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5" r:id="rId1"/>
  </p:sldMasterIdLst>
  <p:notesMasterIdLst>
    <p:notesMasterId r:id="rId35"/>
  </p:notesMasterIdLst>
  <p:handoutMasterIdLst>
    <p:handoutMasterId r:id="rId36"/>
  </p:handoutMasterIdLst>
  <p:sldIdLst>
    <p:sldId id="266" r:id="rId2"/>
    <p:sldId id="271" r:id="rId3"/>
    <p:sldId id="272" r:id="rId4"/>
    <p:sldId id="302" r:id="rId5"/>
    <p:sldId id="273" r:id="rId6"/>
    <p:sldId id="274" r:id="rId7"/>
    <p:sldId id="303" r:id="rId8"/>
    <p:sldId id="275" r:id="rId9"/>
    <p:sldId id="304" r:id="rId10"/>
    <p:sldId id="300" r:id="rId11"/>
    <p:sldId id="277" r:id="rId12"/>
    <p:sldId id="278" r:id="rId13"/>
    <p:sldId id="281" r:id="rId14"/>
    <p:sldId id="282" r:id="rId15"/>
    <p:sldId id="296" r:id="rId16"/>
    <p:sldId id="279" r:id="rId17"/>
    <p:sldId id="280" r:id="rId18"/>
    <p:sldId id="305" r:id="rId19"/>
    <p:sldId id="285" r:id="rId20"/>
    <p:sldId id="286" r:id="rId21"/>
    <p:sldId id="288" r:id="rId22"/>
    <p:sldId id="289" r:id="rId23"/>
    <p:sldId id="290" r:id="rId24"/>
    <p:sldId id="291" r:id="rId25"/>
    <p:sldId id="306" r:id="rId26"/>
    <p:sldId id="297" r:id="rId27"/>
    <p:sldId id="301" r:id="rId28"/>
    <p:sldId id="293" r:id="rId29"/>
    <p:sldId id="294" r:id="rId30"/>
    <p:sldId id="295" r:id="rId31"/>
    <p:sldId id="298" r:id="rId32"/>
    <p:sldId id="299" r:id="rId33"/>
    <p:sldId id="260" r:id="rId3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6268" userDrawn="1">
          <p15:clr>
            <a:srgbClr val="A4A3A4"/>
          </p15:clr>
        </p15:guide>
        <p15:guide id="4" pos="490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351" userDrawn="1">
          <p15:clr>
            <a:srgbClr val="A4A3A4"/>
          </p15:clr>
        </p15:guide>
        <p15:guide id="7" pos="2320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B0EE"/>
    <a:srgbClr val="004294"/>
    <a:srgbClr val="008ECD"/>
    <a:srgbClr val="0077C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3957" autoAdjust="0"/>
  </p:normalViewPr>
  <p:slideViewPr>
    <p:cSldViewPr snapToGrid="0" showGuides="1">
      <p:cViewPr varScale="1">
        <p:scale>
          <a:sx n="74" d="100"/>
          <a:sy n="74" d="100"/>
        </p:scale>
        <p:origin x="384" y="56"/>
      </p:cViewPr>
      <p:guideLst>
        <p:guide orient="horz" pos="527"/>
        <p:guide pos="6268"/>
        <p:guide pos="490"/>
        <p:guide orient="horz" pos="799"/>
        <p:guide pos="351"/>
        <p:guide pos="232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6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島 奈津美" userId="d1fc365b-7a04-40e1-82f9-d9c3862f9ce8" providerId="ADAL" clId="{493FA696-980A-4B0B-AF56-D9615991A567}"/>
    <pc:docChg chg="undo custSel addSld modSld">
      <pc:chgData name="小島 奈津美" userId="d1fc365b-7a04-40e1-82f9-d9c3862f9ce8" providerId="ADAL" clId="{493FA696-980A-4B0B-AF56-D9615991A567}" dt="2025-03-03T08:07:42.101" v="3242" actId="1036"/>
      <pc:docMkLst>
        <pc:docMk/>
      </pc:docMkLst>
      <pc:sldChg chg="modSp mod">
        <pc:chgData name="小島 奈津美" userId="d1fc365b-7a04-40e1-82f9-d9c3862f9ce8" providerId="ADAL" clId="{493FA696-980A-4B0B-AF56-D9615991A567}" dt="2025-03-03T01:55:01.396" v="24" actId="20577"/>
        <pc:sldMkLst>
          <pc:docMk/>
          <pc:sldMk cId="1110546432" sldId="271"/>
        </pc:sldMkLst>
        <pc:spChg chg="mod">
          <ac:chgData name="小島 奈津美" userId="d1fc365b-7a04-40e1-82f9-d9c3862f9ce8" providerId="ADAL" clId="{493FA696-980A-4B0B-AF56-D9615991A567}" dt="2025-03-03T01:55:01.396" v="24" actId="20577"/>
          <ac:spMkLst>
            <pc:docMk/>
            <pc:sldMk cId="1110546432" sldId="271"/>
            <ac:spMk id="4" creationId="{BD175757-4FA0-F21F-3BE6-CC83639669A7}"/>
          </ac:spMkLst>
        </pc:spChg>
      </pc:sldChg>
      <pc:sldChg chg="modSp mod">
        <pc:chgData name="小島 奈津美" userId="d1fc365b-7a04-40e1-82f9-d9c3862f9ce8" providerId="ADAL" clId="{493FA696-980A-4B0B-AF56-D9615991A567}" dt="2025-03-03T07:12:06.153" v="3047" actId="207"/>
        <pc:sldMkLst>
          <pc:docMk/>
          <pc:sldMk cId="3609014401" sldId="272"/>
        </pc:sldMkLst>
        <pc:spChg chg="mod">
          <ac:chgData name="小島 奈津美" userId="d1fc365b-7a04-40e1-82f9-d9c3862f9ce8" providerId="ADAL" clId="{493FA696-980A-4B0B-AF56-D9615991A567}" dt="2025-03-03T01:55:10.757" v="28" actId="20577"/>
          <ac:spMkLst>
            <pc:docMk/>
            <pc:sldMk cId="3609014401" sldId="272"/>
            <ac:spMk id="4" creationId="{69AAB0F4-E23E-380B-744D-D3F66F4075F8}"/>
          </ac:spMkLst>
        </pc:spChg>
        <pc:spChg chg="mod">
          <ac:chgData name="小島 奈津美" userId="d1fc365b-7a04-40e1-82f9-d9c3862f9ce8" providerId="ADAL" clId="{493FA696-980A-4B0B-AF56-D9615991A567}" dt="2025-03-03T07:12:06.153" v="3047" actId="207"/>
          <ac:spMkLst>
            <pc:docMk/>
            <pc:sldMk cId="3609014401" sldId="272"/>
            <ac:spMk id="5" creationId="{369C17E4-5EFB-12DC-EAC4-DDC83487B69D}"/>
          </ac:spMkLst>
        </pc:spChg>
        <pc:graphicFrameChg chg="modGraphic">
          <ac:chgData name="小島 奈津美" userId="d1fc365b-7a04-40e1-82f9-d9c3862f9ce8" providerId="ADAL" clId="{493FA696-980A-4B0B-AF56-D9615991A567}" dt="2025-03-03T07:12:02.003" v="3046" actId="207"/>
          <ac:graphicFrameMkLst>
            <pc:docMk/>
            <pc:sldMk cId="3609014401" sldId="272"/>
            <ac:graphicFrameMk id="3" creationId="{17763786-C2B1-B1F0-DD70-A3415B55B36B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14:33.517" v="3057" actId="207"/>
        <pc:sldMkLst>
          <pc:docMk/>
          <pc:sldMk cId="832591588" sldId="273"/>
        </pc:sldMkLst>
        <pc:spChg chg="mod">
          <ac:chgData name="小島 奈津美" userId="d1fc365b-7a04-40e1-82f9-d9c3862f9ce8" providerId="ADAL" clId="{493FA696-980A-4B0B-AF56-D9615991A567}" dt="2025-03-03T07:14:33.517" v="3057" actId="207"/>
          <ac:spMkLst>
            <pc:docMk/>
            <pc:sldMk cId="832591588" sldId="273"/>
            <ac:spMk id="5" creationId="{6D0649C8-CC21-09F5-63EE-180D85F503BE}"/>
          </ac:spMkLst>
        </pc:spChg>
        <pc:spChg chg="mod">
          <ac:chgData name="小島 奈津美" userId="d1fc365b-7a04-40e1-82f9-d9c3862f9ce8" providerId="ADAL" clId="{493FA696-980A-4B0B-AF56-D9615991A567}" dt="2025-03-03T02:14:30.097" v="631" actId="20577"/>
          <ac:spMkLst>
            <pc:docMk/>
            <pc:sldMk cId="832591588" sldId="273"/>
            <ac:spMk id="6" creationId="{8ED1F813-6CE4-1D14-D2D2-73850DEE3897}"/>
          </ac:spMkLst>
        </pc:spChg>
        <pc:graphicFrameChg chg="modGraphic">
          <ac:chgData name="小島 奈津美" userId="d1fc365b-7a04-40e1-82f9-d9c3862f9ce8" providerId="ADAL" clId="{493FA696-980A-4B0B-AF56-D9615991A567}" dt="2025-03-03T07:14:30.381" v="3056" actId="207"/>
          <ac:graphicFrameMkLst>
            <pc:docMk/>
            <pc:sldMk cId="832591588" sldId="273"/>
            <ac:graphicFrameMk id="4" creationId="{8F9E860B-BC03-3514-F61A-A9AEB302BE37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16:58.223" v="3062" actId="207"/>
        <pc:sldMkLst>
          <pc:docMk/>
          <pc:sldMk cId="2788569885" sldId="274"/>
        </pc:sldMkLst>
        <pc:spChg chg="mod">
          <ac:chgData name="小島 奈津美" userId="d1fc365b-7a04-40e1-82f9-d9c3862f9ce8" providerId="ADAL" clId="{493FA696-980A-4B0B-AF56-D9615991A567}" dt="2025-03-03T07:16:58.223" v="3062" actId="207"/>
          <ac:spMkLst>
            <pc:docMk/>
            <pc:sldMk cId="2788569885" sldId="274"/>
            <ac:spMk id="6" creationId="{A1A9D87D-8156-0F6E-FE9D-6021D711A2F2}"/>
          </ac:spMkLst>
        </pc:spChg>
        <pc:spChg chg="mod">
          <ac:chgData name="小島 奈津美" userId="d1fc365b-7a04-40e1-82f9-d9c3862f9ce8" providerId="ADAL" clId="{493FA696-980A-4B0B-AF56-D9615991A567}" dt="2025-03-03T02:17:53.549" v="928" actId="20577"/>
          <ac:spMkLst>
            <pc:docMk/>
            <pc:sldMk cId="2788569885" sldId="274"/>
            <ac:spMk id="7" creationId="{79B26F3F-BA3D-66BA-3416-408089E4A885}"/>
          </ac:spMkLst>
        </pc:spChg>
        <pc:graphicFrameChg chg="modGraphic">
          <ac:chgData name="小島 奈津美" userId="d1fc365b-7a04-40e1-82f9-d9c3862f9ce8" providerId="ADAL" clId="{493FA696-980A-4B0B-AF56-D9615991A567}" dt="2025-03-03T07:16:51.089" v="3061" actId="207"/>
          <ac:graphicFrameMkLst>
            <pc:docMk/>
            <pc:sldMk cId="2788569885" sldId="274"/>
            <ac:graphicFrameMk id="3" creationId="{8528C187-02CC-DF22-33F9-41D4F5FC50F7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21:54.043" v="3069" actId="207"/>
        <pc:sldMkLst>
          <pc:docMk/>
          <pc:sldMk cId="28876070" sldId="275"/>
        </pc:sldMkLst>
        <pc:spChg chg="mod">
          <ac:chgData name="小島 奈津美" userId="d1fc365b-7a04-40e1-82f9-d9c3862f9ce8" providerId="ADAL" clId="{493FA696-980A-4B0B-AF56-D9615991A567}" dt="2025-03-03T07:21:54.043" v="3069" actId="207"/>
          <ac:spMkLst>
            <pc:docMk/>
            <pc:sldMk cId="28876070" sldId="275"/>
            <ac:spMk id="6" creationId="{DCF28DE6-5E0F-1D21-8639-265978B7FF82}"/>
          </ac:spMkLst>
        </pc:spChg>
        <pc:spChg chg="mod">
          <ac:chgData name="小島 奈津美" userId="d1fc365b-7a04-40e1-82f9-d9c3862f9ce8" providerId="ADAL" clId="{493FA696-980A-4B0B-AF56-D9615991A567}" dt="2025-03-03T02:42:58.367" v="1845" actId="20577"/>
          <ac:spMkLst>
            <pc:docMk/>
            <pc:sldMk cId="28876070" sldId="275"/>
            <ac:spMk id="10" creationId="{99CD79FD-F923-4B49-F2A7-E4090722E525}"/>
          </ac:spMkLst>
        </pc:spChg>
        <pc:spChg chg="mod">
          <ac:chgData name="小島 奈津美" userId="d1fc365b-7a04-40e1-82f9-d9c3862f9ce8" providerId="ADAL" clId="{493FA696-980A-4B0B-AF56-D9615991A567}" dt="2025-03-03T07:21:11.865" v="3068" actId="207"/>
          <ac:spMkLst>
            <pc:docMk/>
            <pc:sldMk cId="28876070" sldId="275"/>
            <ac:spMk id="11" creationId="{FB47C6B5-2457-2F42-DCAD-A29A5081EFEF}"/>
          </ac:spMkLst>
        </pc:spChg>
      </pc:sldChg>
      <pc:sldChg chg="modSp mod">
        <pc:chgData name="小島 奈津美" userId="d1fc365b-7a04-40e1-82f9-d9c3862f9ce8" providerId="ADAL" clId="{493FA696-980A-4B0B-AF56-D9615991A567}" dt="2025-03-03T02:53:36.467" v="2039" actId="20577"/>
        <pc:sldMkLst>
          <pc:docMk/>
          <pc:sldMk cId="769518493" sldId="277"/>
        </pc:sldMkLst>
        <pc:spChg chg="mod">
          <ac:chgData name="小島 奈津美" userId="d1fc365b-7a04-40e1-82f9-d9c3862f9ce8" providerId="ADAL" clId="{493FA696-980A-4B0B-AF56-D9615991A567}" dt="2025-03-03T02:53:31.319" v="2035" actId="20577"/>
          <ac:spMkLst>
            <pc:docMk/>
            <pc:sldMk cId="769518493" sldId="277"/>
            <ac:spMk id="55" creationId="{BB6CAFEF-38EF-63F9-F163-AD60941DFAEF}"/>
          </ac:spMkLst>
        </pc:spChg>
        <pc:spChg chg="mod">
          <ac:chgData name="小島 奈津美" userId="d1fc365b-7a04-40e1-82f9-d9c3862f9ce8" providerId="ADAL" clId="{493FA696-980A-4B0B-AF56-D9615991A567}" dt="2025-03-03T02:53:36.467" v="2039" actId="20577"/>
          <ac:spMkLst>
            <pc:docMk/>
            <pc:sldMk cId="769518493" sldId="277"/>
            <ac:spMk id="59" creationId="{A4772AC8-D1AC-B295-6D4A-1D001E0155C8}"/>
          </ac:spMkLst>
        </pc:spChg>
      </pc:sldChg>
      <pc:sldChg chg="modSp mod">
        <pc:chgData name="小島 奈津美" userId="d1fc365b-7a04-40e1-82f9-d9c3862f9ce8" providerId="ADAL" clId="{493FA696-980A-4B0B-AF56-D9615991A567}" dt="2025-03-03T02:54:28.403" v="2099" actId="20577"/>
        <pc:sldMkLst>
          <pc:docMk/>
          <pc:sldMk cId="3842221189" sldId="278"/>
        </pc:sldMkLst>
        <pc:spChg chg="mod">
          <ac:chgData name="小島 奈津美" userId="d1fc365b-7a04-40e1-82f9-d9c3862f9ce8" providerId="ADAL" clId="{493FA696-980A-4B0B-AF56-D9615991A567}" dt="2025-03-03T02:53:42.393" v="2043" actId="20577"/>
          <ac:spMkLst>
            <pc:docMk/>
            <pc:sldMk cId="3842221189" sldId="278"/>
            <ac:spMk id="4" creationId="{720C4526-5EFB-4EDE-CBBE-89959A4E95B2}"/>
          </ac:spMkLst>
        </pc:spChg>
        <pc:spChg chg="mod">
          <ac:chgData name="小島 奈津美" userId="d1fc365b-7a04-40e1-82f9-d9c3862f9ce8" providerId="ADAL" clId="{493FA696-980A-4B0B-AF56-D9615991A567}" dt="2025-03-03T02:53:59.194" v="2066" actId="20577"/>
          <ac:spMkLst>
            <pc:docMk/>
            <pc:sldMk cId="3842221189" sldId="278"/>
            <ac:spMk id="56" creationId="{CBC14556-C722-32E1-762D-DB6A8FCE07DA}"/>
          </ac:spMkLst>
        </pc:spChg>
        <pc:spChg chg="mod">
          <ac:chgData name="小島 奈津美" userId="d1fc365b-7a04-40e1-82f9-d9c3862f9ce8" providerId="ADAL" clId="{493FA696-980A-4B0B-AF56-D9615991A567}" dt="2025-03-03T02:54:28.403" v="2099" actId="20577"/>
          <ac:spMkLst>
            <pc:docMk/>
            <pc:sldMk cId="3842221189" sldId="278"/>
            <ac:spMk id="57" creationId="{B9DF7EEB-9D87-BE4C-2A0A-6C4CA1214126}"/>
          </ac:spMkLst>
        </pc:spChg>
        <pc:spChg chg="mod">
          <ac:chgData name="小島 奈津美" userId="d1fc365b-7a04-40e1-82f9-d9c3862f9ce8" providerId="ADAL" clId="{493FA696-980A-4B0B-AF56-D9615991A567}" dt="2025-03-03T02:54:07.189" v="2074" actId="20577"/>
          <ac:spMkLst>
            <pc:docMk/>
            <pc:sldMk cId="3842221189" sldId="278"/>
            <ac:spMk id="60" creationId="{A9C5B64D-3531-35CE-1878-80A82FD2D830}"/>
          </ac:spMkLst>
        </pc:spChg>
      </pc:sldChg>
      <pc:sldChg chg="modSp mod">
        <pc:chgData name="小島 奈津美" userId="d1fc365b-7a04-40e1-82f9-d9c3862f9ce8" providerId="ADAL" clId="{493FA696-980A-4B0B-AF56-D9615991A567}" dt="2025-03-03T07:28:21.470" v="3103" actId="207"/>
        <pc:sldMkLst>
          <pc:docMk/>
          <pc:sldMk cId="2538027772" sldId="279"/>
        </pc:sldMkLst>
        <pc:spChg chg="mod">
          <ac:chgData name="小島 奈津美" userId="d1fc365b-7a04-40e1-82f9-d9c3862f9ce8" providerId="ADAL" clId="{493FA696-980A-4B0B-AF56-D9615991A567}" dt="2025-03-03T06:53:54.234" v="2568" actId="20577"/>
          <ac:spMkLst>
            <pc:docMk/>
            <pc:sldMk cId="2538027772" sldId="279"/>
            <ac:spMk id="4" creationId="{7EA92D37-9F68-50A9-61EE-D5F40A140059}"/>
          </ac:spMkLst>
        </pc:spChg>
        <pc:graphicFrameChg chg="modGraphic">
          <ac:chgData name="小島 奈津美" userId="d1fc365b-7a04-40e1-82f9-d9c3862f9ce8" providerId="ADAL" clId="{493FA696-980A-4B0B-AF56-D9615991A567}" dt="2025-03-03T07:28:21.470" v="3103" actId="207"/>
          <ac:graphicFrameMkLst>
            <pc:docMk/>
            <pc:sldMk cId="2538027772" sldId="279"/>
            <ac:graphicFrameMk id="3" creationId="{777042FD-F461-970F-1A4E-D56A2DD5EE17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27:55.004" v="3101" actId="207"/>
        <pc:sldMkLst>
          <pc:docMk/>
          <pc:sldMk cId="1430275468" sldId="281"/>
        </pc:sldMkLst>
        <pc:spChg chg="mod">
          <ac:chgData name="小島 奈津美" userId="d1fc365b-7a04-40e1-82f9-d9c3862f9ce8" providerId="ADAL" clId="{493FA696-980A-4B0B-AF56-D9615991A567}" dt="2025-03-03T02:54:42.589" v="2103" actId="20577"/>
          <ac:spMkLst>
            <pc:docMk/>
            <pc:sldMk cId="1430275468" sldId="281"/>
            <ac:spMk id="4" creationId="{F0BFFB8C-F8A6-C2E3-BC1B-A09014513D79}"/>
          </ac:spMkLst>
        </pc:spChg>
        <pc:graphicFrameChg chg="modGraphic">
          <ac:chgData name="小島 奈津美" userId="d1fc365b-7a04-40e1-82f9-d9c3862f9ce8" providerId="ADAL" clId="{493FA696-980A-4B0B-AF56-D9615991A567}" dt="2025-03-03T07:27:55.004" v="3101" actId="207"/>
          <ac:graphicFrameMkLst>
            <pc:docMk/>
            <pc:sldMk cId="1430275468" sldId="281"/>
            <ac:graphicFrameMk id="3" creationId="{7B4F9A0C-AE8A-AB00-98EA-97249152650B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59:48.006" v="3207" actId="20577"/>
        <pc:sldMkLst>
          <pc:docMk/>
          <pc:sldMk cId="179084332" sldId="282"/>
        </pc:sldMkLst>
        <pc:spChg chg="mod">
          <ac:chgData name="小島 奈津美" userId="d1fc365b-7a04-40e1-82f9-d9c3862f9ce8" providerId="ADAL" clId="{493FA696-980A-4B0B-AF56-D9615991A567}" dt="2025-03-03T07:59:48.006" v="3207" actId="20577"/>
          <ac:spMkLst>
            <pc:docMk/>
            <pc:sldMk cId="179084332" sldId="282"/>
            <ac:spMk id="5" creationId="{ADA9BF26-1211-9978-ABBD-2622A82B5DD5}"/>
          </ac:spMkLst>
        </pc:spChg>
        <pc:spChg chg="mod">
          <ac:chgData name="小島 奈津美" userId="d1fc365b-7a04-40e1-82f9-d9c3862f9ce8" providerId="ADAL" clId="{493FA696-980A-4B0B-AF56-D9615991A567}" dt="2025-03-03T07:59:19.075" v="3147" actId="1076"/>
          <ac:spMkLst>
            <pc:docMk/>
            <pc:sldMk cId="179084332" sldId="282"/>
            <ac:spMk id="6" creationId="{BDFB1D97-AE64-994D-F11B-093631ADAEC0}"/>
          </ac:spMkLst>
        </pc:spChg>
      </pc:sldChg>
      <pc:sldChg chg="modSp mod">
        <pc:chgData name="小島 奈津美" userId="d1fc365b-7a04-40e1-82f9-d9c3862f9ce8" providerId="ADAL" clId="{493FA696-980A-4B0B-AF56-D9615991A567}" dt="2025-03-03T07:29:52.848" v="3108" actId="207"/>
        <pc:sldMkLst>
          <pc:docMk/>
          <pc:sldMk cId="971012386" sldId="286"/>
        </pc:sldMkLst>
        <pc:spChg chg="mod">
          <ac:chgData name="小島 奈津美" userId="d1fc365b-7a04-40e1-82f9-d9c3862f9ce8" providerId="ADAL" clId="{493FA696-980A-4B0B-AF56-D9615991A567}" dt="2025-03-03T07:02:14.690" v="2745" actId="20577"/>
          <ac:spMkLst>
            <pc:docMk/>
            <pc:sldMk cId="971012386" sldId="286"/>
            <ac:spMk id="8" creationId="{FE256A44-D2E8-57A2-1D5A-4F26986C9101}"/>
          </ac:spMkLst>
        </pc:spChg>
        <pc:graphicFrameChg chg="modGraphic">
          <ac:chgData name="小島 奈津美" userId="d1fc365b-7a04-40e1-82f9-d9c3862f9ce8" providerId="ADAL" clId="{493FA696-980A-4B0B-AF56-D9615991A567}" dt="2025-03-03T07:29:09.766" v="3106" actId="207"/>
          <ac:graphicFrameMkLst>
            <pc:docMk/>
            <pc:sldMk cId="971012386" sldId="286"/>
            <ac:graphicFrameMk id="3" creationId="{156C547C-74F2-AC39-8A02-A64D5AC87812}"/>
          </ac:graphicFrameMkLst>
        </pc:graphicFrameChg>
        <pc:graphicFrameChg chg="modGraphic">
          <ac:chgData name="小島 奈津美" userId="d1fc365b-7a04-40e1-82f9-d9c3862f9ce8" providerId="ADAL" clId="{493FA696-980A-4B0B-AF56-D9615991A567}" dt="2025-03-03T07:29:52.848" v="3108" actId="207"/>
          <ac:graphicFrameMkLst>
            <pc:docMk/>
            <pc:sldMk cId="971012386" sldId="286"/>
            <ac:graphicFrameMk id="9" creationId="{66609D07-40E0-AC8C-20F4-C8F7E05254EB}"/>
          </ac:graphicFrameMkLst>
        </pc:graphicFrameChg>
        <pc:graphicFrameChg chg="mod modGraphic">
          <ac:chgData name="小島 奈津美" userId="d1fc365b-7a04-40e1-82f9-d9c3862f9ce8" providerId="ADAL" clId="{493FA696-980A-4B0B-AF56-D9615991A567}" dt="2025-03-03T07:29:15.530" v="3107" actId="207"/>
          <ac:graphicFrameMkLst>
            <pc:docMk/>
            <pc:sldMk cId="971012386" sldId="286"/>
            <ac:graphicFrameMk id="13" creationId="{740509B9-EACC-F057-6BF5-F2D5AF8B7DF2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30:09.110" v="3110" actId="207"/>
        <pc:sldMkLst>
          <pc:docMk/>
          <pc:sldMk cId="3685143501" sldId="289"/>
        </pc:sldMkLst>
        <pc:spChg chg="mod">
          <ac:chgData name="小島 奈津美" userId="d1fc365b-7a04-40e1-82f9-d9c3862f9ce8" providerId="ADAL" clId="{493FA696-980A-4B0B-AF56-D9615991A567}" dt="2025-03-03T07:04:40.920" v="2882" actId="20577"/>
          <ac:spMkLst>
            <pc:docMk/>
            <pc:sldMk cId="3685143501" sldId="289"/>
            <ac:spMk id="8" creationId="{7C07CB91-F2E8-1A02-409F-80486D2DE59B}"/>
          </ac:spMkLst>
        </pc:spChg>
        <pc:graphicFrameChg chg="modGraphic">
          <ac:chgData name="小島 奈津美" userId="d1fc365b-7a04-40e1-82f9-d9c3862f9ce8" providerId="ADAL" clId="{493FA696-980A-4B0B-AF56-D9615991A567}" dt="2025-03-03T07:30:03.854" v="3109" actId="207"/>
          <ac:graphicFrameMkLst>
            <pc:docMk/>
            <pc:sldMk cId="3685143501" sldId="289"/>
            <ac:graphicFrameMk id="3" creationId="{C375FE0A-BB01-3FE8-B88B-C6B0B262D52F}"/>
          </ac:graphicFrameMkLst>
        </pc:graphicFrameChg>
        <pc:graphicFrameChg chg="mod modGraphic">
          <ac:chgData name="小島 奈津美" userId="d1fc365b-7a04-40e1-82f9-d9c3862f9ce8" providerId="ADAL" clId="{493FA696-980A-4B0B-AF56-D9615991A567}" dt="2025-03-03T07:30:09.110" v="3110" actId="207"/>
          <ac:graphicFrameMkLst>
            <pc:docMk/>
            <pc:sldMk cId="3685143501" sldId="289"/>
            <ac:graphicFrameMk id="10" creationId="{0215424B-9E2F-4E8D-5688-9A3C187D4D36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30:23.770" v="3114" actId="207"/>
        <pc:sldMkLst>
          <pc:docMk/>
          <pc:sldMk cId="2718713898" sldId="291"/>
        </pc:sldMkLst>
        <pc:spChg chg="mod">
          <ac:chgData name="小島 奈津美" userId="d1fc365b-7a04-40e1-82f9-d9c3862f9ce8" providerId="ADAL" clId="{493FA696-980A-4B0B-AF56-D9615991A567}" dt="2025-03-03T07:05:20.031" v="2896" actId="20577"/>
          <ac:spMkLst>
            <pc:docMk/>
            <pc:sldMk cId="2718713898" sldId="291"/>
            <ac:spMk id="8" creationId="{9105E758-A734-2C45-3463-00F3BE53E1B4}"/>
          </ac:spMkLst>
        </pc:spChg>
        <pc:graphicFrameChg chg="mod modGraphic">
          <ac:chgData name="小島 奈津美" userId="d1fc365b-7a04-40e1-82f9-d9c3862f9ce8" providerId="ADAL" clId="{493FA696-980A-4B0B-AF56-D9615991A567}" dt="2025-03-03T07:30:23.770" v="3114" actId="207"/>
          <ac:graphicFrameMkLst>
            <pc:docMk/>
            <pc:sldMk cId="2718713898" sldId="291"/>
            <ac:graphicFrameMk id="9" creationId="{E518D866-A306-2089-514E-A28F3EADC17F}"/>
          </ac:graphicFrameMkLst>
        </pc:graphicFrameChg>
        <pc:graphicFrameChg chg="mod modGraphic">
          <ac:chgData name="小島 奈津美" userId="d1fc365b-7a04-40e1-82f9-d9c3862f9ce8" providerId="ADAL" clId="{493FA696-980A-4B0B-AF56-D9615991A567}" dt="2025-03-03T07:30:16.064" v="3111" actId="207"/>
          <ac:graphicFrameMkLst>
            <pc:docMk/>
            <pc:sldMk cId="2718713898" sldId="291"/>
            <ac:graphicFrameMk id="10" creationId="{1FC97585-FBAA-634B-94DF-F5582A3FDFAC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31:24.994" v="3129" actId="207"/>
        <pc:sldMkLst>
          <pc:docMk/>
          <pc:sldMk cId="970115012" sldId="293"/>
        </pc:sldMkLst>
        <pc:spChg chg="mod">
          <ac:chgData name="小島 奈津美" userId="d1fc365b-7a04-40e1-82f9-d9c3862f9ce8" providerId="ADAL" clId="{493FA696-980A-4B0B-AF56-D9615991A567}" dt="2025-03-03T07:06:39.910" v="2906" actId="20577"/>
          <ac:spMkLst>
            <pc:docMk/>
            <pc:sldMk cId="970115012" sldId="293"/>
            <ac:spMk id="3" creationId="{1A0930A2-6824-967D-256C-C975248C0399}"/>
          </ac:spMkLst>
        </pc:spChg>
        <pc:spChg chg="mod">
          <ac:chgData name="小島 奈津美" userId="d1fc365b-7a04-40e1-82f9-d9c3862f9ce8" providerId="ADAL" clId="{493FA696-980A-4B0B-AF56-D9615991A567}" dt="2025-03-03T07:30:48.703" v="3127" actId="20577"/>
          <ac:spMkLst>
            <pc:docMk/>
            <pc:sldMk cId="970115012" sldId="293"/>
            <ac:spMk id="10" creationId="{D957C9E1-7B62-6CC3-98FB-3E2AAF1E92DE}"/>
          </ac:spMkLst>
        </pc:spChg>
        <pc:graphicFrameChg chg="modGraphic">
          <ac:chgData name="小島 奈津美" userId="d1fc365b-7a04-40e1-82f9-d9c3862f9ce8" providerId="ADAL" clId="{493FA696-980A-4B0B-AF56-D9615991A567}" dt="2025-03-03T07:31:04.868" v="3128" actId="207"/>
          <ac:graphicFrameMkLst>
            <pc:docMk/>
            <pc:sldMk cId="970115012" sldId="293"/>
            <ac:graphicFrameMk id="7" creationId="{F6BFE111-9769-A850-7BDA-1BD6F4BC5973}"/>
          </ac:graphicFrameMkLst>
        </pc:graphicFrameChg>
        <pc:graphicFrameChg chg="mod modGraphic">
          <ac:chgData name="小島 奈津美" userId="d1fc365b-7a04-40e1-82f9-d9c3862f9ce8" providerId="ADAL" clId="{493FA696-980A-4B0B-AF56-D9615991A567}" dt="2025-03-03T07:31:24.994" v="3129" actId="207"/>
          <ac:graphicFrameMkLst>
            <pc:docMk/>
            <pc:sldMk cId="970115012" sldId="293"/>
            <ac:graphicFrameMk id="8" creationId="{6EA93117-F2B3-F948-B361-065056DF5F96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22:57.925" v="3095" actId="20577"/>
        <pc:sldMkLst>
          <pc:docMk/>
          <pc:sldMk cId="1925965728" sldId="300"/>
        </pc:sldMkLst>
        <pc:spChg chg="mod">
          <ac:chgData name="小島 奈津美" userId="d1fc365b-7a04-40e1-82f9-d9c3862f9ce8" providerId="ADAL" clId="{493FA696-980A-4B0B-AF56-D9615991A567}" dt="2025-03-03T07:22:57.925" v="3095" actId="20577"/>
          <ac:spMkLst>
            <pc:docMk/>
            <pc:sldMk cId="1925965728" sldId="300"/>
            <ac:spMk id="4" creationId="{1EC73885-7791-DDC0-874B-3C6F8DDB94B1}"/>
          </ac:spMkLst>
        </pc:spChg>
      </pc:sldChg>
      <pc:sldChg chg="modSp mod">
        <pc:chgData name="小島 奈津美" userId="d1fc365b-7a04-40e1-82f9-d9c3862f9ce8" providerId="ADAL" clId="{493FA696-980A-4B0B-AF56-D9615991A567}" dt="2025-03-03T07:13:17.275" v="3052" actId="207"/>
        <pc:sldMkLst>
          <pc:docMk/>
          <pc:sldMk cId="945109845" sldId="302"/>
        </pc:sldMkLst>
        <pc:spChg chg="mod">
          <ac:chgData name="小島 奈津美" userId="d1fc365b-7a04-40e1-82f9-d9c3862f9ce8" providerId="ADAL" clId="{493FA696-980A-4B0B-AF56-D9615991A567}" dt="2025-03-03T02:08:24.619" v="333" actId="20577"/>
          <ac:spMkLst>
            <pc:docMk/>
            <pc:sldMk cId="945109845" sldId="302"/>
            <ac:spMk id="4" creationId="{69AAB0F4-E23E-380B-744D-D3F66F4075F8}"/>
          </ac:spMkLst>
        </pc:spChg>
        <pc:spChg chg="mod">
          <ac:chgData name="小島 奈津美" userId="d1fc365b-7a04-40e1-82f9-d9c3862f9ce8" providerId="ADAL" clId="{493FA696-980A-4B0B-AF56-D9615991A567}" dt="2025-03-03T07:13:17.275" v="3052" actId="207"/>
          <ac:spMkLst>
            <pc:docMk/>
            <pc:sldMk cId="945109845" sldId="302"/>
            <ac:spMk id="5" creationId="{369C17E4-5EFB-12DC-EAC4-DDC83487B69D}"/>
          </ac:spMkLst>
        </pc:spChg>
        <pc:graphicFrameChg chg="modGraphic">
          <ac:chgData name="小島 奈津美" userId="d1fc365b-7a04-40e1-82f9-d9c3862f9ce8" providerId="ADAL" clId="{493FA696-980A-4B0B-AF56-D9615991A567}" dt="2025-03-03T07:13:12.695" v="3051" actId="207"/>
          <ac:graphicFrameMkLst>
            <pc:docMk/>
            <pc:sldMk cId="945109845" sldId="302"/>
            <ac:graphicFrameMk id="3" creationId="{17763786-C2B1-B1F0-DD70-A3415B55B36B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18:55.714" v="3067" actId="207"/>
        <pc:sldMkLst>
          <pc:docMk/>
          <pc:sldMk cId="1839029879" sldId="303"/>
        </pc:sldMkLst>
        <pc:spChg chg="mod">
          <ac:chgData name="小島 奈津美" userId="d1fc365b-7a04-40e1-82f9-d9c3862f9ce8" providerId="ADAL" clId="{493FA696-980A-4B0B-AF56-D9615991A567}" dt="2025-03-03T07:18:55.714" v="3067" actId="207"/>
          <ac:spMkLst>
            <pc:docMk/>
            <pc:sldMk cId="1839029879" sldId="303"/>
            <ac:spMk id="6" creationId="{A1A9D87D-8156-0F6E-FE9D-6021D711A2F2}"/>
          </ac:spMkLst>
        </pc:spChg>
        <pc:spChg chg="mod">
          <ac:chgData name="小島 奈津美" userId="d1fc365b-7a04-40e1-82f9-d9c3862f9ce8" providerId="ADAL" clId="{493FA696-980A-4B0B-AF56-D9615991A567}" dt="2025-03-03T02:25:14.919" v="1384" actId="20577"/>
          <ac:spMkLst>
            <pc:docMk/>
            <pc:sldMk cId="1839029879" sldId="303"/>
            <ac:spMk id="7" creationId="{79B26F3F-BA3D-66BA-3416-408089E4A885}"/>
          </ac:spMkLst>
        </pc:spChg>
        <pc:graphicFrameChg chg="modGraphic">
          <ac:chgData name="小島 奈津美" userId="d1fc365b-7a04-40e1-82f9-d9c3862f9ce8" providerId="ADAL" clId="{493FA696-980A-4B0B-AF56-D9615991A567}" dt="2025-03-03T07:18:50.463" v="3066" actId="207"/>
          <ac:graphicFrameMkLst>
            <pc:docMk/>
            <pc:sldMk cId="1839029879" sldId="303"/>
            <ac:graphicFrameMk id="3" creationId="{8528C187-02CC-DF22-33F9-41D4F5FC50F7}"/>
          </ac:graphicFrameMkLst>
        </pc:graphicFrameChg>
      </pc:sldChg>
      <pc:sldChg chg="modSp mod">
        <pc:chgData name="小島 奈津美" userId="d1fc365b-7a04-40e1-82f9-d9c3862f9ce8" providerId="ADAL" clId="{493FA696-980A-4B0B-AF56-D9615991A567}" dt="2025-03-03T07:22:16.668" v="3087" actId="20577"/>
        <pc:sldMkLst>
          <pc:docMk/>
          <pc:sldMk cId="1057481273" sldId="304"/>
        </pc:sldMkLst>
        <pc:spChg chg="mod">
          <ac:chgData name="小島 奈津美" userId="d1fc365b-7a04-40e1-82f9-d9c3862f9ce8" providerId="ADAL" clId="{493FA696-980A-4B0B-AF56-D9615991A567}" dt="2025-03-03T07:22:16.668" v="3087" actId="20577"/>
          <ac:spMkLst>
            <pc:docMk/>
            <pc:sldMk cId="1057481273" sldId="304"/>
            <ac:spMk id="4" creationId="{A10EA180-ED41-3193-4175-DC76EE45C259}"/>
          </ac:spMkLst>
        </pc:spChg>
        <pc:spChg chg="mod">
          <ac:chgData name="小島 奈津美" userId="d1fc365b-7a04-40e1-82f9-d9c3862f9ce8" providerId="ADAL" clId="{493FA696-980A-4B0B-AF56-D9615991A567}" dt="2025-03-03T02:50:02.215" v="2001" actId="20577"/>
          <ac:spMkLst>
            <pc:docMk/>
            <pc:sldMk cId="1057481273" sldId="304"/>
            <ac:spMk id="6" creationId="{2B55F017-5F78-04D0-254C-ACBCCB4BA916}"/>
          </ac:spMkLst>
        </pc:spChg>
        <pc:spChg chg="mod">
          <ac:chgData name="小島 奈津美" userId="d1fc365b-7a04-40e1-82f9-d9c3862f9ce8" providerId="ADAL" clId="{493FA696-980A-4B0B-AF56-D9615991A567}" dt="2025-03-03T02:49:38.706" v="1962" actId="20577"/>
          <ac:spMkLst>
            <pc:docMk/>
            <pc:sldMk cId="1057481273" sldId="304"/>
            <ac:spMk id="18" creationId="{914ED494-8F5D-D16D-1F69-EC017713EBA8}"/>
          </ac:spMkLst>
        </pc:spChg>
      </pc:sldChg>
      <pc:sldChg chg="modSp mod">
        <pc:chgData name="小島 奈津美" userId="d1fc365b-7a04-40e1-82f9-d9c3862f9ce8" providerId="ADAL" clId="{493FA696-980A-4B0B-AF56-D9615991A567}" dt="2025-03-03T07:28:58.072" v="3105" actId="207"/>
        <pc:sldMkLst>
          <pc:docMk/>
          <pc:sldMk cId="1499860144" sldId="305"/>
        </pc:sldMkLst>
        <pc:spChg chg="mod">
          <ac:chgData name="小島 奈津美" userId="d1fc365b-7a04-40e1-82f9-d9c3862f9ce8" providerId="ADAL" clId="{493FA696-980A-4B0B-AF56-D9615991A567}" dt="2025-03-03T06:55:04.962" v="2608" actId="20577"/>
          <ac:spMkLst>
            <pc:docMk/>
            <pc:sldMk cId="1499860144" sldId="305"/>
            <ac:spMk id="8" creationId="{6F913313-1E6A-FC9F-D71E-2928789A5435}"/>
          </ac:spMkLst>
        </pc:spChg>
        <pc:graphicFrameChg chg="modGraphic">
          <ac:chgData name="小島 奈津美" userId="d1fc365b-7a04-40e1-82f9-d9c3862f9ce8" providerId="ADAL" clId="{493FA696-980A-4B0B-AF56-D9615991A567}" dt="2025-03-03T07:28:29.236" v="3104" actId="207"/>
          <ac:graphicFrameMkLst>
            <pc:docMk/>
            <pc:sldMk cId="1499860144" sldId="305"/>
            <ac:graphicFrameMk id="3" creationId="{6EB93215-5AB6-43D6-AD7C-7E2ED6C1B5FB}"/>
          </ac:graphicFrameMkLst>
        </pc:graphicFrameChg>
        <pc:graphicFrameChg chg="modGraphic">
          <ac:chgData name="小島 奈津美" userId="d1fc365b-7a04-40e1-82f9-d9c3862f9ce8" providerId="ADAL" clId="{493FA696-980A-4B0B-AF56-D9615991A567}" dt="2025-03-03T07:28:58.072" v="3105" actId="207"/>
          <ac:graphicFrameMkLst>
            <pc:docMk/>
            <pc:sldMk cId="1499860144" sldId="305"/>
            <ac:graphicFrameMk id="11" creationId="{FB599B1C-A123-5E25-F743-E88819F6944E}"/>
          </ac:graphicFrameMkLst>
        </pc:graphicFrameChg>
      </pc:sldChg>
      <pc:sldChg chg="addSp delSp modSp new mod">
        <pc:chgData name="小島 奈津美" userId="d1fc365b-7a04-40e1-82f9-d9c3862f9ce8" providerId="ADAL" clId="{493FA696-980A-4B0B-AF56-D9615991A567}" dt="2025-03-03T08:07:42.101" v="3242" actId="1036"/>
        <pc:sldMkLst>
          <pc:docMk/>
          <pc:sldMk cId="2257373661" sldId="306"/>
        </pc:sldMkLst>
        <pc:spChg chg="add mod">
          <ac:chgData name="小島 奈津美" userId="d1fc365b-7a04-40e1-82f9-d9c3862f9ce8" providerId="ADAL" clId="{493FA696-980A-4B0B-AF56-D9615991A567}" dt="2025-03-03T08:07:42.101" v="3242" actId="1036"/>
          <ac:spMkLst>
            <pc:docMk/>
            <pc:sldMk cId="2257373661" sldId="306"/>
            <ac:spMk id="3" creationId="{B7443C1E-A142-8B0C-AB93-36F37FE24725}"/>
          </ac:spMkLst>
        </pc:spChg>
        <pc:spChg chg="add mod">
          <ac:chgData name="小島 奈津美" userId="d1fc365b-7a04-40e1-82f9-d9c3862f9ce8" providerId="ADAL" clId="{493FA696-980A-4B0B-AF56-D9615991A567}" dt="2025-03-03T08:01:00.148" v="3221" actId="1037"/>
          <ac:spMkLst>
            <pc:docMk/>
            <pc:sldMk cId="2257373661" sldId="306"/>
            <ac:spMk id="4" creationId="{AAF2317E-DD68-3DDE-C051-86C3B7E69835}"/>
          </ac:spMkLst>
        </pc:spChg>
        <pc:spChg chg="add mod">
          <ac:chgData name="小島 奈津美" userId="d1fc365b-7a04-40e1-82f9-d9c3862f9ce8" providerId="ADAL" clId="{493FA696-980A-4B0B-AF56-D9615991A567}" dt="2025-03-03T08:02:23.535" v="3222"/>
          <ac:spMkLst>
            <pc:docMk/>
            <pc:sldMk cId="2257373661" sldId="306"/>
            <ac:spMk id="5" creationId="{A0742F8F-BA05-B17F-6EC6-DC8D31B5E607}"/>
          </ac:spMkLst>
        </pc:spChg>
        <pc:spChg chg="add del">
          <ac:chgData name="小島 奈津美" userId="d1fc365b-7a04-40e1-82f9-d9c3862f9ce8" providerId="ADAL" clId="{493FA696-980A-4B0B-AF56-D9615991A567}" dt="2025-03-03T08:02:59.341" v="3225" actId="21"/>
          <ac:spMkLst>
            <pc:docMk/>
            <pc:sldMk cId="2257373661" sldId="306"/>
            <ac:spMk id="8" creationId="{BEA23CDD-8989-6E77-82EB-20A12476904E}"/>
          </ac:spMkLst>
        </pc:spChg>
        <pc:spChg chg="add mod">
          <ac:chgData name="小島 奈津美" userId="d1fc365b-7a04-40e1-82f9-d9c3862f9ce8" providerId="ADAL" clId="{493FA696-980A-4B0B-AF56-D9615991A567}" dt="2025-03-03T08:07:33.305" v="3234" actId="255"/>
          <ac:spMkLst>
            <pc:docMk/>
            <pc:sldMk cId="2257373661" sldId="306"/>
            <ac:spMk id="9" creationId="{F9E45226-A1D1-76C3-50D1-55FA3AB24145}"/>
          </ac:spMkLst>
        </pc:spChg>
        <pc:graphicFrameChg chg="add mod">
          <ac:chgData name="小島 奈津美" userId="d1fc365b-7a04-40e1-82f9-d9c3862f9ce8" providerId="ADAL" clId="{493FA696-980A-4B0B-AF56-D9615991A567}" dt="2025-03-03T08:07:42.101" v="3242" actId="1036"/>
          <ac:graphicFrameMkLst>
            <pc:docMk/>
            <pc:sldMk cId="2257373661" sldId="306"/>
            <ac:graphicFrameMk id="2" creationId="{6AB237E2-F3A8-3CD3-927F-6A336BA8553D}"/>
          </ac:graphicFrameMkLst>
        </pc:graphicFrameChg>
        <pc:picChg chg="add mod">
          <ac:chgData name="小島 奈津美" userId="d1fc365b-7a04-40e1-82f9-d9c3862f9ce8" providerId="ADAL" clId="{493FA696-980A-4B0B-AF56-D9615991A567}" dt="2025-03-03T08:02:30.843" v="3223"/>
          <ac:picMkLst>
            <pc:docMk/>
            <pc:sldMk cId="2257373661" sldId="306"/>
            <ac:picMk id="6" creationId="{A3B319B3-A6D8-1310-D40B-456AE5E341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9011-6527-48BF-9980-2430695214CA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BEA6-8FA8-4078-9D18-FD13F4002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878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611F-0EF9-4E00-962D-38CC94D649C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6331-3B95-4894-92CE-CD444FBF9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585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99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6331-3B95-4894-92CE-CD444FBF93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矢印&#10;&#10;自動的に生成された説明">
            <a:extLst>
              <a:ext uri="{FF2B5EF4-FFF2-40B4-BE49-F238E27FC236}">
                <a16:creationId xmlns:a16="http://schemas.microsoft.com/office/drawing/2014/main" id="{49339497-890B-41C2-6A63-E9AC3987B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1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465BAB-55A2-F1C2-5BE1-FB3FD4361AAF}"/>
              </a:ext>
            </a:extLst>
          </p:cNvPr>
          <p:cNvSpPr/>
          <p:nvPr userDrawn="1"/>
        </p:nvSpPr>
        <p:spPr>
          <a:xfrm>
            <a:off x="9526410" y="6486985"/>
            <a:ext cx="231619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 anchorCtr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2024 IGUAZU Corporation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5403C0-CEB5-321D-356A-1D0A07435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38" y="188369"/>
            <a:ext cx="974426" cy="3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ベー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23B2AD-089E-485B-6527-0F69E9FE5251}"/>
              </a:ext>
            </a:extLst>
          </p:cNvPr>
          <p:cNvSpPr/>
          <p:nvPr userDrawn="1"/>
        </p:nvSpPr>
        <p:spPr>
          <a:xfrm>
            <a:off x="7492945" y="6567247"/>
            <a:ext cx="231619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1" bIns="36000" anchor="ctr" anchorCtr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799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2022 IGUAZU Corporation</a:t>
            </a:r>
            <a:endParaRPr lang="ja-JP" altLang="en-US" sz="799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1D1702E5-0267-5A91-0440-495512BD5039}"/>
              </a:ext>
            </a:extLst>
          </p:cNvPr>
          <p:cNvSpPr txBox="1">
            <a:spLocks/>
          </p:cNvSpPr>
          <p:nvPr userDrawn="1"/>
        </p:nvSpPr>
        <p:spPr>
          <a:xfrm>
            <a:off x="11789516" y="6516000"/>
            <a:ext cx="258762" cy="200324"/>
          </a:xfrm>
          <a:prstGeom prst="rect">
            <a:avLst/>
          </a:prstGeom>
          <a:noFill/>
        </p:spPr>
        <p:txBody>
          <a:bodyPr wrap="none" lIns="72000" tIns="36000" rIns="72000" bIns="36000" anchor="b" anchorCtr="0"/>
          <a:lstStyle>
            <a:defPPr>
              <a:defRPr lang="ja-JP"/>
            </a:defPPr>
            <a:lvl1pPr marL="0" algn="ctr" defTabSz="914400" rtl="0" eaLnBrk="1" latinLnBrk="0" hangingPunct="1">
              <a:defRPr kumimoji="1" sz="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53A74-1AEF-4BCD-991F-1EA2CCBD2E3A}" type="slidenum">
              <a:rPr lang="ja-JP" alt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424ECD-78A8-B3D0-7433-4006166F9C1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0" y="599976"/>
            <a:ext cx="11196000" cy="215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C81A0C-7F74-BFA8-C19C-B02CBC210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38" y="188369"/>
            <a:ext cx="974426" cy="3229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0C0358-2FE1-933C-A100-5C39C4300A28}"/>
              </a:ext>
            </a:extLst>
          </p:cNvPr>
          <p:cNvSpPr/>
          <p:nvPr userDrawn="1"/>
        </p:nvSpPr>
        <p:spPr>
          <a:xfrm>
            <a:off x="9526410" y="6486985"/>
            <a:ext cx="231619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anchor="ctr" anchorCtr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ts val="1200"/>
              </a:lnSpc>
            </a:pP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 2024 IGUAZU Corporation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0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終_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2757963"/>
            <a:ext cx="2992582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1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9" r:id="rId3"/>
  </p:sldLayoutIdLst>
  <p:hf hdr="0" ftr="0" dt="0"/>
  <p:txStyles>
    <p:titleStyle>
      <a:lvl1pPr algn="l" defTabSz="91449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4" indent="-228624" algn="l" defTabSz="9144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8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4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8" indent="-228624" algn="l" defTabSz="9144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7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2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6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4" algn="l" defTabSz="9144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ibm.com/docs/power-iaas?topic=power-iaas-pricing-virtual-server-on-cloud#per-pric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35.emf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hyperlink" Target="https://cloud.ibm.com/docs/power-iaas?topic=power-iaas-importing-boot-image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NUL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444C3-4C60-7236-3F60-C5594D2CDA3D}"/>
              </a:ext>
            </a:extLst>
          </p:cNvPr>
          <p:cNvSpPr txBox="1"/>
          <p:nvPr/>
        </p:nvSpPr>
        <p:spPr>
          <a:xfrm>
            <a:off x="4315975" y="5049898"/>
            <a:ext cx="4076254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dirty="0">
                <a:latin typeface="+mj-lt"/>
              </a:rPr>
              <a:t>2025</a:t>
            </a:r>
            <a:r>
              <a:rPr lang="ja-JP" altLang="en-US" sz="1400" dirty="0">
                <a:latin typeface="+mj-lt"/>
              </a:rPr>
              <a:t>年 </a:t>
            </a:r>
            <a:r>
              <a:rPr lang="en-US" altLang="ja-JP" sz="1400" dirty="0">
                <a:latin typeface="+mj-lt"/>
              </a:rPr>
              <a:t>3</a:t>
            </a:r>
            <a:r>
              <a:rPr lang="ja-JP" altLang="en-US" sz="1400" dirty="0">
                <a:latin typeface="+mj-lt"/>
              </a:rPr>
              <a:t>月　株式会社イグアス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+mj-lt"/>
              </a:rPr>
              <a:t>クラウド </a:t>
            </a:r>
            <a:r>
              <a:rPr kumimoji="1" lang="en-US" altLang="ja-JP" sz="1400" dirty="0">
                <a:latin typeface="+mj-lt"/>
              </a:rPr>
              <a:t>&amp; AI</a:t>
            </a:r>
            <a:r>
              <a:rPr kumimoji="1" lang="ja-JP" altLang="en-US" sz="1400" dirty="0">
                <a:latin typeface="+mj-lt"/>
              </a:rPr>
              <a:t>営業開発部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2AA78F0-FBA5-B536-0A8A-4EF6FA8F2D92}"/>
              </a:ext>
            </a:extLst>
          </p:cNvPr>
          <p:cNvSpPr txBox="1">
            <a:spLocks/>
          </p:cNvSpPr>
          <p:nvPr/>
        </p:nvSpPr>
        <p:spPr>
          <a:xfrm>
            <a:off x="4023612" y="2410613"/>
            <a:ext cx="4808644" cy="477837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3200" b="1" dirty="0"/>
              <a:t>セールスツール</a:t>
            </a:r>
            <a:br>
              <a:rPr kumimoji="1" lang="en-US" altLang="ja-JP" sz="3200" b="1" dirty="0"/>
            </a:br>
            <a:r>
              <a:rPr kumimoji="1" lang="ja-JP" altLang="en-US" sz="2400" b="1" dirty="0"/>
              <a:t>－</a:t>
            </a:r>
            <a:r>
              <a:rPr kumimoji="1" lang="en-US" altLang="ja-JP" sz="2400" b="1" dirty="0"/>
              <a:t> IBM i</a:t>
            </a:r>
            <a:r>
              <a:rPr lang="ja-JP" altLang="en-US" sz="2400" dirty="0"/>
              <a:t> </a:t>
            </a:r>
            <a:r>
              <a:rPr kumimoji="1" lang="ja-JP" altLang="en-US" sz="2400" b="1" dirty="0"/>
              <a:t>構成サンプル集 －</a:t>
            </a:r>
            <a:endParaRPr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225065-E76C-EF10-1E10-F9EA74C3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39" y="3529124"/>
            <a:ext cx="3531863" cy="1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C023F17-7A2D-3201-844E-0453BCC90E37}"/>
              </a:ext>
            </a:extLst>
          </p:cNvPr>
          <p:cNvGrpSpPr/>
          <p:nvPr/>
        </p:nvGrpSpPr>
        <p:grpSpPr>
          <a:xfrm>
            <a:off x="9500260" y="3322124"/>
            <a:ext cx="1773236" cy="2236383"/>
            <a:chOff x="7876352" y="2254540"/>
            <a:chExt cx="3531863" cy="431977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635538F-1701-C6BD-AFB7-AC827FF7E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52" y="2254540"/>
              <a:ext cx="3531863" cy="2657727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9D8A684-42B6-669D-012A-F1E15114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52" y="3916590"/>
              <a:ext cx="3015861" cy="2657728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D136F43-CBF8-DF39-98E9-84AFA8081AA1}"/>
                </a:ext>
              </a:extLst>
            </p:cNvPr>
            <p:cNvSpPr txBox="1"/>
            <p:nvPr/>
          </p:nvSpPr>
          <p:spPr>
            <a:xfrm>
              <a:off x="8361961" y="3520320"/>
              <a:ext cx="2882706" cy="79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Impact" panose="020B0806030902050204" pitchFamily="34" charset="0"/>
                </a:rPr>
                <a:t>Power VS</a:t>
              </a:r>
              <a:endParaRPr kumimoji="1" lang="ja-JP" altLang="en-US" sz="2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813524-E41E-DB98-6A00-26E5F04BBF12}"/>
              </a:ext>
            </a:extLst>
          </p:cNvPr>
          <p:cNvSpPr txBox="1"/>
          <p:nvPr/>
        </p:nvSpPr>
        <p:spPr>
          <a:xfrm>
            <a:off x="7095938" y="5523324"/>
            <a:ext cx="480864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900" dirty="0"/>
              <a:t>本資料に含まれる情報は、以下の時点での情報を記載しております。</a:t>
            </a:r>
          </a:p>
          <a:p>
            <a:pPr algn="r"/>
            <a:r>
              <a:rPr lang="ja-JP" altLang="en-US" sz="900" dirty="0"/>
              <a:t>　　　　　　　　　　　　　　　　　　　　　　　　　　　　　　　　　　　　　　　　　　　　　　　　　　　　　　　　－２０２５年３月１日．</a:t>
            </a:r>
          </a:p>
          <a:p>
            <a:pPr algn="r"/>
            <a:r>
              <a:rPr lang="ja-JP" altLang="en-US" sz="900" dirty="0"/>
              <a:t>ご提案の参考としていただく為のものであり、</a:t>
            </a:r>
            <a:endParaRPr lang="en-US" altLang="ja-JP" sz="900" dirty="0"/>
          </a:p>
          <a:p>
            <a:pPr algn="r"/>
            <a:r>
              <a:rPr lang="ja-JP" altLang="en-US" sz="900" dirty="0"/>
              <a:t>当資料に掲載の内容／金額はイグアス調べです。</a:t>
            </a:r>
            <a:endParaRPr lang="en-US" altLang="ja-JP" sz="900" dirty="0"/>
          </a:p>
          <a:p>
            <a:pPr algn="r"/>
            <a:r>
              <a:rPr lang="ja-JP" altLang="en-US" sz="900" dirty="0"/>
              <a:t>正式な内容／金額は、別途提出させていただきます。</a:t>
            </a:r>
            <a:endParaRPr lang="en-US" altLang="ja-JP" sz="900" dirty="0"/>
          </a:p>
          <a:p>
            <a:pPr algn="r"/>
            <a:r>
              <a:rPr lang="ja-JP" altLang="en-US" sz="900" dirty="0"/>
              <a:t>ご提案書およびお見積書をもって、正とさせていただきます。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C48712-24D3-397F-C6CE-B6B2F013E670}"/>
              </a:ext>
            </a:extLst>
          </p:cNvPr>
          <p:cNvSpPr txBox="1"/>
          <p:nvPr/>
        </p:nvSpPr>
        <p:spPr>
          <a:xfrm>
            <a:off x="4554614" y="1646509"/>
            <a:ext cx="3787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　</a:t>
            </a:r>
            <a:r>
              <a:rPr kumimoji="1" lang="en-US" altLang="ja-JP" sz="2400" b="1" dirty="0">
                <a:latin typeface="+mn-ea"/>
              </a:rPr>
              <a:t>PowerVS </a:t>
            </a:r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</a:t>
            </a:r>
            <a:r>
              <a:rPr lang="ja-JP" altLang="en-US" sz="2400" b="1" dirty="0">
                <a:latin typeface="+mn-ea"/>
              </a:rPr>
              <a:t>百科</a:t>
            </a:r>
            <a:r>
              <a:rPr kumimoji="1" lang="ja-JP" altLang="en-US" sz="2400" b="1" dirty="0">
                <a:latin typeface="+mn-ea"/>
              </a:rPr>
              <a:t>　　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831AE10-B512-4AB8-3C76-C4937B22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98" y="1721685"/>
            <a:ext cx="696806" cy="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4BC3B53-1DCF-2312-D8D8-C2AB26E8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96" y="1646509"/>
            <a:ext cx="583421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C73885-7791-DDC0-874B-3C6F8DDB94B1}"/>
              </a:ext>
            </a:extLst>
          </p:cNvPr>
          <p:cNvSpPr txBox="1"/>
          <p:nvPr/>
        </p:nvSpPr>
        <p:spPr>
          <a:xfrm>
            <a:off x="2098968" y="5601109"/>
            <a:ext cx="8557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各ページに記載の金額は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202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月のレート（￥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149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.535/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ドル）を使用しています。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9146989-873B-AE28-B332-3EDA656147D0}"/>
              </a:ext>
            </a:extLst>
          </p:cNvPr>
          <p:cNvSpPr txBox="1">
            <a:spLocks/>
          </p:cNvSpPr>
          <p:nvPr/>
        </p:nvSpPr>
        <p:spPr>
          <a:xfrm>
            <a:off x="1437050" y="1527763"/>
            <a:ext cx="8660146" cy="3799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800" b="1" dirty="0"/>
              <a:t>プラン別サンプル構成</a:t>
            </a:r>
            <a:r>
              <a:rPr lang="ja-JP" altLang="en-US" sz="9600" b="1" dirty="0"/>
              <a:t>（定価版）</a:t>
            </a:r>
            <a:endParaRPr lang="ja-JP" altLang="en-US" sz="3600" b="1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779A230-64B8-6D56-7A7B-AF086A2225A3}"/>
              </a:ext>
            </a:extLst>
          </p:cNvPr>
          <p:cNvSpPr txBox="1">
            <a:spLocks/>
          </p:cNvSpPr>
          <p:nvPr/>
        </p:nvSpPr>
        <p:spPr>
          <a:xfrm>
            <a:off x="2112107" y="2419119"/>
            <a:ext cx="8304103" cy="1917627"/>
          </a:xfrm>
          <a:prstGeom prst="rect">
            <a:avLst/>
          </a:prstGeom>
          <a:ln>
            <a:noFill/>
          </a:ln>
        </p:spPr>
        <p:txBody>
          <a:bodyPr tIns="72000" bIns="36000" anchor="t" anchorCtr="0"/>
          <a:lstStyle>
            <a:lvl1pPr marL="357224" indent="-357224" algn="l" defTabSz="9144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39802" indent="-266726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Wingdings" panose="05000000000000000000" pitchFamily="2" charset="2"/>
              <a:buChar char="Ø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04943" indent="-228624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Wingdings" panose="05000000000000000000" pitchFamily="2" charset="2"/>
              <a:buChar char="l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79608" indent="-274666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–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224" indent="-35722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開発・検証向けお手軽プラン！</a:t>
            </a:r>
            <a:endParaRPr lang="en-US" altLang="ja-JP" sz="1800" dirty="0"/>
          </a:p>
          <a:p>
            <a:pPr marL="0" indent="0">
              <a:buFont typeface="メイリオ" panose="020B0604030504040204" pitchFamily="50" charset="-128"/>
              <a:buNone/>
            </a:pPr>
            <a:r>
              <a:rPr lang="ja-JP" altLang="en-US" sz="2400" dirty="0"/>
              <a:t>　</a:t>
            </a:r>
            <a:r>
              <a:rPr lang="ja-JP" altLang="en-US" sz="1800" dirty="0"/>
              <a:t>● </a:t>
            </a:r>
            <a:r>
              <a:rPr lang="en-US" altLang="ja-JP" sz="1800" dirty="0"/>
              <a:t>Public</a:t>
            </a:r>
            <a:r>
              <a:rPr lang="ja-JP" altLang="en-US" sz="1800" dirty="0"/>
              <a:t>接続利用プランの紹介</a:t>
            </a:r>
            <a:endParaRPr lang="en-US" altLang="ja-JP" sz="700" dirty="0"/>
          </a:p>
          <a:p>
            <a:pPr marL="357224" indent="-35722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スモールスタートで災害対策！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None/>
              <a:defRPr/>
            </a:pPr>
            <a:r>
              <a:rPr lang="ja-JP" altLang="en-US" sz="1800" dirty="0"/>
              <a:t>　 ● </a:t>
            </a:r>
            <a:r>
              <a:rPr lang="en-US" altLang="ja-JP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CPU/</a:t>
            </a: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メモリの最小要件から災害発生時の変更プランを紹介</a:t>
            </a:r>
            <a:endParaRPr lang="en-US" altLang="ja-JP" sz="1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7224" indent="-35722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スモールスタート　バックアップ機　リソース＆価格表</a:t>
            </a:r>
            <a:endParaRPr lang="en-US" altLang="ja-JP" sz="2400" dirty="0"/>
          </a:p>
          <a:p>
            <a:pPr marL="0" indent="0">
              <a:buFont typeface="メイリオ" panose="020B0604030504040204" pitchFamily="50" charset="-128"/>
              <a:buNone/>
            </a:pPr>
            <a:r>
              <a:rPr lang="ja-JP" altLang="en-US" sz="2400" dirty="0"/>
              <a:t>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96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C7AF2124-B41D-F765-0610-7C51BD2A09DB}"/>
              </a:ext>
            </a:extLst>
          </p:cNvPr>
          <p:cNvSpPr txBox="1">
            <a:spLocks/>
          </p:cNvSpPr>
          <p:nvPr/>
        </p:nvSpPr>
        <p:spPr>
          <a:xfrm>
            <a:off x="839478" y="183585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開発・検証向けお手軽プラン！</a:t>
            </a:r>
          </a:p>
        </p:txBody>
      </p:sp>
      <p:pic>
        <p:nvPicPr>
          <p:cNvPr id="3" name="図 2" descr="テキスト, ロゴ&#10;&#10;自動的に生成された説明">
            <a:extLst>
              <a:ext uri="{FF2B5EF4-FFF2-40B4-BE49-F238E27FC236}">
                <a16:creationId xmlns:a16="http://schemas.microsoft.com/office/drawing/2014/main" id="{F94F0E17-6748-4328-3C9A-6770FEFF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57" y="116510"/>
            <a:ext cx="426482" cy="4093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9A176F-1AFA-0B95-CBC1-C9832DD278B5}"/>
              </a:ext>
            </a:extLst>
          </p:cNvPr>
          <p:cNvSpPr txBox="1"/>
          <p:nvPr/>
        </p:nvSpPr>
        <p:spPr>
          <a:xfrm>
            <a:off x="8358125" y="285752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 初期作業費用を除く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F93FCA-A18C-8F18-EA1C-D90F78FFE611}"/>
              </a:ext>
            </a:extLst>
          </p:cNvPr>
          <p:cNvSpPr/>
          <p:nvPr/>
        </p:nvSpPr>
        <p:spPr>
          <a:xfrm>
            <a:off x="1028442" y="1399822"/>
            <a:ext cx="2414667" cy="2590801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56A2AC-1AEC-9452-150B-F9F158E8E57C}"/>
              </a:ext>
            </a:extLst>
          </p:cNvPr>
          <p:cNvSpPr txBox="1"/>
          <p:nvPr/>
        </p:nvSpPr>
        <p:spPr>
          <a:xfrm>
            <a:off x="1017153" y="1203867"/>
            <a:ext cx="1072445" cy="369332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+mn-ea"/>
              </a:rPr>
              <a:t>お客様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27AABF-16F3-FE03-642F-568B55FE0FA9}"/>
              </a:ext>
            </a:extLst>
          </p:cNvPr>
          <p:cNvGrpSpPr/>
          <p:nvPr/>
        </p:nvGrpSpPr>
        <p:grpSpPr>
          <a:xfrm>
            <a:off x="6916144" y="1260208"/>
            <a:ext cx="4534764" cy="4117336"/>
            <a:chOff x="6761159" y="1350624"/>
            <a:chExt cx="4199198" cy="508290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7C81312-0555-78E5-EAB2-22C7A9C644D4}"/>
                </a:ext>
              </a:extLst>
            </p:cNvPr>
            <p:cNvSpPr/>
            <p:nvPr/>
          </p:nvSpPr>
          <p:spPr>
            <a:xfrm>
              <a:off x="6783738" y="1535290"/>
              <a:ext cx="4176619" cy="489823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125523C-ED60-BB5E-1A84-41A6B08E4059}"/>
                </a:ext>
              </a:extLst>
            </p:cNvPr>
            <p:cNvSpPr txBox="1"/>
            <p:nvPr/>
          </p:nvSpPr>
          <p:spPr>
            <a:xfrm>
              <a:off x="9001320" y="1862308"/>
              <a:ext cx="1564836" cy="113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S922</a:t>
              </a:r>
            </a:p>
            <a:p>
              <a:pPr algn="ctr"/>
              <a:r>
                <a:rPr kumimoji="1" lang="en-US" altLang="ja-JP" dirty="0">
                  <a:latin typeface="+mn-ea"/>
                </a:rPr>
                <a:t>IBM</a:t>
              </a:r>
              <a:r>
                <a:rPr kumimoji="1" lang="ja-JP" altLang="en-US" dirty="0">
                  <a:latin typeface="+mn-ea"/>
                </a:rPr>
                <a:t> </a:t>
              </a:r>
              <a:r>
                <a:rPr kumimoji="1" lang="en-US" altLang="ja-JP" dirty="0">
                  <a:latin typeface="+mn-ea"/>
                </a:rPr>
                <a:t>i</a:t>
              </a:r>
              <a:r>
                <a:rPr kumimoji="1" lang="ja-JP" altLang="en-US" dirty="0">
                  <a:latin typeface="+mn-ea"/>
                </a:rPr>
                <a:t> </a:t>
              </a:r>
              <a:r>
                <a:rPr kumimoji="1" lang="en-US" altLang="ja-JP" dirty="0">
                  <a:latin typeface="+mn-ea"/>
                </a:rPr>
                <a:t>7.5</a:t>
              </a:r>
            </a:p>
            <a:p>
              <a:pPr algn="ctr"/>
              <a:r>
                <a:rPr lang="en-US" altLang="ja-JP" dirty="0">
                  <a:latin typeface="+mn-ea"/>
                </a:rPr>
                <a:t>(WDS:1User)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8F6327A-5256-9559-04C0-47768CF5E233}"/>
                </a:ext>
              </a:extLst>
            </p:cNvPr>
            <p:cNvSpPr txBox="1"/>
            <p:nvPr/>
          </p:nvSpPr>
          <p:spPr>
            <a:xfrm>
              <a:off x="8980602" y="3063987"/>
              <a:ext cx="1627181" cy="1823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3</a:t>
              </a:r>
              <a:r>
                <a:rPr kumimoji="1" lang="en-US" altLang="ja-JP" dirty="0">
                  <a:latin typeface="+mn-ea"/>
                </a:rPr>
                <a:t>,750CPW </a:t>
              </a:r>
            </a:p>
            <a:p>
              <a:pPr algn="ctr"/>
              <a:r>
                <a:rPr kumimoji="1" lang="en-US" altLang="ja-JP" dirty="0">
                  <a:latin typeface="+mn-ea"/>
                </a:rPr>
                <a:t>(0.25Core)</a:t>
              </a:r>
            </a:p>
            <a:p>
              <a:pPr algn="ctr"/>
              <a:r>
                <a:rPr lang="en-US" altLang="ja-JP" dirty="0">
                  <a:latin typeface="+mn-ea"/>
                </a:rPr>
                <a:t>8GBMM</a:t>
              </a:r>
            </a:p>
            <a:p>
              <a:pPr algn="ctr"/>
              <a:r>
                <a:rPr lang="en-US" altLang="ja-JP" dirty="0">
                  <a:latin typeface="+mn-ea"/>
                </a:rPr>
                <a:t>180</a:t>
              </a:r>
              <a:r>
                <a:rPr kumimoji="1" lang="en-US" altLang="ja-JP" dirty="0">
                  <a:latin typeface="+mn-ea"/>
                </a:rPr>
                <a:t>GB</a:t>
              </a:r>
              <a:r>
                <a:rPr lang="en-US" altLang="ja-JP" dirty="0">
                  <a:latin typeface="+mn-ea"/>
                </a:rPr>
                <a:t> (</a:t>
              </a:r>
              <a:r>
                <a:rPr lang="ja-JP" altLang="en-US" dirty="0">
                  <a:latin typeface="+mn-ea"/>
                </a:rPr>
                <a:t>実効</a:t>
              </a:r>
              <a:r>
                <a:rPr lang="en-US" altLang="ja-JP" dirty="0">
                  <a:latin typeface="+mn-ea"/>
                </a:rPr>
                <a:t>)</a:t>
              </a:r>
              <a:r>
                <a:rPr kumimoji="1" lang="en-US" altLang="ja-JP" dirty="0">
                  <a:latin typeface="+mn-ea"/>
                </a:rPr>
                <a:t> </a:t>
              </a:r>
            </a:p>
            <a:p>
              <a:pPr algn="ctr"/>
              <a:r>
                <a:rPr lang="en-US" altLang="ja-JP" dirty="0">
                  <a:latin typeface="+mn-ea"/>
                </a:rPr>
                <a:t>Flash Storage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A34EA39-A948-6274-3461-BD1050E5B637}"/>
                </a:ext>
              </a:extLst>
            </p:cNvPr>
            <p:cNvSpPr txBox="1"/>
            <p:nvPr/>
          </p:nvSpPr>
          <p:spPr>
            <a:xfrm>
              <a:off x="6761159" y="1350624"/>
              <a:ext cx="1355552" cy="45594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PowerVS</a:t>
              </a:r>
              <a:endParaRPr kumimoji="1" lang="ja-JP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C94586B-8A2A-CEFB-A4EE-F61D9CEE9282}"/>
              </a:ext>
            </a:extLst>
          </p:cNvPr>
          <p:cNvGrpSpPr/>
          <p:nvPr/>
        </p:nvGrpSpPr>
        <p:grpSpPr>
          <a:xfrm>
            <a:off x="7171801" y="1976590"/>
            <a:ext cx="1846969" cy="1117284"/>
            <a:chOff x="4005092" y="3429000"/>
            <a:chExt cx="2419127" cy="1328437"/>
          </a:xfrm>
        </p:grpSpPr>
        <p:pic>
          <p:nvPicPr>
            <p:cNvPr id="13" name="Picture 29" descr="A picture containing meter&#10;&#10;Description automatically generated">
              <a:extLst>
                <a:ext uri="{FF2B5EF4-FFF2-40B4-BE49-F238E27FC236}">
                  <a16:creationId xmlns:a16="http://schemas.microsoft.com/office/drawing/2014/main" id="{541F7BAA-2AC7-B299-0E1F-37BCE7D58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092" y="3429000"/>
              <a:ext cx="2419127" cy="1328437"/>
            </a:xfrm>
            <a:prstGeom prst="rect">
              <a:avLst/>
            </a:prstGeom>
          </p:spPr>
        </p:pic>
        <p:pic>
          <p:nvPicPr>
            <p:cNvPr id="14" name="Picture 100">
              <a:extLst>
                <a:ext uri="{FF2B5EF4-FFF2-40B4-BE49-F238E27FC236}">
                  <a16:creationId xmlns:a16="http://schemas.microsoft.com/office/drawing/2014/main" id="{FE9C2D0F-8399-5F95-3F79-F7799003C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9223" y="4055729"/>
              <a:ext cx="1561912" cy="609858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D226DE-25D2-8EBD-EDA0-D56EC6BC0BE7}"/>
              </a:ext>
            </a:extLst>
          </p:cNvPr>
          <p:cNvSpPr txBox="1"/>
          <p:nvPr/>
        </p:nvSpPr>
        <p:spPr>
          <a:xfrm>
            <a:off x="7409039" y="3277195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latin typeface="+mn-ea"/>
              </a:rPr>
              <a:t>東京 </a:t>
            </a:r>
            <a:r>
              <a:rPr kumimoji="1" lang="en-US" altLang="ja-JP" sz="1600" b="1" dirty="0">
                <a:latin typeface="+mn-ea"/>
              </a:rPr>
              <a:t>or</a:t>
            </a:r>
            <a:r>
              <a:rPr kumimoji="1" lang="ja-JP" altLang="en-US" sz="1600" b="1" dirty="0">
                <a:latin typeface="+mn-ea"/>
              </a:rPr>
              <a:t> 大阪</a:t>
            </a:r>
          </a:p>
        </p:txBody>
      </p:sp>
      <p:grpSp>
        <p:nvGrpSpPr>
          <p:cNvPr id="16" name="Group 214">
            <a:extLst>
              <a:ext uri="{FF2B5EF4-FFF2-40B4-BE49-F238E27FC236}">
                <a16:creationId xmlns:a16="http://schemas.microsoft.com/office/drawing/2014/main" id="{1D97024F-EA9D-61BA-4B8B-801320FA58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1905" y="1797271"/>
            <a:ext cx="998087" cy="797080"/>
            <a:chOff x="1950" y="2651"/>
            <a:chExt cx="288" cy="230"/>
          </a:xfrm>
          <a:solidFill>
            <a:srgbClr val="0070C0"/>
          </a:solidFill>
        </p:grpSpPr>
        <p:sp>
          <p:nvSpPr>
            <p:cNvPr id="17" name="Freeform 215">
              <a:extLst>
                <a:ext uri="{FF2B5EF4-FFF2-40B4-BE49-F238E27FC236}">
                  <a16:creationId xmlns:a16="http://schemas.microsoft.com/office/drawing/2014/main" id="{7980F430-B453-812C-EE1E-AFC7D5F90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216">
              <a:extLst>
                <a:ext uri="{FF2B5EF4-FFF2-40B4-BE49-F238E27FC236}">
                  <a16:creationId xmlns:a16="http://schemas.microsoft.com/office/drawing/2014/main" id="{AEC2EE25-8B4A-6AEB-702D-A78D2D9A0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" name="Group 214">
            <a:extLst>
              <a:ext uri="{FF2B5EF4-FFF2-40B4-BE49-F238E27FC236}">
                <a16:creationId xmlns:a16="http://schemas.microsoft.com/office/drawing/2014/main" id="{DB87A3BF-B5F4-6FAB-60C1-084081A87F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7689" y="2955854"/>
            <a:ext cx="998087" cy="797080"/>
            <a:chOff x="1950" y="2651"/>
            <a:chExt cx="288" cy="230"/>
          </a:xfrm>
          <a:solidFill>
            <a:srgbClr val="0070C0"/>
          </a:solidFill>
        </p:grpSpPr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8C71D9FE-6482-A950-EFF2-C940BFA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1C19E8BC-7A54-0E9F-E52D-F7397F1D5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98494BA-8951-AE2F-0E17-46AB996A61F8}"/>
              </a:ext>
            </a:extLst>
          </p:cNvPr>
          <p:cNvGrpSpPr/>
          <p:nvPr/>
        </p:nvGrpSpPr>
        <p:grpSpPr>
          <a:xfrm>
            <a:off x="4108302" y="1444873"/>
            <a:ext cx="1838239" cy="1970790"/>
            <a:chOff x="3371779" y="1617979"/>
            <a:chExt cx="758484" cy="787687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DE8E5BE-E543-6036-7D96-6F320488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402" y="1878873"/>
              <a:ext cx="86668" cy="52731"/>
            </a:xfrm>
            <a:custGeom>
              <a:avLst/>
              <a:gdLst>
                <a:gd name="T0" fmla="*/ 202 w 331"/>
                <a:gd name="T1" fmla="*/ 203 h 203"/>
                <a:gd name="T2" fmla="*/ 202 w 331"/>
                <a:gd name="T3" fmla="*/ 203 h 203"/>
                <a:gd name="T4" fmla="*/ 210 w 331"/>
                <a:gd name="T5" fmla="*/ 182 h 203"/>
                <a:gd name="T6" fmla="*/ 220 w 331"/>
                <a:gd name="T7" fmla="*/ 162 h 203"/>
                <a:gd name="T8" fmla="*/ 234 w 331"/>
                <a:gd name="T9" fmla="*/ 144 h 203"/>
                <a:gd name="T10" fmla="*/ 249 w 331"/>
                <a:gd name="T11" fmla="*/ 129 h 203"/>
                <a:gd name="T12" fmla="*/ 267 w 331"/>
                <a:gd name="T13" fmla="*/ 116 h 203"/>
                <a:gd name="T14" fmla="*/ 286 w 331"/>
                <a:gd name="T15" fmla="*/ 105 h 203"/>
                <a:gd name="T16" fmla="*/ 309 w 331"/>
                <a:gd name="T17" fmla="*/ 98 h 203"/>
                <a:gd name="T18" fmla="*/ 319 w 331"/>
                <a:gd name="T19" fmla="*/ 96 h 203"/>
                <a:gd name="T20" fmla="*/ 331 w 331"/>
                <a:gd name="T21" fmla="*/ 95 h 203"/>
                <a:gd name="T22" fmla="*/ 331 w 331"/>
                <a:gd name="T23" fmla="*/ 95 h 203"/>
                <a:gd name="T24" fmla="*/ 330 w 331"/>
                <a:gd name="T25" fmla="*/ 0 h 203"/>
                <a:gd name="T26" fmla="*/ 330 w 331"/>
                <a:gd name="T27" fmla="*/ 0 h 203"/>
                <a:gd name="T28" fmla="*/ 285 w 331"/>
                <a:gd name="T29" fmla="*/ 17 h 203"/>
                <a:gd name="T30" fmla="*/ 240 w 331"/>
                <a:gd name="T31" fmla="*/ 35 h 203"/>
                <a:gd name="T32" fmla="*/ 198 w 331"/>
                <a:gd name="T33" fmla="*/ 56 h 203"/>
                <a:gd name="T34" fmla="*/ 156 w 331"/>
                <a:gd name="T35" fmla="*/ 78 h 203"/>
                <a:gd name="T36" fmla="*/ 114 w 331"/>
                <a:gd name="T37" fmla="*/ 102 h 203"/>
                <a:gd name="T38" fmla="*/ 75 w 331"/>
                <a:gd name="T39" fmla="*/ 128 h 203"/>
                <a:gd name="T40" fmla="*/ 37 w 331"/>
                <a:gd name="T41" fmla="*/ 156 h 203"/>
                <a:gd name="T42" fmla="*/ 0 w 331"/>
                <a:gd name="T43" fmla="*/ 185 h 203"/>
                <a:gd name="T44" fmla="*/ 0 w 331"/>
                <a:gd name="T45" fmla="*/ 185 h 203"/>
                <a:gd name="T46" fmla="*/ 90 w 331"/>
                <a:gd name="T47" fmla="*/ 191 h 203"/>
                <a:gd name="T48" fmla="*/ 144 w 331"/>
                <a:gd name="T49" fmla="*/ 197 h 203"/>
                <a:gd name="T50" fmla="*/ 202 w 331"/>
                <a:gd name="T51" fmla="*/ 203 h 203"/>
                <a:gd name="T52" fmla="*/ 202 w 331"/>
                <a:gd name="T5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03">
                  <a:moveTo>
                    <a:pt x="202" y="203"/>
                  </a:moveTo>
                  <a:lnTo>
                    <a:pt x="202" y="203"/>
                  </a:lnTo>
                  <a:lnTo>
                    <a:pt x="210" y="182"/>
                  </a:lnTo>
                  <a:lnTo>
                    <a:pt x="220" y="162"/>
                  </a:lnTo>
                  <a:lnTo>
                    <a:pt x="234" y="144"/>
                  </a:lnTo>
                  <a:lnTo>
                    <a:pt x="249" y="129"/>
                  </a:lnTo>
                  <a:lnTo>
                    <a:pt x="267" y="116"/>
                  </a:lnTo>
                  <a:lnTo>
                    <a:pt x="286" y="105"/>
                  </a:lnTo>
                  <a:lnTo>
                    <a:pt x="309" y="98"/>
                  </a:lnTo>
                  <a:lnTo>
                    <a:pt x="319" y="96"/>
                  </a:lnTo>
                  <a:lnTo>
                    <a:pt x="331" y="95"/>
                  </a:lnTo>
                  <a:lnTo>
                    <a:pt x="331" y="95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285" y="17"/>
                  </a:lnTo>
                  <a:lnTo>
                    <a:pt x="240" y="35"/>
                  </a:lnTo>
                  <a:lnTo>
                    <a:pt x="198" y="56"/>
                  </a:lnTo>
                  <a:lnTo>
                    <a:pt x="156" y="78"/>
                  </a:lnTo>
                  <a:lnTo>
                    <a:pt x="114" y="102"/>
                  </a:lnTo>
                  <a:lnTo>
                    <a:pt x="75" y="128"/>
                  </a:lnTo>
                  <a:lnTo>
                    <a:pt x="37" y="15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90" y="191"/>
                  </a:lnTo>
                  <a:lnTo>
                    <a:pt x="144" y="197"/>
                  </a:lnTo>
                  <a:lnTo>
                    <a:pt x="202" y="203"/>
                  </a:lnTo>
                  <a:lnTo>
                    <a:pt x="202" y="20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C1E64A6-327E-5E45-F34C-F90ECECA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469" y="2111727"/>
              <a:ext cx="100243" cy="89800"/>
            </a:xfrm>
            <a:custGeom>
              <a:avLst/>
              <a:gdLst>
                <a:gd name="T0" fmla="*/ 302 w 384"/>
                <a:gd name="T1" fmla="*/ 48 h 345"/>
                <a:gd name="T2" fmla="*/ 302 w 384"/>
                <a:gd name="T3" fmla="*/ 48 h 345"/>
                <a:gd name="T4" fmla="*/ 299 w 384"/>
                <a:gd name="T5" fmla="*/ 48 h 345"/>
                <a:gd name="T6" fmla="*/ 299 w 384"/>
                <a:gd name="T7" fmla="*/ 48 h 345"/>
                <a:gd name="T8" fmla="*/ 282 w 384"/>
                <a:gd name="T9" fmla="*/ 46 h 345"/>
                <a:gd name="T10" fmla="*/ 267 w 384"/>
                <a:gd name="T11" fmla="*/ 43 h 345"/>
                <a:gd name="T12" fmla="*/ 252 w 384"/>
                <a:gd name="T13" fmla="*/ 40 h 345"/>
                <a:gd name="T14" fmla="*/ 239 w 384"/>
                <a:gd name="T15" fmla="*/ 34 h 345"/>
                <a:gd name="T16" fmla="*/ 225 w 384"/>
                <a:gd name="T17" fmla="*/ 28 h 345"/>
                <a:gd name="T18" fmla="*/ 213 w 384"/>
                <a:gd name="T19" fmla="*/ 19 h 345"/>
                <a:gd name="T20" fmla="*/ 201 w 384"/>
                <a:gd name="T21" fmla="*/ 10 h 345"/>
                <a:gd name="T22" fmla="*/ 191 w 384"/>
                <a:gd name="T23" fmla="*/ 0 h 345"/>
                <a:gd name="T24" fmla="*/ 191 w 384"/>
                <a:gd name="T25" fmla="*/ 0 h 345"/>
                <a:gd name="T26" fmla="*/ 92 w 384"/>
                <a:gd name="T27" fmla="*/ 84 h 345"/>
                <a:gd name="T28" fmla="*/ 0 w 384"/>
                <a:gd name="T29" fmla="*/ 168 h 345"/>
                <a:gd name="T30" fmla="*/ 0 w 384"/>
                <a:gd name="T31" fmla="*/ 168 h 345"/>
                <a:gd name="T32" fmla="*/ 87 w 384"/>
                <a:gd name="T33" fmla="*/ 213 h 345"/>
                <a:gd name="T34" fmla="*/ 180 w 384"/>
                <a:gd name="T35" fmla="*/ 258 h 345"/>
                <a:gd name="T36" fmla="*/ 279 w 384"/>
                <a:gd name="T37" fmla="*/ 301 h 345"/>
                <a:gd name="T38" fmla="*/ 384 w 384"/>
                <a:gd name="T39" fmla="*/ 345 h 345"/>
                <a:gd name="T40" fmla="*/ 384 w 384"/>
                <a:gd name="T41" fmla="*/ 345 h 345"/>
                <a:gd name="T42" fmla="*/ 360 w 384"/>
                <a:gd name="T43" fmla="*/ 270 h 345"/>
                <a:gd name="T44" fmla="*/ 339 w 384"/>
                <a:gd name="T45" fmla="*/ 195 h 345"/>
                <a:gd name="T46" fmla="*/ 320 w 384"/>
                <a:gd name="T47" fmla="*/ 121 h 345"/>
                <a:gd name="T48" fmla="*/ 302 w 384"/>
                <a:gd name="T49" fmla="*/ 48 h 345"/>
                <a:gd name="T50" fmla="*/ 302 w 384"/>
                <a:gd name="T51" fmla="*/ 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4" h="345">
                  <a:moveTo>
                    <a:pt x="302" y="48"/>
                  </a:moveTo>
                  <a:lnTo>
                    <a:pt x="302" y="48"/>
                  </a:lnTo>
                  <a:lnTo>
                    <a:pt x="299" y="48"/>
                  </a:lnTo>
                  <a:lnTo>
                    <a:pt x="299" y="48"/>
                  </a:lnTo>
                  <a:lnTo>
                    <a:pt x="282" y="46"/>
                  </a:lnTo>
                  <a:lnTo>
                    <a:pt x="267" y="43"/>
                  </a:lnTo>
                  <a:lnTo>
                    <a:pt x="252" y="40"/>
                  </a:lnTo>
                  <a:lnTo>
                    <a:pt x="239" y="34"/>
                  </a:lnTo>
                  <a:lnTo>
                    <a:pt x="225" y="28"/>
                  </a:lnTo>
                  <a:lnTo>
                    <a:pt x="213" y="19"/>
                  </a:lnTo>
                  <a:lnTo>
                    <a:pt x="201" y="1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92" y="8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87" y="213"/>
                  </a:lnTo>
                  <a:lnTo>
                    <a:pt x="180" y="258"/>
                  </a:lnTo>
                  <a:lnTo>
                    <a:pt x="279" y="301"/>
                  </a:lnTo>
                  <a:lnTo>
                    <a:pt x="384" y="345"/>
                  </a:lnTo>
                  <a:lnTo>
                    <a:pt x="384" y="345"/>
                  </a:lnTo>
                  <a:lnTo>
                    <a:pt x="360" y="270"/>
                  </a:lnTo>
                  <a:lnTo>
                    <a:pt x="339" y="195"/>
                  </a:lnTo>
                  <a:lnTo>
                    <a:pt x="320" y="121"/>
                  </a:lnTo>
                  <a:lnTo>
                    <a:pt x="302" y="48"/>
                  </a:lnTo>
                  <a:lnTo>
                    <a:pt x="302" y="4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870FF05-593D-DFD5-02DC-90E6AB53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079" y="2008873"/>
              <a:ext cx="36547" cy="92411"/>
            </a:xfrm>
            <a:custGeom>
              <a:avLst/>
              <a:gdLst>
                <a:gd name="T0" fmla="*/ 141 w 141"/>
                <a:gd name="T1" fmla="*/ 352 h 352"/>
                <a:gd name="T2" fmla="*/ 141 w 141"/>
                <a:gd name="T3" fmla="*/ 352 h 352"/>
                <a:gd name="T4" fmla="*/ 125 w 141"/>
                <a:gd name="T5" fmla="*/ 256 h 352"/>
                <a:gd name="T6" fmla="*/ 111 w 141"/>
                <a:gd name="T7" fmla="*/ 166 h 352"/>
                <a:gd name="T8" fmla="*/ 101 w 141"/>
                <a:gd name="T9" fmla="*/ 81 h 352"/>
                <a:gd name="T10" fmla="*/ 92 w 141"/>
                <a:gd name="T11" fmla="*/ 0 h 352"/>
                <a:gd name="T12" fmla="*/ 92 w 141"/>
                <a:gd name="T13" fmla="*/ 0 h 352"/>
                <a:gd name="T14" fmla="*/ 77 w 141"/>
                <a:gd name="T15" fmla="*/ 30 h 352"/>
                <a:gd name="T16" fmla="*/ 63 w 141"/>
                <a:gd name="T17" fmla="*/ 60 h 352"/>
                <a:gd name="T18" fmla="*/ 50 w 141"/>
                <a:gd name="T19" fmla="*/ 90 h 352"/>
                <a:gd name="T20" fmla="*/ 38 w 141"/>
                <a:gd name="T21" fmla="*/ 121 h 352"/>
                <a:gd name="T22" fmla="*/ 27 w 141"/>
                <a:gd name="T23" fmla="*/ 153 h 352"/>
                <a:gd name="T24" fmla="*/ 17 w 141"/>
                <a:gd name="T25" fmla="*/ 184 h 352"/>
                <a:gd name="T26" fmla="*/ 8 w 141"/>
                <a:gd name="T27" fmla="*/ 217 h 352"/>
                <a:gd name="T28" fmla="*/ 0 w 141"/>
                <a:gd name="T29" fmla="*/ 250 h 352"/>
                <a:gd name="T30" fmla="*/ 0 w 141"/>
                <a:gd name="T31" fmla="*/ 250 h 352"/>
                <a:gd name="T32" fmla="*/ 65 w 141"/>
                <a:gd name="T33" fmla="*/ 298 h 352"/>
                <a:gd name="T34" fmla="*/ 141 w 141"/>
                <a:gd name="T35" fmla="*/ 352 h 352"/>
                <a:gd name="T36" fmla="*/ 141 w 141"/>
                <a:gd name="T3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352">
                  <a:moveTo>
                    <a:pt x="141" y="352"/>
                  </a:moveTo>
                  <a:lnTo>
                    <a:pt x="141" y="352"/>
                  </a:lnTo>
                  <a:lnTo>
                    <a:pt x="125" y="256"/>
                  </a:lnTo>
                  <a:lnTo>
                    <a:pt x="111" y="166"/>
                  </a:lnTo>
                  <a:lnTo>
                    <a:pt x="101" y="8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7" y="30"/>
                  </a:lnTo>
                  <a:lnTo>
                    <a:pt x="63" y="60"/>
                  </a:lnTo>
                  <a:lnTo>
                    <a:pt x="50" y="90"/>
                  </a:lnTo>
                  <a:lnTo>
                    <a:pt x="38" y="121"/>
                  </a:lnTo>
                  <a:lnTo>
                    <a:pt x="27" y="153"/>
                  </a:lnTo>
                  <a:lnTo>
                    <a:pt x="17" y="184"/>
                  </a:lnTo>
                  <a:lnTo>
                    <a:pt x="8" y="217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65" y="298"/>
                  </a:lnTo>
                  <a:lnTo>
                    <a:pt x="141" y="352"/>
                  </a:lnTo>
                  <a:lnTo>
                    <a:pt x="141" y="3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5EB9853-44F6-474D-BB9C-33F5E337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776" y="1956142"/>
              <a:ext cx="133656" cy="99199"/>
            </a:xfrm>
            <a:custGeom>
              <a:avLst/>
              <a:gdLst>
                <a:gd name="T0" fmla="*/ 136 w 513"/>
                <a:gd name="T1" fmla="*/ 380 h 380"/>
                <a:gd name="T2" fmla="*/ 136 w 513"/>
                <a:gd name="T3" fmla="*/ 380 h 380"/>
                <a:gd name="T4" fmla="*/ 228 w 513"/>
                <a:gd name="T5" fmla="*/ 314 h 380"/>
                <a:gd name="T6" fmla="*/ 321 w 513"/>
                <a:gd name="T7" fmla="*/ 251 h 380"/>
                <a:gd name="T8" fmla="*/ 415 w 513"/>
                <a:gd name="T9" fmla="*/ 188 h 380"/>
                <a:gd name="T10" fmla="*/ 513 w 513"/>
                <a:gd name="T11" fmla="*/ 128 h 380"/>
                <a:gd name="T12" fmla="*/ 513 w 513"/>
                <a:gd name="T13" fmla="*/ 128 h 380"/>
                <a:gd name="T14" fmla="*/ 456 w 513"/>
                <a:gd name="T15" fmla="*/ 107 h 380"/>
                <a:gd name="T16" fmla="*/ 400 w 513"/>
                <a:gd name="T17" fmla="*/ 87 h 380"/>
                <a:gd name="T18" fmla="*/ 346 w 513"/>
                <a:gd name="T19" fmla="*/ 69 h 380"/>
                <a:gd name="T20" fmla="*/ 292 w 513"/>
                <a:gd name="T21" fmla="*/ 53 h 380"/>
                <a:gd name="T22" fmla="*/ 238 w 513"/>
                <a:gd name="T23" fmla="*/ 38 h 380"/>
                <a:gd name="T24" fmla="*/ 186 w 513"/>
                <a:gd name="T25" fmla="*/ 24 h 380"/>
                <a:gd name="T26" fmla="*/ 85 w 513"/>
                <a:gd name="T27" fmla="*/ 0 h 380"/>
                <a:gd name="T28" fmla="*/ 85 w 513"/>
                <a:gd name="T29" fmla="*/ 0 h 380"/>
                <a:gd name="T30" fmla="*/ 79 w 513"/>
                <a:gd name="T31" fmla="*/ 14 h 380"/>
                <a:gd name="T32" fmla="*/ 72 w 513"/>
                <a:gd name="T33" fmla="*/ 27 h 380"/>
                <a:gd name="T34" fmla="*/ 61 w 513"/>
                <a:gd name="T35" fmla="*/ 39 h 380"/>
                <a:gd name="T36" fmla="*/ 52 w 513"/>
                <a:gd name="T37" fmla="*/ 50 h 380"/>
                <a:gd name="T38" fmla="*/ 40 w 513"/>
                <a:gd name="T39" fmla="*/ 60 h 380"/>
                <a:gd name="T40" fmla="*/ 27 w 513"/>
                <a:gd name="T41" fmla="*/ 69 h 380"/>
                <a:gd name="T42" fmla="*/ 15 w 513"/>
                <a:gd name="T43" fmla="*/ 77 h 380"/>
                <a:gd name="T44" fmla="*/ 0 w 513"/>
                <a:gd name="T45" fmla="*/ 83 h 380"/>
                <a:gd name="T46" fmla="*/ 0 w 513"/>
                <a:gd name="T47" fmla="*/ 83 h 380"/>
                <a:gd name="T48" fmla="*/ 7 w 513"/>
                <a:gd name="T49" fmla="*/ 146 h 380"/>
                <a:gd name="T50" fmla="*/ 15 w 513"/>
                <a:gd name="T51" fmla="*/ 212 h 380"/>
                <a:gd name="T52" fmla="*/ 24 w 513"/>
                <a:gd name="T53" fmla="*/ 279 h 380"/>
                <a:gd name="T54" fmla="*/ 34 w 513"/>
                <a:gd name="T55" fmla="*/ 348 h 380"/>
                <a:gd name="T56" fmla="*/ 34 w 513"/>
                <a:gd name="T57" fmla="*/ 348 h 380"/>
                <a:gd name="T58" fmla="*/ 45 w 513"/>
                <a:gd name="T59" fmla="*/ 348 h 380"/>
                <a:gd name="T60" fmla="*/ 45 w 513"/>
                <a:gd name="T61" fmla="*/ 348 h 380"/>
                <a:gd name="T62" fmla="*/ 58 w 513"/>
                <a:gd name="T63" fmla="*/ 348 h 380"/>
                <a:gd name="T64" fmla="*/ 70 w 513"/>
                <a:gd name="T65" fmla="*/ 350 h 380"/>
                <a:gd name="T66" fmla="*/ 82 w 513"/>
                <a:gd name="T67" fmla="*/ 353 h 380"/>
                <a:gd name="T68" fmla="*/ 94 w 513"/>
                <a:gd name="T69" fmla="*/ 356 h 380"/>
                <a:gd name="T70" fmla="*/ 106 w 513"/>
                <a:gd name="T71" fmla="*/ 360 h 380"/>
                <a:gd name="T72" fmla="*/ 117 w 513"/>
                <a:gd name="T73" fmla="*/ 366 h 380"/>
                <a:gd name="T74" fmla="*/ 127 w 513"/>
                <a:gd name="T75" fmla="*/ 372 h 380"/>
                <a:gd name="T76" fmla="*/ 136 w 513"/>
                <a:gd name="T77" fmla="*/ 380 h 380"/>
                <a:gd name="T78" fmla="*/ 136 w 513"/>
                <a:gd name="T7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380">
                  <a:moveTo>
                    <a:pt x="136" y="380"/>
                  </a:moveTo>
                  <a:lnTo>
                    <a:pt x="136" y="380"/>
                  </a:lnTo>
                  <a:lnTo>
                    <a:pt x="228" y="314"/>
                  </a:lnTo>
                  <a:lnTo>
                    <a:pt x="321" y="251"/>
                  </a:lnTo>
                  <a:lnTo>
                    <a:pt x="415" y="188"/>
                  </a:lnTo>
                  <a:lnTo>
                    <a:pt x="513" y="128"/>
                  </a:lnTo>
                  <a:lnTo>
                    <a:pt x="513" y="128"/>
                  </a:lnTo>
                  <a:lnTo>
                    <a:pt x="456" y="107"/>
                  </a:lnTo>
                  <a:lnTo>
                    <a:pt x="400" y="87"/>
                  </a:lnTo>
                  <a:lnTo>
                    <a:pt x="346" y="69"/>
                  </a:lnTo>
                  <a:lnTo>
                    <a:pt x="292" y="53"/>
                  </a:lnTo>
                  <a:lnTo>
                    <a:pt x="238" y="38"/>
                  </a:lnTo>
                  <a:lnTo>
                    <a:pt x="186" y="24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9" y="14"/>
                  </a:lnTo>
                  <a:lnTo>
                    <a:pt x="72" y="27"/>
                  </a:lnTo>
                  <a:lnTo>
                    <a:pt x="61" y="39"/>
                  </a:lnTo>
                  <a:lnTo>
                    <a:pt x="52" y="50"/>
                  </a:lnTo>
                  <a:lnTo>
                    <a:pt x="40" y="60"/>
                  </a:lnTo>
                  <a:lnTo>
                    <a:pt x="27" y="69"/>
                  </a:lnTo>
                  <a:lnTo>
                    <a:pt x="15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146"/>
                  </a:lnTo>
                  <a:lnTo>
                    <a:pt x="15" y="212"/>
                  </a:lnTo>
                  <a:lnTo>
                    <a:pt x="24" y="279"/>
                  </a:lnTo>
                  <a:lnTo>
                    <a:pt x="34" y="348"/>
                  </a:lnTo>
                  <a:lnTo>
                    <a:pt x="34" y="348"/>
                  </a:lnTo>
                  <a:lnTo>
                    <a:pt x="45" y="348"/>
                  </a:lnTo>
                  <a:lnTo>
                    <a:pt x="45" y="348"/>
                  </a:lnTo>
                  <a:lnTo>
                    <a:pt x="58" y="348"/>
                  </a:lnTo>
                  <a:lnTo>
                    <a:pt x="70" y="350"/>
                  </a:lnTo>
                  <a:lnTo>
                    <a:pt x="82" y="353"/>
                  </a:lnTo>
                  <a:lnTo>
                    <a:pt x="94" y="356"/>
                  </a:lnTo>
                  <a:lnTo>
                    <a:pt x="106" y="360"/>
                  </a:lnTo>
                  <a:lnTo>
                    <a:pt x="117" y="366"/>
                  </a:lnTo>
                  <a:lnTo>
                    <a:pt x="127" y="372"/>
                  </a:lnTo>
                  <a:lnTo>
                    <a:pt x="136" y="380"/>
                  </a:lnTo>
                  <a:lnTo>
                    <a:pt x="136" y="3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BDCE74C6-0CFF-5160-B657-683E87041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08" y="2221889"/>
              <a:ext cx="114339" cy="115905"/>
            </a:xfrm>
            <a:custGeom>
              <a:avLst/>
              <a:gdLst>
                <a:gd name="T0" fmla="*/ 383 w 438"/>
                <a:gd name="T1" fmla="*/ 147 h 442"/>
                <a:gd name="T2" fmla="*/ 383 w 438"/>
                <a:gd name="T3" fmla="*/ 147 h 442"/>
                <a:gd name="T4" fmla="*/ 383 w 438"/>
                <a:gd name="T5" fmla="*/ 136 h 442"/>
                <a:gd name="T6" fmla="*/ 384 w 438"/>
                <a:gd name="T7" fmla="*/ 126 h 442"/>
                <a:gd name="T8" fmla="*/ 384 w 438"/>
                <a:gd name="T9" fmla="*/ 126 h 442"/>
                <a:gd name="T10" fmla="*/ 282 w 438"/>
                <a:gd name="T11" fmla="*/ 96 h 442"/>
                <a:gd name="T12" fmla="*/ 185 w 438"/>
                <a:gd name="T13" fmla="*/ 66 h 442"/>
                <a:gd name="T14" fmla="*/ 92 w 438"/>
                <a:gd name="T15" fmla="*/ 33 h 442"/>
                <a:gd name="T16" fmla="*/ 0 w 438"/>
                <a:gd name="T17" fmla="*/ 0 h 442"/>
                <a:gd name="T18" fmla="*/ 0 w 438"/>
                <a:gd name="T19" fmla="*/ 0 h 442"/>
                <a:gd name="T20" fmla="*/ 20 w 438"/>
                <a:gd name="T21" fmla="*/ 52 h 442"/>
                <a:gd name="T22" fmla="*/ 39 w 438"/>
                <a:gd name="T23" fmla="*/ 105 h 442"/>
                <a:gd name="T24" fmla="*/ 60 w 438"/>
                <a:gd name="T25" fmla="*/ 157 h 442"/>
                <a:gd name="T26" fmla="*/ 83 w 438"/>
                <a:gd name="T27" fmla="*/ 210 h 442"/>
                <a:gd name="T28" fmla="*/ 105 w 438"/>
                <a:gd name="T29" fmla="*/ 261 h 442"/>
                <a:gd name="T30" fmla="*/ 129 w 438"/>
                <a:gd name="T31" fmla="*/ 312 h 442"/>
                <a:gd name="T32" fmla="*/ 155 w 438"/>
                <a:gd name="T33" fmla="*/ 364 h 442"/>
                <a:gd name="T34" fmla="*/ 180 w 438"/>
                <a:gd name="T35" fmla="*/ 414 h 442"/>
                <a:gd name="T36" fmla="*/ 180 w 438"/>
                <a:gd name="T37" fmla="*/ 414 h 442"/>
                <a:gd name="T38" fmla="*/ 191 w 438"/>
                <a:gd name="T39" fmla="*/ 411 h 442"/>
                <a:gd name="T40" fmla="*/ 203 w 438"/>
                <a:gd name="T41" fmla="*/ 409 h 442"/>
                <a:gd name="T42" fmla="*/ 215 w 438"/>
                <a:gd name="T43" fmla="*/ 408 h 442"/>
                <a:gd name="T44" fmla="*/ 227 w 438"/>
                <a:gd name="T45" fmla="*/ 408 h 442"/>
                <a:gd name="T46" fmla="*/ 227 w 438"/>
                <a:gd name="T47" fmla="*/ 408 h 442"/>
                <a:gd name="T48" fmla="*/ 240 w 438"/>
                <a:gd name="T49" fmla="*/ 408 h 442"/>
                <a:gd name="T50" fmla="*/ 252 w 438"/>
                <a:gd name="T51" fmla="*/ 409 h 442"/>
                <a:gd name="T52" fmla="*/ 266 w 438"/>
                <a:gd name="T53" fmla="*/ 412 h 442"/>
                <a:gd name="T54" fmla="*/ 278 w 438"/>
                <a:gd name="T55" fmla="*/ 417 h 442"/>
                <a:gd name="T56" fmla="*/ 290 w 438"/>
                <a:gd name="T57" fmla="*/ 421 h 442"/>
                <a:gd name="T58" fmla="*/ 300 w 438"/>
                <a:gd name="T59" fmla="*/ 427 h 442"/>
                <a:gd name="T60" fmla="*/ 311 w 438"/>
                <a:gd name="T61" fmla="*/ 435 h 442"/>
                <a:gd name="T62" fmla="*/ 321 w 438"/>
                <a:gd name="T63" fmla="*/ 442 h 442"/>
                <a:gd name="T64" fmla="*/ 321 w 438"/>
                <a:gd name="T65" fmla="*/ 442 h 442"/>
                <a:gd name="T66" fmla="*/ 380 w 438"/>
                <a:gd name="T67" fmla="*/ 354 h 442"/>
                <a:gd name="T68" fmla="*/ 438 w 438"/>
                <a:gd name="T69" fmla="*/ 264 h 442"/>
                <a:gd name="T70" fmla="*/ 438 w 438"/>
                <a:gd name="T71" fmla="*/ 264 h 442"/>
                <a:gd name="T72" fmla="*/ 426 w 438"/>
                <a:gd name="T73" fmla="*/ 252 h 442"/>
                <a:gd name="T74" fmla="*/ 414 w 438"/>
                <a:gd name="T75" fmla="*/ 240 h 442"/>
                <a:gd name="T76" fmla="*/ 405 w 438"/>
                <a:gd name="T77" fmla="*/ 226 h 442"/>
                <a:gd name="T78" fmla="*/ 398 w 438"/>
                <a:gd name="T79" fmla="*/ 213 h 442"/>
                <a:gd name="T80" fmla="*/ 390 w 438"/>
                <a:gd name="T81" fmla="*/ 198 h 442"/>
                <a:gd name="T82" fmla="*/ 386 w 438"/>
                <a:gd name="T83" fmla="*/ 181 h 442"/>
                <a:gd name="T84" fmla="*/ 383 w 438"/>
                <a:gd name="T85" fmla="*/ 165 h 442"/>
                <a:gd name="T86" fmla="*/ 383 w 438"/>
                <a:gd name="T87" fmla="*/ 147 h 442"/>
                <a:gd name="T88" fmla="*/ 383 w 438"/>
                <a:gd name="T89" fmla="*/ 14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442">
                  <a:moveTo>
                    <a:pt x="383" y="147"/>
                  </a:moveTo>
                  <a:lnTo>
                    <a:pt x="383" y="147"/>
                  </a:lnTo>
                  <a:lnTo>
                    <a:pt x="383" y="136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282" y="96"/>
                  </a:lnTo>
                  <a:lnTo>
                    <a:pt x="185" y="66"/>
                  </a:lnTo>
                  <a:lnTo>
                    <a:pt x="9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52"/>
                  </a:lnTo>
                  <a:lnTo>
                    <a:pt x="39" y="105"/>
                  </a:lnTo>
                  <a:lnTo>
                    <a:pt x="60" y="157"/>
                  </a:lnTo>
                  <a:lnTo>
                    <a:pt x="83" y="210"/>
                  </a:lnTo>
                  <a:lnTo>
                    <a:pt x="105" y="261"/>
                  </a:lnTo>
                  <a:lnTo>
                    <a:pt x="129" y="312"/>
                  </a:lnTo>
                  <a:lnTo>
                    <a:pt x="155" y="364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91" y="411"/>
                  </a:lnTo>
                  <a:lnTo>
                    <a:pt x="203" y="409"/>
                  </a:lnTo>
                  <a:lnTo>
                    <a:pt x="215" y="408"/>
                  </a:lnTo>
                  <a:lnTo>
                    <a:pt x="227" y="408"/>
                  </a:lnTo>
                  <a:lnTo>
                    <a:pt x="227" y="408"/>
                  </a:lnTo>
                  <a:lnTo>
                    <a:pt x="240" y="408"/>
                  </a:lnTo>
                  <a:lnTo>
                    <a:pt x="252" y="409"/>
                  </a:lnTo>
                  <a:lnTo>
                    <a:pt x="266" y="412"/>
                  </a:lnTo>
                  <a:lnTo>
                    <a:pt x="278" y="417"/>
                  </a:lnTo>
                  <a:lnTo>
                    <a:pt x="290" y="421"/>
                  </a:lnTo>
                  <a:lnTo>
                    <a:pt x="300" y="427"/>
                  </a:lnTo>
                  <a:lnTo>
                    <a:pt x="311" y="435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80" y="354"/>
                  </a:lnTo>
                  <a:lnTo>
                    <a:pt x="438" y="264"/>
                  </a:lnTo>
                  <a:lnTo>
                    <a:pt x="438" y="264"/>
                  </a:lnTo>
                  <a:lnTo>
                    <a:pt x="426" y="252"/>
                  </a:lnTo>
                  <a:lnTo>
                    <a:pt x="414" y="240"/>
                  </a:lnTo>
                  <a:lnTo>
                    <a:pt x="405" y="226"/>
                  </a:lnTo>
                  <a:lnTo>
                    <a:pt x="398" y="213"/>
                  </a:lnTo>
                  <a:lnTo>
                    <a:pt x="390" y="198"/>
                  </a:lnTo>
                  <a:lnTo>
                    <a:pt x="386" y="181"/>
                  </a:lnTo>
                  <a:lnTo>
                    <a:pt x="383" y="165"/>
                  </a:lnTo>
                  <a:lnTo>
                    <a:pt x="383" y="147"/>
                  </a:lnTo>
                  <a:lnTo>
                    <a:pt x="383" y="1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997F3B3-8BF7-FD58-EB6D-9EB5DEF5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793" y="1994778"/>
              <a:ext cx="244340" cy="249039"/>
            </a:xfrm>
            <a:custGeom>
              <a:avLst/>
              <a:gdLst>
                <a:gd name="T0" fmla="*/ 698 w 936"/>
                <a:gd name="T1" fmla="*/ 882 h 952"/>
                <a:gd name="T2" fmla="*/ 765 w 936"/>
                <a:gd name="T3" fmla="*/ 760 h 952"/>
                <a:gd name="T4" fmla="*/ 827 w 936"/>
                <a:gd name="T5" fmla="*/ 637 h 952"/>
                <a:gd name="T6" fmla="*/ 884 w 936"/>
                <a:gd name="T7" fmla="*/ 516 h 952"/>
                <a:gd name="T8" fmla="*/ 936 w 936"/>
                <a:gd name="T9" fmla="*/ 394 h 952"/>
                <a:gd name="T10" fmla="*/ 915 w 936"/>
                <a:gd name="T11" fmla="*/ 340 h 952"/>
                <a:gd name="T12" fmla="*/ 870 w 936"/>
                <a:gd name="T13" fmla="*/ 237 h 952"/>
                <a:gd name="T14" fmla="*/ 848 w 936"/>
                <a:gd name="T15" fmla="*/ 187 h 952"/>
                <a:gd name="T16" fmla="*/ 755 w 936"/>
                <a:gd name="T17" fmla="*/ 133 h 952"/>
                <a:gd name="T18" fmla="*/ 660 w 936"/>
                <a:gd name="T19" fmla="*/ 84 h 952"/>
                <a:gd name="T20" fmla="*/ 567 w 936"/>
                <a:gd name="T21" fmla="*/ 40 h 952"/>
                <a:gd name="T22" fmla="*/ 474 w 936"/>
                <a:gd name="T23" fmla="*/ 0 h 952"/>
                <a:gd name="T24" fmla="*/ 423 w 936"/>
                <a:gd name="T25" fmla="*/ 31 h 952"/>
                <a:gd name="T26" fmla="*/ 270 w 936"/>
                <a:gd name="T27" fmla="*/ 127 h 952"/>
                <a:gd name="T28" fmla="*/ 77 w 936"/>
                <a:gd name="T29" fmla="*/ 264 h 952"/>
                <a:gd name="T30" fmla="*/ 87 w 936"/>
                <a:gd name="T31" fmla="*/ 283 h 952"/>
                <a:gd name="T32" fmla="*/ 99 w 936"/>
                <a:gd name="T33" fmla="*/ 324 h 952"/>
                <a:gd name="T34" fmla="*/ 102 w 936"/>
                <a:gd name="T35" fmla="*/ 346 h 952"/>
                <a:gd name="T36" fmla="*/ 99 w 936"/>
                <a:gd name="T37" fmla="*/ 370 h 952"/>
                <a:gd name="T38" fmla="*/ 95 w 936"/>
                <a:gd name="T39" fmla="*/ 393 h 952"/>
                <a:gd name="T40" fmla="*/ 86 w 936"/>
                <a:gd name="T41" fmla="*/ 414 h 952"/>
                <a:gd name="T42" fmla="*/ 59 w 936"/>
                <a:gd name="T43" fmla="*/ 451 h 952"/>
                <a:gd name="T44" fmla="*/ 21 w 936"/>
                <a:gd name="T45" fmla="*/ 477 h 952"/>
                <a:gd name="T46" fmla="*/ 0 w 936"/>
                <a:gd name="T47" fmla="*/ 486 h 952"/>
                <a:gd name="T48" fmla="*/ 21 w 936"/>
                <a:gd name="T49" fmla="*/ 567 h 952"/>
                <a:gd name="T50" fmla="*/ 66 w 936"/>
                <a:gd name="T51" fmla="*/ 732 h 952"/>
                <a:gd name="T52" fmla="*/ 93 w 936"/>
                <a:gd name="T53" fmla="*/ 814 h 952"/>
                <a:gd name="T54" fmla="*/ 293 w 936"/>
                <a:gd name="T55" fmla="*/ 886 h 952"/>
                <a:gd name="T56" fmla="*/ 509 w 936"/>
                <a:gd name="T57" fmla="*/ 952 h 952"/>
                <a:gd name="T58" fmla="*/ 519 w 936"/>
                <a:gd name="T59" fmla="*/ 934 h 952"/>
                <a:gd name="T60" fmla="*/ 546 w 936"/>
                <a:gd name="T61" fmla="*/ 904 h 952"/>
                <a:gd name="T62" fmla="*/ 579 w 936"/>
                <a:gd name="T63" fmla="*/ 883 h 952"/>
                <a:gd name="T64" fmla="*/ 620 w 936"/>
                <a:gd name="T65" fmla="*/ 871 h 952"/>
                <a:gd name="T66" fmla="*/ 641 w 936"/>
                <a:gd name="T67" fmla="*/ 870 h 952"/>
                <a:gd name="T68" fmla="*/ 671 w 936"/>
                <a:gd name="T69" fmla="*/ 873 h 952"/>
                <a:gd name="T70" fmla="*/ 698 w 936"/>
                <a:gd name="T71" fmla="*/ 88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6" h="952">
                  <a:moveTo>
                    <a:pt x="698" y="882"/>
                  </a:moveTo>
                  <a:lnTo>
                    <a:pt x="698" y="882"/>
                  </a:lnTo>
                  <a:lnTo>
                    <a:pt x="732" y="820"/>
                  </a:lnTo>
                  <a:lnTo>
                    <a:pt x="765" y="760"/>
                  </a:lnTo>
                  <a:lnTo>
                    <a:pt x="797" y="699"/>
                  </a:lnTo>
                  <a:lnTo>
                    <a:pt x="827" y="637"/>
                  </a:lnTo>
                  <a:lnTo>
                    <a:pt x="857" y="576"/>
                  </a:lnTo>
                  <a:lnTo>
                    <a:pt x="884" y="516"/>
                  </a:lnTo>
                  <a:lnTo>
                    <a:pt x="911" y="454"/>
                  </a:lnTo>
                  <a:lnTo>
                    <a:pt x="936" y="394"/>
                  </a:lnTo>
                  <a:lnTo>
                    <a:pt x="936" y="394"/>
                  </a:lnTo>
                  <a:lnTo>
                    <a:pt x="915" y="340"/>
                  </a:lnTo>
                  <a:lnTo>
                    <a:pt x="893" y="288"/>
                  </a:lnTo>
                  <a:lnTo>
                    <a:pt x="870" y="237"/>
                  </a:lnTo>
                  <a:lnTo>
                    <a:pt x="848" y="187"/>
                  </a:lnTo>
                  <a:lnTo>
                    <a:pt x="848" y="187"/>
                  </a:lnTo>
                  <a:lnTo>
                    <a:pt x="801" y="160"/>
                  </a:lnTo>
                  <a:lnTo>
                    <a:pt x="755" y="133"/>
                  </a:lnTo>
                  <a:lnTo>
                    <a:pt x="707" y="108"/>
                  </a:lnTo>
                  <a:lnTo>
                    <a:pt x="660" y="84"/>
                  </a:lnTo>
                  <a:lnTo>
                    <a:pt x="614" y="61"/>
                  </a:lnTo>
                  <a:lnTo>
                    <a:pt x="567" y="40"/>
                  </a:lnTo>
                  <a:lnTo>
                    <a:pt x="521" y="19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23" y="31"/>
                  </a:lnTo>
                  <a:lnTo>
                    <a:pt x="371" y="63"/>
                  </a:lnTo>
                  <a:lnTo>
                    <a:pt x="270" y="127"/>
                  </a:lnTo>
                  <a:lnTo>
                    <a:pt x="173" y="195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87" y="283"/>
                  </a:lnTo>
                  <a:lnTo>
                    <a:pt x="95" y="303"/>
                  </a:lnTo>
                  <a:lnTo>
                    <a:pt x="99" y="324"/>
                  </a:lnTo>
                  <a:lnTo>
                    <a:pt x="102" y="346"/>
                  </a:lnTo>
                  <a:lnTo>
                    <a:pt x="102" y="346"/>
                  </a:lnTo>
                  <a:lnTo>
                    <a:pt x="101" y="358"/>
                  </a:lnTo>
                  <a:lnTo>
                    <a:pt x="99" y="370"/>
                  </a:lnTo>
                  <a:lnTo>
                    <a:pt x="98" y="382"/>
                  </a:lnTo>
                  <a:lnTo>
                    <a:pt x="95" y="393"/>
                  </a:lnTo>
                  <a:lnTo>
                    <a:pt x="90" y="403"/>
                  </a:lnTo>
                  <a:lnTo>
                    <a:pt x="86" y="414"/>
                  </a:lnTo>
                  <a:lnTo>
                    <a:pt x="74" y="433"/>
                  </a:lnTo>
                  <a:lnTo>
                    <a:pt x="59" y="451"/>
                  </a:lnTo>
                  <a:lnTo>
                    <a:pt x="41" y="465"/>
                  </a:lnTo>
                  <a:lnTo>
                    <a:pt x="21" y="477"/>
                  </a:lnTo>
                  <a:lnTo>
                    <a:pt x="12" y="483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21" y="567"/>
                  </a:lnTo>
                  <a:lnTo>
                    <a:pt x="42" y="649"/>
                  </a:lnTo>
                  <a:lnTo>
                    <a:pt x="66" y="732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191" y="850"/>
                  </a:lnTo>
                  <a:lnTo>
                    <a:pt x="293" y="886"/>
                  </a:lnTo>
                  <a:lnTo>
                    <a:pt x="398" y="919"/>
                  </a:lnTo>
                  <a:lnTo>
                    <a:pt x="509" y="952"/>
                  </a:lnTo>
                  <a:lnTo>
                    <a:pt x="509" y="952"/>
                  </a:lnTo>
                  <a:lnTo>
                    <a:pt x="519" y="934"/>
                  </a:lnTo>
                  <a:lnTo>
                    <a:pt x="531" y="919"/>
                  </a:lnTo>
                  <a:lnTo>
                    <a:pt x="546" y="904"/>
                  </a:lnTo>
                  <a:lnTo>
                    <a:pt x="561" y="892"/>
                  </a:lnTo>
                  <a:lnTo>
                    <a:pt x="579" y="883"/>
                  </a:lnTo>
                  <a:lnTo>
                    <a:pt x="599" y="876"/>
                  </a:lnTo>
                  <a:lnTo>
                    <a:pt x="620" y="871"/>
                  </a:lnTo>
                  <a:lnTo>
                    <a:pt x="641" y="870"/>
                  </a:lnTo>
                  <a:lnTo>
                    <a:pt x="641" y="870"/>
                  </a:lnTo>
                  <a:lnTo>
                    <a:pt x="656" y="870"/>
                  </a:lnTo>
                  <a:lnTo>
                    <a:pt x="671" y="873"/>
                  </a:lnTo>
                  <a:lnTo>
                    <a:pt x="684" y="876"/>
                  </a:lnTo>
                  <a:lnTo>
                    <a:pt x="698" y="882"/>
                  </a:lnTo>
                  <a:lnTo>
                    <a:pt x="698" y="8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1D94AD2-DEC7-6A96-BE0F-2DD9C081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923" y="2113815"/>
              <a:ext cx="97632" cy="161327"/>
            </a:xfrm>
            <a:custGeom>
              <a:avLst/>
              <a:gdLst>
                <a:gd name="T0" fmla="*/ 328 w 375"/>
                <a:gd name="T1" fmla="*/ 616 h 616"/>
                <a:gd name="T2" fmla="*/ 328 w 375"/>
                <a:gd name="T3" fmla="*/ 616 h 616"/>
                <a:gd name="T4" fmla="*/ 352 w 375"/>
                <a:gd name="T5" fmla="*/ 574 h 616"/>
                <a:gd name="T6" fmla="*/ 375 w 375"/>
                <a:gd name="T7" fmla="*/ 531 h 616"/>
                <a:gd name="T8" fmla="*/ 375 w 375"/>
                <a:gd name="T9" fmla="*/ 531 h 616"/>
                <a:gd name="T10" fmla="*/ 358 w 375"/>
                <a:gd name="T11" fmla="*/ 456 h 616"/>
                <a:gd name="T12" fmla="*/ 340 w 375"/>
                <a:gd name="T13" fmla="*/ 384 h 616"/>
                <a:gd name="T14" fmla="*/ 322 w 375"/>
                <a:gd name="T15" fmla="*/ 315 h 616"/>
                <a:gd name="T16" fmla="*/ 303 w 375"/>
                <a:gd name="T17" fmla="*/ 247 h 616"/>
                <a:gd name="T18" fmla="*/ 283 w 375"/>
                <a:gd name="T19" fmla="*/ 183 h 616"/>
                <a:gd name="T20" fmla="*/ 264 w 375"/>
                <a:gd name="T21" fmla="*/ 120 h 616"/>
                <a:gd name="T22" fmla="*/ 243 w 375"/>
                <a:gd name="T23" fmla="*/ 58 h 616"/>
                <a:gd name="T24" fmla="*/ 223 w 375"/>
                <a:gd name="T25" fmla="*/ 0 h 616"/>
                <a:gd name="T26" fmla="*/ 223 w 375"/>
                <a:gd name="T27" fmla="*/ 0 h 616"/>
                <a:gd name="T28" fmla="*/ 198 w 375"/>
                <a:gd name="T29" fmla="*/ 55 h 616"/>
                <a:gd name="T30" fmla="*/ 172 w 375"/>
                <a:gd name="T31" fmla="*/ 112 h 616"/>
                <a:gd name="T32" fmla="*/ 118 w 375"/>
                <a:gd name="T33" fmla="*/ 225 h 616"/>
                <a:gd name="T34" fmla="*/ 61 w 375"/>
                <a:gd name="T35" fmla="*/ 337 h 616"/>
                <a:gd name="T36" fmla="*/ 0 w 375"/>
                <a:gd name="T37" fmla="*/ 450 h 616"/>
                <a:gd name="T38" fmla="*/ 0 w 375"/>
                <a:gd name="T39" fmla="*/ 450 h 616"/>
                <a:gd name="T40" fmla="*/ 12 w 375"/>
                <a:gd name="T41" fmla="*/ 460 h 616"/>
                <a:gd name="T42" fmla="*/ 21 w 375"/>
                <a:gd name="T43" fmla="*/ 472 h 616"/>
                <a:gd name="T44" fmla="*/ 30 w 375"/>
                <a:gd name="T45" fmla="*/ 484 h 616"/>
                <a:gd name="T46" fmla="*/ 37 w 375"/>
                <a:gd name="T47" fmla="*/ 499 h 616"/>
                <a:gd name="T48" fmla="*/ 43 w 375"/>
                <a:gd name="T49" fmla="*/ 513 h 616"/>
                <a:gd name="T50" fmla="*/ 48 w 375"/>
                <a:gd name="T51" fmla="*/ 529 h 616"/>
                <a:gd name="T52" fmla="*/ 51 w 375"/>
                <a:gd name="T53" fmla="*/ 544 h 616"/>
                <a:gd name="T54" fmla="*/ 52 w 375"/>
                <a:gd name="T55" fmla="*/ 561 h 616"/>
                <a:gd name="T56" fmla="*/ 52 w 375"/>
                <a:gd name="T57" fmla="*/ 561 h 616"/>
                <a:gd name="T58" fmla="*/ 51 w 375"/>
                <a:gd name="T59" fmla="*/ 565 h 616"/>
                <a:gd name="T60" fmla="*/ 51 w 375"/>
                <a:gd name="T61" fmla="*/ 565 h 616"/>
                <a:gd name="T62" fmla="*/ 118 w 375"/>
                <a:gd name="T63" fmla="*/ 580 h 616"/>
                <a:gd name="T64" fmla="*/ 187 w 375"/>
                <a:gd name="T65" fmla="*/ 592 h 616"/>
                <a:gd name="T66" fmla="*/ 258 w 375"/>
                <a:gd name="T67" fmla="*/ 606 h 616"/>
                <a:gd name="T68" fmla="*/ 328 w 375"/>
                <a:gd name="T69" fmla="*/ 616 h 616"/>
                <a:gd name="T70" fmla="*/ 328 w 375"/>
                <a:gd name="T71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616">
                  <a:moveTo>
                    <a:pt x="328" y="616"/>
                  </a:moveTo>
                  <a:lnTo>
                    <a:pt x="328" y="616"/>
                  </a:lnTo>
                  <a:lnTo>
                    <a:pt x="352" y="574"/>
                  </a:lnTo>
                  <a:lnTo>
                    <a:pt x="375" y="531"/>
                  </a:lnTo>
                  <a:lnTo>
                    <a:pt x="375" y="531"/>
                  </a:lnTo>
                  <a:lnTo>
                    <a:pt x="358" y="456"/>
                  </a:lnTo>
                  <a:lnTo>
                    <a:pt x="340" y="384"/>
                  </a:lnTo>
                  <a:lnTo>
                    <a:pt x="322" y="315"/>
                  </a:lnTo>
                  <a:lnTo>
                    <a:pt x="303" y="247"/>
                  </a:lnTo>
                  <a:lnTo>
                    <a:pt x="283" y="183"/>
                  </a:lnTo>
                  <a:lnTo>
                    <a:pt x="264" y="120"/>
                  </a:lnTo>
                  <a:lnTo>
                    <a:pt x="243" y="58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98" y="55"/>
                  </a:lnTo>
                  <a:lnTo>
                    <a:pt x="172" y="112"/>
                  </a:lnTo>
                  <a:lnTo>
                    <a:pt x="118" y="225"/>
                  </a:lnTo>
                  <a:lnTo>
                    <a:pt x="61" y="337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12" y="460"/>
                  </a:lnTo>
                  <a:lnTo>
                    <a:pt x="21" y="472"/>
                  </a:lnTo>
                  <a:lnTo>
                    <a:pt x="30" y="484"/>
                  </a:lnTo>
                  <a:lnTo>
                    <a:pt x="37" y="499"/>
                  </a:lnTo>
                  <a:lnTo>
                    <a:pt x="43" y="513"/>
                  </a:lnTo>
                  <a:lnTo>
                    <a:pt x="48" y="529"/>
                  </a:lnTo>
                  <a:lnTo>
                    <a:pt x="51" y="544"/>
                  </a:lnTo>
                  <a:lnTo>
                    <a:pt x="52" y="561"/>
                  </a:lnTo>
                  <a:lnTo>
                    <a:pt x="52" y="561"/>
                  </a:lnTo>
                  <a:lnTo>
                    <a:pt x="51" y="565"/>
                  </a:lnTo>
                  <a:lnTo>
                    <a:pt x="51" y="565"/>
                  </a:lnTo>
                  <a:lnTo>
                    <a:pt x="118" y="580"/>
                  </a:lnTo>
                  <a:lnTo>
                    <a:pt x="187" y="592"/>
                  </a:lnTo>
                  <a:lnTo>
                    <a:pt x="258" y="606"/>
                  </a:lnTo>
                  <a:lnTo>
                    <a:pt x="328" y="616"/>
                  </a:lnTo>
                  <a:lnTo>
                    <a:pt x="328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D8FA66B6-F61E-517A-968F-7C27E44A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32" y="2126345"/>
              <a:ext cx="54299" cy="50643"/>
            </a:xfrm>
            <a:custGeom>
              <a:avLst/>
              <a:gdLst>
                <a:gd name="T0" fmla="*/ 46 w 207"/>
                <a:gd name="T1" fmla="*/ 168 h 195"/>
                <a:gd name="T2" fmla="*/ 46 w 207"/>
                <a:gd name="T3" fmla="*/ 168 h 195"/>
                <a:gd name="T4" fmla="*/ 58 w 207"/>
                <a:gd name="T5" fmla="*/ 168 h 195"/>
                <a:gd name="T6" fmla="*/ 70 w 207"/>
                <a:gd name="T7" fmla="*/ 170 h 195"/>
                <a:gd name="T8" fmla="*/ 91 w 207"/>
                <a:gd name="T9" fmla="*/ 176 h 195"/>
                <a:gd name="T10" fmla="*/ 112 w 207"/>
                <a:gd name="T11" fmla="*/ 183 h 195"/>
                <a:gd name="T12" fmla="*/ 132 w 207"/>
                <a:gd name="T13" fmla="*/ 195 h 195"/>
                <a:gd name="T14" fmla="*/ 132 w 207"/>
                <a:gd name="T15" fmla="*/ 195 h 195"/>
                <a:gd name="T16" fmla="*/ 207 w 207"/>
                <a:gd name="T17" fmla="*/ 122 h 195"/>
                <a:gd name="T18" fmla="*/ 207 w 207"/>
                <a:gd name="T19" fmla="*/ 122 h 195"/>
                <a:gd name="T20" fmla="*/ 150 w 207"/>
                <a:gd name="T21" fmla="*/ 92 h 195"/>
                <a:gd name="T22" fmla="*/ 97 w 207"/>
                <a:gd name="T23" fmla="*/ 60 h 195"/>
                <a:gd name="T24" fmla="*/ 48 w 207"/>
                <a:gd name="T25" fmla="*/ 30 h 195"/>
                <a:gd name="T26" fmla="*/ 0 w 207"/>
                <a:gd name="T27" fmla="*/ 0 h 195"/>
                <a:gd name="T28" fmla="*/ 0 w 207"/>
                <a:gd name="T29" fmla="*/ 0 h 195"/>
                <a:gd name="T30" fmla="*/ 16 w 207"/>
                <a:gd name="T31" fmla="*/ 84 h 195"/>
                <a:gd name="T32" fmla="*/ 34 w 207"/>
                <a:gd name="T33" fmla="*/ 168 h 195"/>
                <a:gd name="T34" fmla="*/ 34 w 207"/>
                <a:gd name="T35" fmla="*/ 168 h 195"/>
                <a:gd name="T36" fmla="*/ 46 w 207"/>
                <a:gd name="T37" fmla="*/ 168 h 195"/>
                <a:gd name="T38" fmla="*/ 46 w 207"/>
                <a:gd name="T39" fmla="*/ 16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95">
                  <a:moveTo>
                    <a:pt x="46" y="168"/>
                  </a:moveTo>
                  <a:lnTo>
                    <a:pt x="46" y="168"/>
                  </a:lnTo>
                  <a:lnTo>
                    <a:pt x="58" y="168"/>
                  </a:lnTo>
                  <a:lnTo>
                    <a:pt x="70" y="170"/>
                  </a:lnTo>
                  <a:lnTo>
                    <a:pt x="91" y="176"/>
                  </a:lnTo>
                  <a:lnTo>
                    <a:pt x="112" y="183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50" y="92"/>
                  </a:lnTo>
                  <a:lnTo>
                    <a:pt x="97" y="6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84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46" y="168"/>
                  </a:lnTo>
                  <a:lnTo>
                    <a:pt x="46" y="1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C981AD9-3186-DCAF-21FA-DC1F4521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38" y="1938391"/>
              <a:ext cx="156629" cy="211448"/>
            </a:xfrm>
            <a:custGeom>
              <a:avLst/>
              <a:gdLst>
                <a:gd name="T0" fmla="*/ 522 w 602"/>
                <a:gd name="T1" fmla="*/ 627 h 810"/>
                <a:gd name="T2" fmla="*/ 512 w 602"/>
                <a:gd name="T3" fmla="*/ 597 h 810"/>
                <a:gd name="T4" fmla="*/ 507 w 602"/>
                <a:gd name="T5" fmla="*/ 564 h 810"/>
                <a:gd name="T6" fmla="*/ 509 w 602"/>
                <a:gd name="T7" fmla="*/ 552 h 810"/>
                <a:gd name="T8" fmla="*/ 515 w 602"/>
                <a:gd name="T9" fmla="*/ 519 h 810"/>
                <a:gd name="T10" fmla="*/ 534 w 602"/>
                <a:gd name="T11" fmla="*/ 480 h 810"/>
                <a:gd name="T12" fmla="*/ 564 w 602"/>
                <a:gd name="T13" fmla="*/ 449 h 810"/>
                <a:gd name="T14" fmla="*/ 602 w 602"/>
                <a:gd name="T15" fmla="*/ 426 h 810"/>
                <a:gd name="T16" fmla="*/ 591 w 602"/>
                <a:gd name="T17" fmla="*/ 357 h 810"/>
                <a:gd name="T18" fmla="*/ 573 w 602"/>
                <a:gd name="T19" fmla="*/ 224 h 810"/>
                <a:gd name="T20" fmla="*/ 566 w 602"/>
                <a:gd name="T21" fmla="*/ 161 h 810"/>
                <a:gd name="T22" fmla="*/ 560 w 602"/>
                <a:gd name="T23" fmla="*/ 161 h 810"/>
                <a:gd name="T24" fmla="*/ 531 w 602"/>
                <a:gd name="T25" fmla="*/ 158 h 810"/>
                <a:gd name="T26" fmla="*/ 504 w 602"/>
                <a:gd name="T27" fmla="*/ 150 h 810"/>
                <a:gd name="T28" fmla="*/ 479 w 602"/>
                <a:gd name="T29" fmla="*/ 137 h 810"/>
                <a:gd name="T30" fmla="*/ 458 w 602"/>
                <a:gd name="T31" fmla="*/ 120 h 810"/>
                <a:gd name="T32" fmla="*/ 440 w 602"/>
                <a:gd name="T33" fmla="*/ 99 h 810"/>
                <a:gd name="T34" fmla="*/ 426 w 602"/>
                <a:gd name="T35" fmla="*/ 75 h 810"/>
                <a:gd name="T36" fmla="*/ 416 w 602"/>
                <a:gd name="T37" fmla="*/ 48 h 810"/>
                <a:gd name="T38" fmla="*/ 413 w 602"/>
                <a:gd name="T39" fmla="*/ 20 h 810"/>
                <a:gd name="T40" fmla="*/ 335 w 602"/>
                <a:gd name="T41" fmla="*/ 11 h 810"/>
                <a:gd name="T42" fmla="*/ 212 w 602"/>
                <a:gd name="T43" fmla="*/ 2 h 810"/>
                <a:gd name="T44" fmla="*/ 167 w 602"/>
                <a:gd name="T45" fmla="*/ 0 h 810"/>
                <a:gd name="T46" fmla="*/ 120 w 602"/>
                <a:gd name="T47" fmla="*/ 47 h 810"/>
                <a:gd name="T48" fmla="*/ 77 w 602"/>
                <a:gd name="T49" fmla="*/ 96 h 810"/>
                <a:gd name="T50" fmla="*/ 36 w 602"/>
                <a:gd name="T51" fmla="*/ 149 h 810"/>
                <a:gd name="T52" fmla="*/ 0 w 602"/>
                <a:gd name="T53" fmla="*/ 203 h 810"/>
                <a:gd name="T54" fmla="*/ 9 w 602"/>
                <a:gd name="T55" fmla="*/ 302 h 810"/>
                <a:gd name="T56" fmla="*/ 41 w 602"/>
                <a:gd name="T57" fmla="*/ 533 h 810"/>
                <a:gd name="T58" fmla="*/ 62 w 602"/>
                <a:gd name="T59" fmla="*/ 659 h 810"/>
                <a:gd name="T60" fmla="*/ 180 w 602"/>
                <a:gd name="T61" fmla="*/ 732 h 810"/>
                <a:gd name="T62" fmla="*/ 315 w 602"/>
                <a:gd name="T63" fmla="*/ 810 h 810"/>
                <a:gd name="T64" fmla="*/ 365 w 602"/>
                <a:gd name="T65" fmla="*/ 764 h 810"/>
                <a:gd name="T66" fmla="*/ 468 w 602"/>
                <a:gd name="T67" fmla="*/ 672 h 810"/>
                <a:gd name="T68" fmla="*/ 522 w 602"/>
                <a:gd name="T69" fmla="*/ 627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810">
                  <a:moveTo>
                    <a:pt x="522" y="627"/>
                  </a:moveTo>
                  <a:lnTo>
                    <a:pt x="522" y="627"/>
                  </a:lnTo>
                  <a:lnTo>
                    <a:pt x="516" y="612"/>
                  </a:lnTo>
                  <a:lnTo>
                    <a:pt x="512" y="597"/>
                  </a:lnTo>
                  <a:lnTo>
                    <a:pt x="509" y="581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9" y="552"/>
                  </a:lnTo>
                  <a:lnTo>
                    <a:pt x="510" y="542"/>
                  </a:lnTo>
                  <a:lnTo>
                    <a:pt x="515" y="519"/>
                  </a:lnTo>
                  <a:lnTo>
                    <a:pt x="524" y="500"/>
                  </a:lnTo>
                  <a:lnTo>
                    <a:pt x="534" y="480"/>
                  </a:lnTo>
                  <a:lnTo>
                    <a:pt x="548" y="464"/>
                  </a:lnTo>
                  <a:lnTo>
                    <a:pt x="564" y="449"/>
                  </a:lnTo>
                  <a:lnTo>
                    <a:pt x="582" y="437"/>
                  </a:lnTo>
                  <a:lnTo>
                    <a:pt x="602" y="426"/>
                  </a:lnTo>
                  <a:lnTo>
                    <a:pt x="602" y="426"/>
                  </a:lnTo>
                  <a:lnTo>
                    <a:pt x="591" y="357"/>
                  </a:lnTo>
                  <a:lnTo>
                    <a:pt x="582" y="290"/>
                  </a:lnTo>
                  <a:lnTo>
                    <a:pt x="573" y="224"/>
                  </a:lnTo>
                  <a:lnTo>
                    <a:pt x="566" y="161"/>
                  </a:lnTo>
                  <a:lnTo>
                    <a:pt x="566" y="161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45" y="161"/>
                  </a:lnTo>
                  <a:lnTo>
                    <a:pt x="531" y="158"/>
                  </a:lnTo>
                  <a:lnTo>
                    <a:pt x="518" y="155"/>
                  </a:lnTo>
                  <a:lnTo>
                    <a:pt x="504" y="150"/>
                  </a:lnTo>
                  <a:lnTo>
                    <a:pt x="491" y="144"/>
                  </a:lnTo>
                  <a:lnTo>
                    <a:pt x="479" y="137"/>
                  </a:lnTo>
                  <a:lnTo>
                    <a:pt x="468" y="129"/>
                  </a:lnTo>
                  <a:lnTo>
                    <a:pt x="458" y="120"/>
                  </a:lnTo>
                  <a:lnTo>
                    <a:pt x="449" y="110"/>
                  </a:lnTo>
                  <a:lnTo>
                    <a:pt x="440" y="99"/>
                  </a:lnTo>
                  <a:lnTo>
                    <a:pt x="432" y="87"/>
                  </a:lnTo>
                  <a:lnTo>
                    <a:pt x="426" y="75"/>
                  </a:lnTo>
                  <a:lnTo>
                    <a:pt x="420" y="62"/>
                  </a:lnTo>
                  <a:lnTo>
                    <a:pt x="416" y="48"/>
                  </a:lnTo>
                  <a:lnTo>
                    <a:pt x="414" y="35"/>
                  </a:lnTo>
                  <a:lnTo>
                    <a:pt x="413" y="20"/>
                  </a:lnTo>
                  <a:lnTo>
                    <a:pt x="413" y="20"/>
                  </a:lnTo>
                  <a:lnTo>
                    <a:pt x="335" y="11"/>
                  </a:lnTo>
                  <a:lnTo>
                    <a:pt x="269" y="5"/>
                  </a:lnTo>
                  <a:lnTo>
                    <a:pt x="212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43" y="23"/>
                  </a:lnTo>
                  <a:lnTo>
                    <a:pt x="120" y="47"/>
                  </a:lnTo>
                  <a:lnTo>
                    <a:pt x="98" y="71"/>
                  </a:lnTo>
                  <a:lnTo>
                    <a:pt x="77" y="96"/>
                  </a:lnTo>
                  <a:lnTo>
                    <a:pt x="57" y="122"/>
                  </a:lnTo>
                  <a:lnTo>
                    <a:pt x="36" y="149"/>
                  </a:lnTo>
                  <a:lnTo>
                    <a:pt x="18" y="176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9" y="302"/>
                  </a:lnTo>
                  <a:lnTo>
                    <a:pt x="23" y="413"/>
                  </a:lnTo>
                  <a:lnTo>
                    <a:pt x="41" y="533"/>
                  </a:lnTo>
                  <a:lnTo>
                    <a:pt x="62" y="659"/>
                  </a:lnTo>
                  <a:lnTo>
                    <a:pt x="62" y="659"/>
                  </a:lnTo>
                  <a:lnTo>
                    <a:pt x="119" y="696"/>
                  </a:lnTo>
                  <a:lnTo>
                    <a:pt x="180" y="732"/>
                  </a:lnTo>
                  <a:lnTo>
                    <a:pt x="245" y="771"/>
                  </a:lnTo>
                  <a:lnTo>
                    <a:pt x="315" y="810"/>
                  </a:lnTo>
                  <a:lnTo>
                    <a:pt x="315" y="810"/>
                  </a:lnTo>
                  <a:lnTo>
                    <a:pt x="365" y="764"/>
                  </a:lnTo>
                  <a:lnTo>
                    <a:pt x="416" y="719"/>
                  </a:lnTo>
                  <a:lnTo>
                    <a:pt x="468" y="672"/>
                  </a:lnTo>
                  <a:lnTo>
                    <a:pt x="522" y="627"/>
                  </a:lnTo>
                  <a:lnTo>
                    <a:pt x="522" y="62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CD6C90E-AD07-6869-4CBA-73A39BF7E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059" y="1981725"/>
              <a:ext cx="75183" cy="42812"/>
            </a:xfrm>
            <a:custGeom>
              <a:avLst/>
              <a:gdLst>
                <a:gd name="T0" fmla="*/ 40 w 288"/>
                <a:gd name="T1" fmla="*/ 0 h 165"/>
                <a:gd name="T2" fmla="*/ 40 w 288"/>
                <a:gd name="T3" fmla="*/ 0 h 165"/>
                <a:gd name="T4" fmla="*/ 0 w 288"/>
                <a:gd name="T5" fmla="*/ 22 h 165"/>
                <a:gd name="T6" fmla="*/ 0 w 288"/>
                <a:gd name="T7" fmla="*/ 22 h 165"/>
                <a:gd name="T8" fmla="*/ 72 w 288"/>
                <a:gd name="T9" fmla="*/ 54 h 165"/>
                <a:gd name="T10" fmla="*/ 144 w 288"/>
                <a:gd name="T11" fmla="*/ 88 h 165"/>
                <a:gd name="T12" fmla="*/ 216 w 288"/>
                <a:gd name="T13" fmla="*/ 126 h 165"/>
                <a:gd name="T14" fmla="*/ 288 w 288"/>
                <a:gd name="T15" fmla="*/ 165 h 165"/>
                <a:gd name="T16" fmla="*/ 288 w 288"/>
                <a:gd name="T17" fmla="*/ 165 h 165"/>
                <a:gd name="T18" fmla="*/ 255 w 288"/>
                <a:gd name="T19" fmla="*/ 102 h 165"/>
                <a:gd name="T20" fmla="*/ 222 w 288"/>
                <a:gd name="T21" fmla="*/ 43 h 165"/>
                <a:gd name="T22" fmla="*/ 222 w 288"/>
                <a:gd name="T23" fmla="*/ 43 h 165"/>
                <a:gd name="T24" fmla="*/ 207 w 288"/>
                <a:gd name="T25" fmla="*/ 49 h 165"/>
                <a:gd name="T26" fmla="*/ 190 w 288"/>
                <a:gd name="T27" fmla="*/ 54 h 165"/>
                <a:gd name="T28" fmla="*/ 174 w 288"/>
                <a:gd name="T29" fmla="*/ 57 h 165"/>
                <a:gd name="T30" fmla="*/ 157 w 288"/>
                <a:gd name="T31" fmla="*/ 58 h 165"/>
                <a:gd name="T32" fmla="*/ 157 w 288"/>
                <a:gd name="T33" fmla="*/ 58 h 165"/>
                <a:gd name="T34" fmla="*/ 139 w 288"/>
                <a:gd name="T35" fmla="*/ 57 h 165"/>
                <a:gd name="T36" fmla="*/ 123 w 288"/>
                <a:gd name="T37" fmla="*/ 54 h 165"/>
                <a:gd name="T38" fmla="*/ 106 w 288"/>
                <a:gd name="T39" fmla="*/ 49 h 165"/>
                <a:gd name="T40" fmla="*/ 91 w 288"/>
                <a:gd name="T41" fmla="*/ 42 h 165"/>
                <a:gd name="T42" fmla="*/ 76 w 288"/>
                <a:gd name="T43" fmla="*/ 34 h 165"/>
                <a:gd name="T44" fmla="*/ 63 w 288"/>
                <a:gd name="T45" fmla="*/ 24 h 165"/>
                <a:gd name="T46" fmla="*/ 51 w 288"/>
                <a:gd name="T47" fmla="*/ 13 h 165"/>
                <a:gd name="T48" fmla="*/ 40 w 288"/>
                <a:gd name="T49" fmla="*/ 0 h 165"/>
                <a:gd name="T50" fmla="*/ 40 w 288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8" h="165">
                  <a:moveTo>
                    <a:pt x="40" y="0"/>
                  </a:moveTo>
                  <a:lnTo>
                    <a:pt x="4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2" y="54"/>
                  </a:lnTo>
                  <a:lnTo>
                    <a:pt x="144" y="88"/>
                  </a:lnTo>
                  <a:lnTo>
                    <a:pt x="216" y="126"/>
                  </a:lnTo>
                  <a:lnTo>
                    <a:pt x="288" y="165"/>
                  </a:lnTo>
                  <a:lnTo>
                    <a:pt x="288" y="165"/>
                  </a:lnTo>
                  <a:lnTo>
                    <a:pt x="255" y="102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07" y="49"/>
                  </a:lnTo>
                  <a:lnTo>
                    <a:pt x="190" y="54"/>
                  </a:lnTo>
                  <a:lnTo>
                    <a:pt x="174" y="57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39" y="57"/>
                  </a:lnTo>
                  <a:lnTo>
                    <a:pt x="123" y="54"/>
                  </a:lnTo>
                  <a:lnTo>
                    <a:pt x="106" y="49"/>
                  </a:lnTo>
                  <a:lnTo>
                    <a:pt x="91" y="42"/>
                  </a:lnTo>
                  <a:lnTo>
                    <a:pt x="76" y="34"/>
                  </a:lnTo>
                  <a:lnTo>
                    <a:pt x="63" y="24"/>
                  </a:lnTo>
                  <a:lnTo>
                    <a:pt x="51" y="1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0D04977-243E-4EA8-10A7-FFE30059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141" y="2240683"/>
              <a:ext cx="74137" cy="109640"/>
            </a:xfrm>
            <a:custGeom>
              <a:avLst/>
              <a:gdLst>
                <a:gd name="T0" fmla="*/ 167 w 285"/>
                <a:gd name="T1" fmla="*/ 26 h 420"/>
                <a:gd name="T2" fmla="*/ 167 w 285"/>
                <a:gd name="T3" fmla="*/ 26 h 420"/>
                <a:gd name="T4" fmla="*/ 156 w 285"/>
                <a:gd name="T5" fmla="*/ 26 h 420"/>
                <a:gd name="T6" fmla="*/ 156 w 285"/>
                <a:gd name="T7" fmla="*/ 26 h 420"/>
                <a:gd name="T8" fmla="*/ 134 w 285"/>
                <a:gd name="T9" fmla="*/ 24 h 420"/>
                <a:gd name="T10" fmla="*/ 113 w 285"/>
                <a:gd name="T11" fmla="*/ 18 h 420"/>
                <a:gd name="T12" fmla="*/ 92 w 285"/>
                <a:gd name="T13" fmla="*/ 11 h 420"/>
                <a:gd name="T14" fmla="*/ 74 w 285"/>
                <a:gd name="T15" fmla="*/ 0 h 420"/>
                <a:gd name="T16" fmla="*/ 74 w 285"/>
                <a:gd name="T17" fmla="*/ 0 h 420"/>
                <a:gd name="T18" fmla="*/ 36 w 285"/>
                <a:gd name="T19" fmla="*/ 44 h 420"/>
                <a:gd name="T20" fmla="*/ 0 w 285"/>
                <a:gd name="T21" fmla="*/ 87 h 420"/>
                <a:gd name="T22" fmla="*/ 0 w 285"/>
                <a:gd name="T23" fmla="*/ 87 h 420"/>
                <a:gd name="T24" fmla="*/ 29 w 285"/>
                <a:gd name="T25" fmla="*/ 135 h 420"/>
                <a:gd name="T26" fmla="*/ 59 w 285"/>
                <a:gd name="T27" fmla="*/ 182 h 420"/>
                <a:gd name="T28" fmla="*/ 90 w 285"/>
                <a:gd name="T29" fmla="*/ 227 h 420"/>
                <a:gd name="T30" fmla="*/ 126 w 285"/>
                <a:gd name="T31" fmla="*/ 269 h 420"/>
                <a:gd name="T32" fmla="*/ 162 w 285"/>
                <a:gd name="T33" fmla="*/ 311 h 420"/>
                <a:gd name="T34" fmla="*/ 201 w 285"/>
                <a:gd name="T35" fmla="*/ 350 h 420"/>
                <a:gd name="T36" fmla="*/ 243 w 285"/>
                <a:gd name="T37" fmla="*/ 386 h 420"/>
                <a:gd name="T38" fmla="*/ 285 w 285"/>
                <a:gd name="T39" fmla="*/ 420 h 420"/>
                <a:gd name="T40" fmla="*/ 285 w 285"/>
                <a:gd name="T41" fmla="*/ 420 h 420"/>
                <a:gd name="T42" fmla="*/ 254 w 285"/>
                <a:gd name="T43" fmla="*/ 324 h 420"/>
                <a:gd name="T44" fmla="*/ 222 w 285"/>
                <a:gd name="T45" fmla="*/ 225 h 420"/>
                <a:gd name="T46" fmla="*/ 194 w 285"/>
                <a:gd name="T47" fmla="*/ 125 h 420"/>
                <a:gd name="T48" fmla="*/ 167 w 285"/>
                <a:gd name="T49" fmla="*/ 26 h 420"/>
                <a:gd name="T50" fmla="*/ 167 w 285"/>
                <a:gd name="T51" fmla="*/ 2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420">
                  <a:moveTo>
                    <a:pt x="167" y="26"/>
                  </a:moveTo>
                  <a:lnTo>
                    <a:pt x="167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92" y="1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6" y="4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9" y="135"/>
                  </a:lnTo>
                  <a:lnTo>
                    <a:pt x="59" y="182"/>
                  </a:lnTo>
                  <a:lnTo>
                    <a:pt x="90" y="227"/>
                  </a:lnTo>
                  <a:lnTo>
                    <a:pt x="126" y="269"/>
                  </a:lnTo>
                  <a:lnTo>
                    <a:pt x="162" y="311"/>
                  </a:lnTo>
                  <a:lnTo>
                    <a:pt x="201" y="350"/>
                  </a:lnTo>
                  <a:lnTo>
                    <a:pt x="243" y="386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54" y="324"/>
                  </a:lnTo>
                  <a:lnTo>
                    <a:pt x="222" y="225"/>
                  </a:lnTo>
                  <a:lnTo>
                    <a:pt x="194" y="125"/>
                  </a:lnTo>
                  <a:lnTo>
                    <a:pt x="167" y="26"/>
                  </a:lnTo>
                  <a:lnTo>
                    <a:pt x="167" y="2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E2A1425-676A-F735-60B7-6ECD4315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961" y="2163935"/>
              <a:ext cx="205705" cy="241731"/>
            </a:xfrm>
            <a:custGeom>
              <a:avLst/>
              <a:gdLst>
                <a:gd name="T0" fmla="*/ 787 w 787"/>
                <a:gd name="T1" fmla="*/ 903 h 925"/>
                <a:gd name="T2" fmla="*/ 757 w 787"/>
                <a:gd name="T3" fmla="*/ 880 h 925"/>
                <a:gd name="T4" fmla="*/ 735 w 787"/>
                <a:gd name="T5" fmla="*/ 850 h 925"/>
                <a:gd name="T6" fmla="*/ 721 w 787"/>
                <a:gd name="T7" fmla="*/ 816 h 925"/>
                <a:gd name="T8" fmla="*/ 715 w 787"/>
                <a:gd name="T9" fmla="*/ 777 h 925"/>
                <a:gd name="T10" fmla="*/ 717 w 787"/>
                <a:gd name="T11" fmla="*/ 759 h 925"/>
                <a:gd name="T12" fmla="*/ 726 w 787"/>
                <a:gd name="T13" fmla="*/ 724 h 925"/>
                <a:gd name="T14" fmla="*/ 741 w 787"/>
                <a:gd name="T15" fmla="*/ 694 h 925"/>
                <a:gd name="T16" fmla="*/ 763 w 787"/>
                <a:gd name="T17" fmla="*/ 667 h 925"/>
                <a:gd name="T18" fmla="*/ 777 w 787"/>
                <a:gd name="T19" fmla="*/ 657 h 925"/>
                <a:gd name="T20" fmla="*/ 721 w 787"/>
                <a:gd name="T21" fmla="*/ 544 h 925"/>
                <a:gd name="T22" fmla="*/ 670 w 787"/>
                <a:gd name="T23" fmla="*/ 430 h 925"/>
                <a:gd name="T24" fmla="*/ 624 w 787"/>
                <a:gd name="T25" fmla="*/ 316 h 925"/>
                <a:gd name="T26" fmla="*/ 583 w 787"/>
                <a:gd name="T27" fmla="*/ 201 h 925"/>
                <a:gd name="T28" fmla="*/ 522 w 787"/>
                <a:gd name="T29" fmla="*/ 175 h 925"/>
                <a:gd name="T30" fmla="*/ 406 w 787"/>
                <a:gd name="T31" fmla="*/ 126 h 925"/>
                <a:gd name="T32" fmla="*/ 244 w 787"/>
                <a:gd name="T33" fmla="*/ 49 h 925"/>
                <a:gd name="T34" fmla="*/ 145 w 787"/>
                <a:gd name="T35" fmla="*/ 0 h 925"/>
                <a:gd name="T36" fmla="*/ 61 w 787"/>
                <a:gd name="T37" fmla="*/ 81 h 925"/>
                <a:gd name="T38" fmla="*/ 75 w 787"/>
                <a:gd name="T39" fmla="*/ 100 h 925"/>
                <a:gd name="T40" fmla="*/ 84 w 787"/>
                <a:gd name="T41" fmla="*/ 121 h 925"/>
                <a:gd name="T42" fmla="*/ 90 w 787"/>
                <a:gd name="T43" fmla="*/ 145 h 925"/>
                <a:gd name="T44" fmla="*/ 93 w 787"/>
                <a:gd name="T45" fmla="*/ 169 h 925"/>
                <a:gd name="T46" fmla="*/ 91 w 787"/>
                <a:gd name="T47" fmla="*/ 193 h 925"/>
                <a:gd name="T48" fmla="*/ 78 w 787"/>
                <a:gd name="T49" fmla="*/ 235 h 925"/>
                <a:gd name="T50" fmla="*/ 52 w 787"/>
                <a:gd name="T51" fmla="*/ 270 h 925"/>
                <a:gd name="T52" fmla="*/ 19 w 787"/>
                <a:gd name="T53" fmla="*/ 297 h 925"/>
                <a:gd name="T54" fmla="*/ 0 w 787"/>
                <a:gd name="T55" fmla="*/ 307 h 925"/>
                <a:gd name="T56" fmla="*/ 64 w 787"/>
                <a:gd name="T57" fmla="*/ 537 h 925"/>
                <a:gd name="T58" fmla="*/ 138 w 787"/>
                <a:gd name="T59" fmla="*/ 757 h 925"/>
                <a:gd name="T60" fmla="*/ 169 w 787"/>
                <a:gd name="T61" fmla="*/ 777 h 925"/>
                <a:gd name="T62" fmla="*/ 232 w 787"/>
                <a:gd name="T63" fmla="*/ 813 h 925"/>
                <a:gd name="T64" fmla="*/ 300 w 787"/>
                <a:gd name="T65" fmla="*/ 844 h 925"/>
                <a:gd name="T66" fmla="*/ 367 w 787"/>
                <a:gd name="T67" fmla="*/ 870 h 925"/>
                <a:gd name="T68" fmla="*/ 439 w 787"/>
                <a:gd name="T69" fmla="*/ 892 h 925"/>
                <a:gd name="T70" fmla="*/ 513 w 787"/>
                <a:gd name="T71" fmla="*/ 909 h 925"/>
                <a:gd name="T72" fmla="*/ 588 w 787"/>
                <a:gd name="T73" fmla="*/ 919 h 925"/>
                <a:gd name="T74" fmla="*/ 664 w 787"/>
                <a:gd name="T75" fmla="*/ 925 h 925"/>
                <a:gd name="T76" fmla="*/ 703 w 787"/>
                <a:gd name="T77" fmla="*/ 925 h 925"/>
                <a:gd name="T78" fmla="*/ 772 w 787"/>
                <a:gd name="T79" fmla="*/ 924 h 925"/>
                <a:gd name="T80" fmla="*/ 787 w 787"/>
                <a:gd name="T81" fmla="*/ 903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7" h="925">
                  <a:moveTo>
                    <a:pt x="787" y="903"/>
                  </a:moveTo>
                  <a:lnTo>
                    <a:pt x="787" y="903"/>
                  </a:lnTo>
                  <a:lnTo>
                    <a:pt x="772" y="892"/>
                  </a:lnTo>
                  <a:lnTo>
                    <a:pt x="757" y="880"/>
                  </a:lnTo>
                  <a:lnTo>
                    <a:pt x="745" y="867"/>
                  </a:lnTo>
                  <a:lnTo>
                    <a:pt x="735" y="850"/>
                  </a:lnTo>
                  <a:lnTo>
                    <a:pt x="727" y="834"/>
                  </a:lnTo>
                  <a:lnTo>
                    <a:pt x="721" y="816"/>
                  </a:lnTo>
                  <a:lnTo>
                    <a:pt x="717" y="796"/>
                  </a:lnTo>
                  <a:lnTo>
                    <a:pt x="715" y="777"/>
                  </a:lnTo>
                  <a:lnTo>
                    <a:pt x="715" y="777"/>
                  </a:lnTo>
                  <a:lnTo>
                    <a:pt x="717" y="759"/>
                  </a:lnTo>
                  <a:lnTo>
                    <a:pt x="720" y="741"/>
                  </a:lnTo>
                  <a:lnTo>
                    <a:pt x="726" y="724"/>
                  </a:lnTo>
                  <a:lnTo>
                    <a:pt x="732" y="708"/>
                  </a:lnTo>
                  <a:lnTo>
                    <a:pt x="741" y="694"/>
                  </a:lnTo>
                  <a:lnTo>
                    <a:pt x="751" y="681"/>
                  </a:lnTo>
                  <a:lnTo>
                    <a:pt x="763" y="667"/>
                  </a:lnTo>
                  <a:lnTo>
                    <a:pt x="777" y="657"/>
                  </a:lnTo>
                  <a:lnTo>
                    <a:pt x="777" y="657"/>
                  </a:lnTo>
                  <a:lnTo>
                    <a:pt x="748" y="601"/>
                  </a:lnTo>
                  <a:lnTo>
                    <a:pt x="721" y="544"/>
                  </a:lnTo>
                  <a:lnTo>
                    <a:pt x="694" y="487"/>
                  </a:lnTo>
                  <a:lnTo>
                    <a:pt x="670" y="430"/>
                  </a:lnTo>
                  <a:lnTo>
                    <a:pt x="646" y="373"/>
                  </a:lnTo>
                  <a:lnTo>
                    <a:pt x="624" y="316"/>
                  </a:lnTo>
                  <a:lnTo>
                    <a:pt x="603" y="258"/>
                  </a:lnTo>
                  <a:lnTo>
                    <a:pt x="583" y="201"/>
                  </a:lnTo>
                  <a:lnTo>
                    <a:pt x="583" y="201"/>
                  </a:lnTo>
                  <a:lnTo>
                    <a:pt x="522" y="175"/>
                  </a:lnTo>
                  <a:lnTo>
                    <a:pt x="463" y="151"/>
                  </a:lnTo>
                  <a:lnTo>
                    <a:pt x="406" y="126"/>
                  </a:lnTo>
                  <a:lnTo>
                    <a:pt x="351" y="100"/>
                  </a:lnTo>
                  <a:lnTo>
                    <a:pt x="244" y="4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9" y="90"/>
                  </a:lnTo>
                  <a:lnTo>
                    <a:pt x="75" y="100"/>
                  </a:lnTo>
                  <a:lnTo>
                    <a:pt x="79" y="111"/>
                  </a:lnTo>
                  <a:lnTo>
                    <a:pt x="84" y="121"/>
                  </a:lnTo>
                  <a:lnTo>
                    <a:pt x="88" y="133"/>
                  </a:lnTo>
                  <a:lnTo>
                    <a:pt x="90" y="145"/>
                  </a:lnTo>
                  <a:lnTo>
                    <a:pt x="91" y="15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1" y="193"/>
                  </a:lnTo>
                  <a:lnTo>
                    <a:pt x="85" y="214"/>
                  </a:lnTo>
                  <a:lnTo>
                    <a:pt x="78" y="235"/>
                  </a:lnTo>
                  <a:lnTo>
                    <a:pt x="66" y="253"/>
                  </a:lnTo>
                  <a:lnTo>
                    <a:pt x="52" y="270"/>
                  </a:lnTo>
                  <a:lnTo>
                    <a:pt x="37" y="285"/>
                  </a:lnTo>
                  <a:lnTo>
                    <a:pt x="19" y="29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31" y="423"/>
                  </a:lnTo>
                  <a:lnTo>
                    <a:pt x="64" y="537"/>
                  </a:lnTo>
                  <a:lnTo>
                    <a:pt x="100" y="649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69" y="777"/>
                  </a:lnTo>
                  <a:lnTo>
                    <a:pt x="201" y="796"/>
                  </a:lnTo>
                  <a:lnTo>
                    <a:pt x="232" y="813"/>
                  </a:lnTo>
                  <a:lnTo>
                    <a:pt x="265" y="829"/>
                  </a:lnTo>
                  <a:lnTo>
                    <a:pt x="300" y="844"/>
                  </a:lnTo>
                  <a:lnTo>
                    <a:pt x="333" y="858"/>
                  </a:lnTo>
                  <a:lnTo>
                    <a:pt x="367" y="870"/>
                  </a:lnTo>
                  <a:lnTo>
                    <a:pt x="403" y="882"/>
                  </a:lnTo>
                  <a:lnTo>
                    <a:pt x="439" y="892"/>
                  </a:lnTo>
                  <a:lnTo>
                    <a:pt x="475" y="900"/>
                  </a:lnTo>
                  <a:lnTo>
                    <a:pt x="513" y="909"/>
                  </a:lnTo>
                  <a:lnTo>
                    <a:pt x="550" y="915"/>
                  </a:lnTo>
                  <a:lnTo>
                    <a:pt x="588" y="919"/>
                  </a:lnTo>
                  <a:lnTo>
                    <a:pt x="625" y="922"/>
                  </a:lnTo>
                  <a:lnTo>
                    <a:pt x="664" y="925"/>
                  </a:lnTo>
                  <a:lnTo>
                    <a:pt x="703" y="925"/>
                  </a:lnTo>
                  <a:lnTo>
                    <a:pt x="703" y="925"/>
                  </a:lnTo>
                  <a:lnTo>
                    <a:pt x="738" y="925"/>
                  </a:lnTo>
                  <a:lnTo>
                    <a:pt x="772" y="924"/>
                  </a:lnTo>
                  <a:lnTo>
                    <a:pt x="772" y="924"/>
                  </a:lnTo>
                  <a:lnTo>
                    <a:pt x="787" y="903"/>
                  </a:lnTo>
                  <a:lnTo>
                    <a:pt x="787" y="90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31B828F-AA5C-9C43-201E-9569B9C1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1874696"/>
              <a:ext cx="101809" cy="62651"/>
            </a:xfrm>
            <a:custGeom>
              <a:avLst/>
              <a:gdLst>
                <a:gd name="T0" fmla="*/ 336 w 392"/>
                <a:gd name="T1" fmla="*/ 240 h 240"/>
                <a:gd name="T2" fmla="*/ 336 w 392"/>
                <a:gd name="T3" fmla="*/ 240 h 240"/>
                <a:gd name="T4" fmla="*/ 392 w 392"/>
                <a:gd name="T5" fmla="*/ 216 h 240"/>
                <a:gd name="T6" fmla="*/ 392 w 392"/>
                <a:gd name="T7" fmla="*/ 216 h 240"/>
                <a:gd name="T8" fmla="*/ 348 w 392"/>
                <a:gd name="T9" fmla="*/ 180 h 240"/>
                <a:gd name="T10" fmla="*/ 305 w 392"/>
                <a:gd name="T11" fmla="*/ 147 h 240"/>
                <a:gd name="T12" fmla="*/ 257 w 392"/>
                <a:gd name="T13" fmla="*/ 116 h 240"/>
                <a:gd name="T14" fmla="*/ 209 w 392"/>
                <a:gd name="T15" fmla="*/ 87 h 240"/>
                <a:gd name="T16" fmla="*/ 159 w 392"/>
                <a:gd name="T17" fmla="*/ 62 h 240"/>
                <a:gd name="T18" fmla="*/ 107 w 392"/>
                <a:gd name="T19" fmla="*/ 39 h 240"/>
                <a:gd name="T20" fmla="*/ 54 w 392"/>
                <a:gd name="T21" fmla="*/ 18 h 240"/>
                <a:gd name="T22" fmla="*/ 0 w 392"/>
                <a:gd name="T23" fmla="*/ 0 h 240"/>
                <a:gd name="T24" fmla="*/ 0 w 392"/>
                <a:gd name="T25" fmla="*/ 0 h 240"/>
                <a:gd name="T26" fmla="*/ 35 w 392"/>
                <a:gd name="T27" fmla="*/ 38 h 240"/>
                <a:gd name="T28" fmla="*/ 72 w 392"/>
                <a:gd name="T29" fmla="*/ 81 h 240"/>
                <a:gd name="T30" fmla="*/ 113 w 392"/>
                <a:gd name="T31" fmla="*/ 129 h 240"/>
                <a:gd name="T32" fmla="*/ 155 w 392"/>
                <a:gd name="T33" fmla="*/ 185 h 240"/>
                <a:gd name="T34" fmla="*/ 155 w 392"/>
                <a:gd name="T35" fmla="*/ 185 h 240"/>
                <a:gd name="T36" fmla="*/ 168 w 392"/>
                <a:gd name="T37" fmla="*/ 179 h 240"/>
                <a:gd name="T38" fmla="*/ 183 w 392"/>
                <a:gd name="T39" fmla="*/ 176 h 240"/>
                <a:gd name="T40" fmla="*/ 197 w 392"/>
                <a:gd name="T41" fmla="*/ 173 h 240"/>
                <a:gd name="T42" fmla="*/ 213 w 392"/>
                <a:gd name="T43" fmla="*/ 173 h 240"/>
                <a:gd name="T44" fmla="*/ 213 w 392"/>
                <a:gd name="T45" fmla="*/ 173 h 240"/>
                <a:gd name="T46" fmla="*/ 231 w 392"/>
                <a:gd name="T47" fmla="*/ 174 h 240"/>
                <a:gd name="T48" fmla="*/ 251 w 392"/>
                <a:gd name="T49" fmla="*/ 177 h 240"/>
                <a:gd name="T50" fmla="*/ 267 w 392"/>
                <a:gd name="T51" fmla="*/ 183 h 240"/>
                <a:gd name="T52" fmla="*/ 284 w 392"/>
                <a:gd name="T53" fmla="*/ 191 h 240"/>
                <a:gd name="T54" fmla="*/ 300 w 392"/>
                <a:gd name="T55" fmla="*/ 201 h 240"/>
                <a:gd name="T56" fmla="*/ 314 w 392"/>
                <a:gd name="T57" fmla="*/ 212 h 240"/>
                <a:gd name="T58" fmla="*/ 326 w 392"/>
                <a:gd name="T59" fmla="*/ 225 h 240"/>
                <a:gd name="T60" fmla="*/ 336 w 392"/>
                <a:gd name="T61" fmla="*/ 240 h 240"/>
                <a:gd name="T62" fmla="*/ 336 w 392"/>
                <a:gd name="T6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" h="240">
                  <a:moveTo>
                    <a:pt x="336" y="240"/>
                  </a:moveTo>
                  <a:lnTo>
                    <a:pt x="336" y="240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48" y="180"/>
                  </a:lnTo>
                  <a:lnTo>
                    <a:pt x="305" y="147"/>
                  </a:lnTo>
                  <a:lnTo>
                    <a:pt x="257" y="116"/>
                  </a:lnTo>
                  <a:lnTo>
                    <a:pt x="209" y="87"/>
                  </a:lnTo>
                  <a:lnTo>
                    <a:pt x="159" y="62"/>
                  </a:lnTo>
                  <a:lnTo>
                    <a:pt x="107" y="39"/>
                  </a:ln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38"/>
                  </a:lnTo>
                  <a:lnTo>
                    <a:pt x="72" y="81"/>
                  </a:lnTo>
                  <a:lnTo>
                    <a:pt x="113" y="129"/>
                  </a:lnTo>
                  <a:lnTo>
                    <a:pt x="155" y="185"/>
                  </a:lnTo>
                  <a:lnTo>
                    <a:pt x="155" y="185"/>
                  </a:lnTo>
                  <a:lnTo>
                    <a:pt x="168" y="179"/>
                  </a:lnTo>
                  <a:lnTo>
                    <a:pt x="183" y="176"/>
                  </a:lnTo>
                  <a:lnTo>
                    <a:pt x="197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31" y="174"/>
                  </a:lnTo>
                  <a:lnTo>
                    <a:pt x="251" y="177"/>
                  </a:lnTo>
                  <a:lnTo>
                    <a:pt x="267" y="183"/>
                  </a:lnTo>
                  <a:lnTo>
                    <a:pt x="284" y="191"/>
                  </a:lnTo>
                  <a:lnTo>
                    <a:pt x="300" y="201"/>
                  </a:lnTo>
                  <a:lnTo>
                    <a:pt x="314" y="212"/>
                  </a:lnTo>
                  <a:lnTo>
                    <a:pt x="326" y="225"/>
                  </a:lnTo>
                  <a:lnTo>
                    <a:pt x="336" y="240"/>
                  </a:lnTo>
                  <a:lnTo>
                    <a:pt x="336" y="2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9352706D-F51E-D908-96AE-4074FAB24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132" y="2273575"/>
              <a:ext cx="156629" cy="123215"/>
            </a:xfrm>
            <a:custGeom>
              <a:avLst/>
              <a:gdLst>
                <a:gd name="T0" fmla="*/ 340 w 598"/>
                <a:gd name="T1" fmla="*/ 0 h 473"/>
                <a:gd name="T2" fmla="*/ 340 w 598"/>
                <a:gd name="T3" fmla="*/ 0 h 473"/>
                <a:gd name="T4" fmla="*/ 331 w 598"/>
                <a:gd name="T5" fmla="*/ 21 h 473"/>
                <a:gd name="T6" fmla="*/ 319 w 598"/>
                <a:gd name="T7" fmla="*/ 41 h 473"/>
                <a:gd name="T8" fmla="*/ 304 w 598"/>
                <a:gd name="T9" fmla="*/ 57 h 473"/>
                <a:gd name="T10" fmla="*/ 288 w 598"/>
                <a:gd name="T11" fmla="*/ 71 h 473"/>
                <a:gd name="T12" fmla="*/ 268 w 598"/>
                <a:gd name="T13" fmla="*/ 83 h 473"/>
                <a:gd name="T14" fmla="*/ 247 w 598"/>
                <a:gd name="T15" fmla="*/ 92 h 473"/>
                <a:gd name="T16" fmla="*/ 235 w 598"/>
                <a:gd name="T17" fmla="*/ 95 h 473"/>
                <a:gd name="T18" fmla="*/ 225 w 598"/>
                <a:gd name="T19" fmla="*/ 98 h 473"/>
                <a:gd name="T20" fmla="*/ 213 w 598"/>
                <a:gd name="T21" fmla="*/ 99 h 473"/>
                <a:gd name="T22" fmla="*/ 201 w 598"/>
                <a:gd name="T23" fmla="*/ 99 h 473"/>
                <a:gd name="T24" fmla="*/ 201 w 598"/>
                <a:gd name="T25" fmla="*/ 99 h 473"/>
                <a:gd name="T26" fmla="*/ 187 w 598"/>
                <a:gd name="T27" fmla="*/ 99 h 473"/>
                <a:gd name="T28" fmla="*/ 174 w 598"/>
                <a:gd name="T29" fmla="*/ 96 h 473"/>
                <a:gd name="T30" fmla="*/ 160 w 598"/>
                <a:gd name="T31" fmla="*/ 93 h 473"/>
                <a:gd name="T32" fmla="*/ 148 w 598"/>
                <a:gd name="T33" fmla="*/ 89 h 473"/>
                <a:gd name="T34" fmla="*/ 148 w 598"/>
                <a:gd name="T35" fmla="*/ 89 h 473"/>
                <a:gd name="T36" fmla="*/ 85 w 598"/>
                <a:gd name="T37" fmla="*/ 186 h 473"/>
                <a:gd name="T38" fmla="*/ 22 w 598"/>
                <a:gd name="T39" fmla="*/ 281 h 473"/>
                <a:gd name="T40" fmla="*/ 22 w 598"/>
                <a:gd name="T41" fmla="*/ 281 h 473"/>
                <a:gd name="T42" fmla="*/ 33 w 598"/>
                <a:gd name="T43" fmla="*/ 299 h 473"/>
                <a:gd name="T44" fmla="*/ 39 w 598"/>
                <a:gd name="T45" fmla="*/ 318 h 473"/>
                <a:gd name="T46" fmla="*/ 43 w 598"/>
                <a:gd name="T47" fmla="*/ 338 h 473"/>
                <a:gd name="T48" fmla="*/ 45 w 598"/>
                <a:gd name="T49" fmla="*/ 359 h 473"/>
                <a:gd name="T50" fmla="*/ 45 w 598"/>
                <a:gd name="T51" fmla="*/ 359 h 473"/>
                <a:gd name="T52" fmla="*/ 45 w 598"/>
                <a:gd name="T53" fmla="*/ 374 h 473"/>
                <a:gd name="T54" fmla="*/ 42 w 598"/>
                <a:gd name="T55" fmla="*/ 389 h 473"/>
                <a:gd name="T56" fmla="*/ 39 w 598"/>
                <a:gd name="T57" fmla="*/ 404 h 473"/>
                <a:gd name="T58" fmla="*/ 33 w 598"/>
                <a:gd name="T59" fmla="*/ 417 h 473"/>
                <a:gd name="T60" fmla="*/ 27 w 598"/>
                <a:gd name="T61" fmla="*/ 431 h 473"/>
                <a:gd name="T62" fmla="*/ 19 w 598"/>
                <a:gd name="T63" fmla="*/ 443 h 473"/>
                <a:gd name="T64" fmla="*/ 10 w 598"/>
                <a:gd name="T65" fmla="*/ 455 h 473"/>
                <a:gd name="T66" fmla="*/ 0 w 598"/>
                <a:gd name="T67" fmla="*/ 465 h 473"/>
                <a:gd name="T68" fmla="*/ 0 w 598"/>
                <a:gd name="T69" fmla="*/ 465 h 473"/>
                <a:gd name="T70" fmla="*/ 6 w 598"/>
                <a:gd name="T71" fmla="*/ 473 h 473"/>
                <a:gd name="T72" fmla="*/ 6 w 598"/>
                <a:gd name="T73" fmla="*/ 473 h 473"/>
                <a:gd name="T74" fmla="*/ 51 w 598"/>
                <a:gd name="T75" fmla="*/ 459 h 473"/>
                <a:gd name="T76" fmla="*/ 96 w 598"/>
                <a:gd name="T77" fmla="*/ 444 h 473"/>
                <a:gd name="T78" fmla="*/ 139 w 598"/>
                <a:gd name="T79" fmla="*/ 426 h 473"/>
                <a:gd name="T80" fmla="*/ 183 w 598"/>
                <a:gd name="T81" fmla="*/ 407 h 473"/>
                <a:gd name="T82" fmla="*/ 223 w 598"/>
                <a:gd name="T83" fmla="*/ 386 h 473"/>
                <a:gd name="T84" fmla="*/ 264 w 598"/>
                <a:gd name="T85" fmla="*/ 363 h 473"/>
                <a:gd name="T86" fmla="*/ 304 w 598"/>
                <a:gd name="T87" fmla="*/ 339 h 473"/>
                <a:gd name="T88" fmla="*/ 342 w 598"/>
                <a:gd name="T89" fmla="*/ 312 h 473"/>
                <a:gd name="T90" fmla="*/ 379 w 598"/>
                <a:gd name="T91" fmla="*/ 285 h 473"/>
                <a:gd name="T92" fmla="*/ 415 w 598"/>
                <a:gd name="T93" fmla="*/ 255 h 473"/>
                <a:gd name="T94" fmla="*/ 450 w 598"/>
                <a:gd name="T95" fmla="*/ 225 h 473"/>
                <a:gd name="T96" fmla="*/ 483 w 598"/>
                <a:gd name="T97" fmla="*/ 192 h 473"/>
                <a:gd name="T98" fmla="*/ 513 w 598"/>
                <a:gd name="T99" fmla="*/ 158 h 473"/>
                <a:gd name="T100" fmla="*/ 543 w 598"/>
                <a:gd name="T101" fmla="*/ 123 h 473"/>
                <a:gd name="T102" fmla="*/ 571 w 598"/>
                <a:gd name="T103" fmla="*/ 86 h 473"/>
                <a:gd name="T104" fmla="*/ 598 w 598"/>
                <a:gd name="T105" fmla="*/ 48 h 473"/>
                <a:gd name="T106" fmla="*/ 598 w 598"/>
                <a:gd name="T107" fmla="*/ 48 h 473"/>
                <a:gd name="T108" fmla="*/ 468 w 598"/>
                <a:gd name="T109" fmla="*/ 26 h 473"/>
                <a:gd name="T110" fmla="*/ 340 w 598"/>
                <a:gd name="T111" fmla="*/ 0 h 473"/>
                <a:gd name="T112" fmla="*/ 340 w 598"/>
                <a:gd name="T11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8" h="473">
                  <a:moveTo>
                    <a:pt x="340" y="0"/>
                  </a:moveTo>
                  <a:lnTo>
                    <a:pt x="340" y="0"/>
                  </a:lnTo>
                  <a:lnTo>
                    <a:pt x="331" y="21"/>
                  </a:lnTo>
                  <a:lnTo>
                    <a:pt x="319" y="41"/>
                  </a:lnTo>
                  <a:lnTo>
                    <a:pt x="304" y="57"/>
                  </a:lnTo>
                  <a:lnTo>
                    <a:pt x="288" y="71"/>
                  </a:lnTo>
                  <a:lnTo>
                    <a:pt x="268" y="83"/>
                  </a:lnTo>
                  <a:lnTo>
                    <a:pt x="247" y="92"/>
                  </a:lnTo>
                  <a:lnTo>
                    <a:pt x="235" y="95"/>
                  </a:lnTo>
                  <a:lnTo>
                    <a:pt x="225" y="98"/>
                  </a:lnTo>
                  <a:lnTo>
                    <a:pt x="213" y="99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87" y="99"/>
                  </a:lnTo>
                  <a:lnTo>
                    <a:pt x="174" y="96"/>
                  </a:lnTo>
                  <a:lnTo>
                    <a:pt x="160" y="93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85" y="186"/>
                  </a:lnTo>
                  <a:lnTo>
                    <a:pt x="22" y="281"/>
                  </a:lnTo>
                  <a:lnTo>
                    <a:pt x="22" y="281"/>
                  </a:lnTo>
                  <a:lnTo>
                    <a:pt x="33" y="299"/>
                  </a:lnTo>
                  <a:lnTo>
                    <a:pt x="39" y="318"/>
                  </a:lnTo>
                  <a:lnTo>
                    <a:pt x="43" y="33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45" y="374"/>
                  </a:lnTo>
                  <a:lnTo>
                    <a:pt x="42" y="389"/>
                  </a:lnTo>
                  <a:lnTo>
                    <a:pt x="39" y="404"/>
                  </a:lnTo>
                  <a:lnTo>
                    <a:pt x="33" y="417"/>
                  </a:lnTo>
                  <a:lnTo>
                    <a:pt x="27" y="431"/>
                  </a:lnTo>
                  <a:lnTo>
                    <a:pt x="19" y="443"/>
                  </a:lnTo>
                  <a:lnTo>
                    <a:pt x="10" y="455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6" y="473"/>
                  </a:lnTo>
                  <a:lnTo>
                    <a:pt x="6" y="473"/>
                  </a:lnTo>
                  <a:lnTo>
                    <a:pt x="51" y="459"/>
                  </a:lnTo>
                  <a:lnTo>
                    <a:pt x="96" y="444"/>
                  </a:lnTo>
                  <a:lnTo>
                    <a:pt x="139" y="426"/>
                  </a:lnTo>
                  <a:lnTo>
                    <a:pt x="183" y="407"/>
                  </a:lnTo>
                  <a:lnTo>
                    <a:pt x="223" y="386"/>
                  </a:lnTo>
                  <a:lnTo>
                    <a:pt x="264" y="363"/>
                  </a:lnTo>
                  <a:lnTo>
                    <a:pt x="304" y="339"/>
                  </a:lnTo>
                  <a:lnTo>
                    <a:pt x="342" y="312"/>
                  </a:lnTo>
                  <a:lnTo>
                    <a:pt x="379" y="285"/>
                  </a:lnTo>
                  <a:lnTo>
                    <a:pt x="415" y="255"/>
                  </a:lnTo>
                  <a:lnTo>
                    <a:pt x="450" y="225"/>
                  </a:lnTo>
                  <a:lnTo>
                    <a:pt x="483" y="192"/>
                  </a:lnTo>
                  <a:lnTo>
                    <a:pt x="513" y="158"/>
                  </a:lnTo>
                  <a:lnTo>
                    <a:pt x="543" y="123"/>
                  </a:lnTo>
                  <a:lnTo>
                    <a:pt x="571" y="86"/>
                  </a:lnTo>
                  <a:lnTo>
                    <a:pt x="598" y="48"/>
                  </a:lnTo>
                  <a:lnTo>
                    <a:pt x="598" y="48"/>
                  </a:lnTo>
                  <a:lnTo>
                    <a:pt x="468" y="26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6B565CC-F3F2-B2CF-2BD0-E9742F46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665" y="2074136"/>
              <a:ext cx="60041" cy="160283"/>
            </a:xfrm>
            <a:custGeom>
              <a:avLst/>
              <a:gdLst>
                <a:gd name="T0" fmla="*/ 34 w 229"/>
                <a:gd name="T1" fmla="*/ 0 h 613"/>
                <a:gd name="T2" fmla="*/ 34 w 229"/>
                <a:gd name="T3" fmla="*/ 0 h 613"/>
                <a:gd name="T4" fmla="*/ 0 w 229"/>
                <a:gd name="T5" fmla="*/ 91 h 613"/>
                <a:gd name="T6" fmla="*/ 0 w 229"/>
                <a:gd name="T7" fmla="*/ 91 h 613"/>
                <a:gd name="T8" fmla="*/ 21 w 229"/>
                <a:gd name="T9" fmla="*/ 150 h 613"/>
                <a:gd name="T10" fmla="*/ 42 w 229"/>
                <a:gd name="T11" fmla="*/ 208 h 613"/>
                <a:gd name="T12" fmla="*/ 61 w 229"/>
                <a:gd name="T13" fmla="*/ 270 h 613"/>
                <a:gd name="T14" fmla="*/ 82 w 229"/>
                <a:gd name="T15" fmla="*/ 334 h 613"/>
                <a:gd name="T16" fmla="*/ 102 w 229"/>
                <a:gd name="T17" fmla="*/ 400 h 613"/>
                <a:gd name="T18" fmla="*/ 120 w 229"/>
                <a:gd name="T19" fmla="*/ 469 h 613"/>
                <a:gd name="T20" fmla="*/ 139 w 229"/>
                <a:gd name="T21" fmla="*/ 540 h 613"/>
                <a:gd name="T22" fmla="*/ 157 w 229"/>
                <a:gd name="T23" fmla="*/ 613 h 613"/>
                <a:gd name="T24" fmla="*/ 157 w 229"/>
                <a:gd name="T25" fmla="*/ 613 h 613"/>
                <a:gd name="T26" fmla="*/ 174 w 229"/>
                <a:gd name="T27" fmla="*/ 568 h 613"/>
                <a:gd name="T28" fmla="*/ 187 w 229"/>
                <a:gd name="T29" fmla="*/ 523 h 613"/>
                <a:gd name="T30" fmla="*/ 199 w 229"/>
                <a:gd name="T31" fmla="*/ 477 h 613"/>
                <a:gd name="T32" fmla="*/ 210 w 229"/>
                <a:gd name="T33" fmla="*/ 429 h 613"/>
                <a:gd name="T34" fmla="*/ 219 w 229"/>
                <a:gd name="T35" fmla="*/ 381 h 613"/>
                <a:gd name="T36" fmla="*/ 225 w 229"/>
                <a:gd name="T37" fmla="*/ 333 h 613"/>
                <a:gd name="T38" fmla="*/ 228 w 229"/>
                <a:gd name="T39" fmla="*/ 283 h 613"/>
                <a:gd name="T40" fmla="*/ 229 w 229"/>
                <a:gd name="T41" fmla="*/ 232 h 613"/>
                <a:gd name="T42" fmla="*/ 229 w 229"/>
                <a:gd name="T43" fmla="*/ 232 h 613"/>
                <a:gd name="T44" fmla="*/ 228 w 229"/>
                <a:gd name="T45" fmla="*/ 193 h 613"/>
                <a:gd name="T46" fmla="*/ 226 w 229"/>
                <a:gd name="T47" fmla="*/ 154 h 613"/>
                <a:gd name="T48" fmla="*/ 226 w 229"/>
                <a:gd name="T49" fmla="*/ 154 h 613"/>
                <a:gd name="T50" fmla="*/ 178 w 229"/>
                <a:gd name="T51" fmla="*/ 114 h 613"/>
                <a:gd name="T52" fmla="*/ 132 w 229"/>
                <a:gd name="T53" fmla="*/ 73 h 613"/>
                <a:gd name="T54" fmla="*/ 84 w 229"/>
                <a:gd name="T55" fmla="*/ 36 h 613"/>
                <a:gd name="T56" fmla="*/ 34 w 229"/>
                <a:gd name="T57" fmla="*/ 0 h 613"/>
                <a:gd name="T58" fmla="*/ 34 w 229"/>
                <a:gd name="T5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9" h="613">
                  <a:moveTo>
                    <a:pt x="34" y="0"/>
                  </a:moveTo>
                  <a:lnTo>
                    <a:pt x="34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1" y="150"/>
                  </a:lnTo>
                  <a:lnTo>
                    <a:pt x="42" y="208"/>
                  </a:lnTo>
                  <a:lnTo>
                    <a:pt x="61" y="270"/>
                  </a:lnTo>
                  <a:lnTo>
                    <a:pt x="82" y="334"/>
                  </a:lnTo>
                  <a:lnTo>
                    <a:pt x="102" y="400"/>
                  </a:lnTo>
                  <a:lnTo>
                    <a:pt x="120" y="469"/>
                  </a:lnTo>
                  <a:lnTo>
                    <a:pt x="139" y="540"/>
                  </a:lnTo>
                  <a:lnTo>
                    <a:pt x="157" y="613"/>
                  </a:lnTo>
                  <a:lnTo>
                    <a:pt x="157" y="613"/>
                  </a:lnTo>
                  <a:lnTo>
                    <a:pt x="174" y="568"/>
                  </a:lnTo>
                  <a:lnTo>
                    <a:pt x="187" y="523"/>
                  </a:lnTo>
                  <a:lnTo>
                    <a:pt x="199" y="477"/>
                  </a:lnTo>
                  <a:lnTo>
                    <a:pt x="210" y="429"/>
                  </a:lnTo>
                  <a:lnTo>
                    <a:pt x="219" y="381"/>
                  </a:lnTo>
                  <a:lnTo>
                    <a:pt x="225" y="333"/>
                  </a:lnTo>
                  <a:lnTo>
                    <a:pt x="228" y="283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8" y="193"/>
                  </a:lnTo>
                  <a:lnTo>
                    <a:pt x="226" y="154"/>
                  </a:lnTo>
                  <a:lnTo>
                    <a:pt x="226" y="154"/>
                  </a:lnTo>
                  <a:lnTo>
                    <a:pt x="178" y="114"/>
                  </a:lnTo>
                  <a:lnTo>
                    <a:pt x="132" y="73"/>
                  </a:lnTo>
                  <a:lnTo>
                    <a:pt x="84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D01A2D1D-82F2-6A9B-1E9D-E0E2A237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770" y="2087187"/>
              <a:ext cx="57953" cy="164460"/>
            </a:xfrm>
            <a:custGeom>
              <a:avLst/>
              <a:gdLst>
                <a:gd name="T0" fmla="*/ 164 w 222"/>
                <a:gd name="T1" fmla="*/ 555 h 628"/>
                <a:gd name="T2" fmla="*/ 164 w 222"/>
                <a:gd name="T3" fmla="*/ 555 h 628"/>
                <a:gd name="T4" fmla="*/ 156 w 222"/>
                <a:gd name="T5" fmla="*/ 546 h 628"/>
                <a:gd name="T6" fmla="*/ 150 w 222"/>
                <a:gd name="T7" fmla="*/ 535 h 628"/>
                <a:gd name="T8" fmla="*/ 144 w 222"/>
                <a:gd name="T9" fmla="*/ 525 h 628"/>
                <a:gd name="T10" fmla="*/ 140 w 222"/>
                <a:gd name="T11" fmla="*/ 513 h 628"/>
                <a:gd name="T12" fmla="*/ 137 w 222"/>
                <a:gd name="T13" fmla="*/ 501 h 628"/>
                <a:gd name="T14" fmla="*/ 134 w 222"/>
                <a:gd name="T15" fmla="*/ 489 h 628"/>
                <a:gd name="T16" fmla="*/ 132 w 222"/>
                <a:gd name="T17" fmla="*/ 477 h 628"/>
                <a:gd name="T18" fmla="*/ 132 w 222"/>
                <a:gd name="T19" fmla="*/ 463 h 628"/>
                <a:gd name="T20" fmla="*/ 132 w 222"/>
                <a:gd name="T21" fmla="*/ 463 h 628"/>
                <a:gd name="T22" fmla="*/ 134 w 222"/>
                <a:gd name="T23" fmla="*/ 441 h 628"/>
                <a:gd name="T24" fmla="*/ 138 w 222"/>
                <a:gd name="T25" fmla="*/ 420 h 628"/>
                <a:gd name="T26" fmla="*/ 146 w 222"/>
                <a:gd name="T27" fmla="*/ 400 h 628"/>
                <a:gd name="T28" fmla="*/ 156 w 222"/>
                <a:gd name="T29" fmla="*/ 381 h 628"/>
                <a:gd name="T30" fmla="*/ 170 w 222"/>
                <a:gd name="T31" fmla="*/ 364 h 628"/>
                <a:gd name="T32" fmla="*/ 185 w 222"/>
                <a:gd name="T33" fmla="*/ 349 h 628"/>
                <a:gd name="T34" fmla="*/ 203 w 222"/>
                <a:gd name="T35" fmla="*/ 337 h 628"/>
                <a:gd name="T36" fmla="*/ 222 w 222"/>
                <a:gd name="T37" fmla="*/ 328 h 628"/>
                <a:gd name="T38" fmla="*/ 222 w 222"/>
                <a:gd name="T39" fmla="*/ 328 h 628"/>
                <a:gd name="T40" fmla="*/ 200 w 222"/>
                <a:gd name="T41" fmla="*/ 219 h 628"/>
                <a:gd name="T42" fmla="*/ 179 w 222"/>
                <a:gd name="T43" fmla="*/ 114 h 628"/>
                <a:gd name="T44" fmla="*/ 179 w 222"/>
                <a:gd name="T45" fmla="*/ 114 h 628"/>
                <a:gd name="T46" fmla="*/ 92 w 222"/>
                <a:gd name="T47" fmla="*/ 54 h 628"/>
                <a:gd name="T48" fmla="*/ 17 w 222"/>
                <a:gd name="T49" fmla="*/ 0 h 628"/>
                <a:gd name="T50" fmla="*/ 17 w 222"/>
                <a:gd name="T51" fmla="*/ 0 h 628"/>
                <a:gd name="T52" fmla="*/ 9 w 222"/>
                <a:gd name="T53" fmla="*/ 45 h 628"/>
                <a:gd name="T54" fmla="*/ 5 w 222"/>
                <a:gd name="T55" fmla="*/ 90 h 628"/>
                <a:gd name="T56" fmla="*/ 2 w 222"/>
                <a:gd name="T57" fmla="*/ 135 h 628"/>
                <a:gd name="T58" fmla="*/ 0 w 222"/>
                <a:gd name="T59" fmla="*/ 181 h 628"/>
                <a:gd name="T60" fmla="*/ 0 w 222"/>
                <a:gd name="T61" fmla="*/ 181 h 628"/>
                <a:gd name="T62" fmla="*/ 2 w 222"/>
                <a:gd name="T63" fmla="*/ 241 h 628"/>
                <a:gd name="T64" fmla="*/ 8 w 222"/>
                <a:gd name="T65" fmla="*/ 300 h 628"/>
                <a:gd name="T66" fmla="*/ 15 w 222"/>
                <a:gd name="T67" fmla="*/ 358 h 628"/>
                <a:gd name="T68" fmla="*/ 27 w 222"/>
                <a:gd name="T69" fmla="*/ 415 h 628"/>
                <a:gd name="T70" fmla="*/ 41 w 222"/>
                <a:gd name="T71" fmla="*/ 471 h 628"/>
                <a:gd name="T72" fmla="*/ 59 w 222"/>
                <a:gd name="T73" fmla="*/ 525 h 628"/>
                <a:gd name="T74" fmla="*/ 78 w 222"/>
                <a:gd name="T75" fmla="*/ 577 h 628"/>
                <a:gd name="T76" fmla="*/ 101 w 222"/>
                <a:gd name="T77" fmla="*/ 628 h 628"/>
                <a:gd name="T78" fmla="*/ 101 w 222"/>
                <a:gd name="T79" fmla="*/ 628 h 628"/>
                <a:gd name="T80" fmla="*/ 164 w 222"/>
                <a:gd name="T81" fmla="*/ 555 h 628"/>
                <a:gd name="T82" fmla="*/ 164 w 222"/>
                <a:gd name="T83" fmla="*/ 55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628">
                  <a:moveTo>
                    <a:pt x="164" y="555"/>
                  </a:moveTo>
                  <a:lnTo>
                    <a:pt x="164" y="555"/>
                  </a:lnTo>
                  <a:lnTo>
                    <a:pt x="156" y="546"/>
                  </a:lnTo>
                  <a:lnTo>
                    <a:pt x="150" y="535"/>
                  </a:lnTo>
                  <a:lnTo>
                    <a:pt x="144" y="525"/>
                  </a:lnTo>
                  <a:lnTo>
                    <a:pt x="140" y="513"/>
                  </a:lnTo>
                  <a:lnTo>
                    <a:pt x="137" y="501"/>
                  </a:lnTo>
                  <a:lnTo>
                    <a:pt x="134" y="489"/>
                  </a:lnTo>
                  <a:lnTo>
                    <a:pt x="132" y="477"/>
                  </a:lnTo>
                  <a:lnTo>
                    <a:pt x="132" y="463"/>
                  </a:lnTo>
                  <a:lnTo>
                    <a:pt x="132" y="463"/>
                  </a:lnTo>
                  <a:lnTo>
                    <a:pt x="134" y="441"/>
                  </a:lnTo>
                  <a:lnTo>
                    <a:pt x="138" y="420"/>
                  </a:lnTo>
                  <a:lnTo>
                    <a:pt x="146" y="400"/>
                  </a:lnTo>
                  <a:lnTo>
                    <a:pt x="156" y="381"/>
                  </a:lnTo>
                  <a:lnTo>
                    <a:pt x="170" y="364"/>
                  </a:lnTo>
                  <a:lnTo>
                    <a:pt x="185" y="349"/>
                  </a:lnTo>
                  <a:lnTo>
                    <a:pt x="203" y="337"/>
                  </a:lnTo>
                  <a:lnTo>
                    <a:pt x="222" y="328"/>
                  </a:lnTo>
                  <a:lnTo>
                    <a:pt x="222" y="328"/>
                  </a:lnTo>
                  <a:lnTo>
                    <a:pt x="200" y="219"/>
                  </a:lnTo>
                  <a:lnTo>
                    <a:pt x="179" y="114"/>
                  </a:lnTo>
                  <a:lnTo>
                    <a:pt x="179" y="114"/>
                  </a:lnTo>
                  <a:lnTo>
                    <a:pt x="92" y="5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45"/>
                  </a:lnTo>
                  <a:lnTo>
                    <a:pt x="5" y="90"/>
                  </a:lnTo>
                  <a:lnTo>
                    <a:pt x="2" y="135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241"/>
                  </a:lnTo>
                  <a:lnTo>
                    <a:pt x="8" y="300"/>
                  </a:lnTo>
                  <a:lnTo>
                    <a:pt x="15" y="358"/>
                  </a:lnTo>
                  <a:lnTo>
                    <a:pt x="27" y="415"/>
                  </a:lnTo>
                  <a:lnTo>
                    <a:pt x="41" y="471"/>
                  </a:lnTo>
                  <a:lnTo>
                    <a:pt x="59" y="525"/>
                  </a:lnTo>
                  <a:lnTo>
                    <a:pt x="78" y="577"/>
                  </a:lnTo>
                  <a:lnTo>
                    <a:pt x="101" y="628"/>
                  </a:lnTo>
                  <a:lnTo>
                    <a:pt x="101" y="628"/>
                  </a:lnTo>
                  <a:lnTo>
                    <a:pt x="164" y="555"/>
                  </a:lnTo>
                  <a:lnTo>
                    <a:pt x="164" y="55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A9195F8C-EB21-4569-A836-2153E339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931" y="1939958"/>
              <a:ext cx="73616" cy="115383"/>
            </a:xfrm>
            <a:custGeom>
              <a:avLst/>
              <a:gdLst>
                <a:gd name="T0" fmla="*/ 282 w 282"/>
                <a:gd name="T1" fmla="*/ 212 h 443"/>
                <a:gd name="T2" fmla="*/ 282 w 282"/>
                <a:gd name="T3" fmla="*/ 212 h 443"/>
                <a:gd name="T4" fmla="*/ 264 w 282"/>
                <a:gd name="T5" fmla="*/ 182 h 443"/>
                <a:gd name="T6" fmla="*/ 245 w 282"/>
                <a:gd name="T7" fmla="*/ 155 h 443"/>
                <a:gd name="T8" fmla="*/ 225 w 282"/>
                <a:gd name="T9" fmla="*/ 126 h 443"/>
                <a:gd name="T10" fmla="*/ 204 w 282"/>
                <a:gd name="T11" fmla="*/ 101 h 443"/>
                <a:gd name="T12" fmla="*/ 183 w 282"/>
                <a:gd name="T13" fmla="*/ 74 h 443"/>
                <a:gd name="T14" fmla="*/ 161 w 282"/>
                <a:gd name="T15" fmla="*/ 48 h 443"/>
                <a:gd name="T16" fmla="*/ 138 w 282"/>
                <a:gd name="T17" fmla="*/ 24 h 443"/>
                <a:gd name="T18" fmla="*/ 114 w 282"/>
                <a:gd name="T19" fmla="*/ 0 h 443"/>
                <a:gd name="T20" fmla="*/ 114 w 282"/>
                <a:gd name="T21" fmla="*/ 0 h 443"/>
                <a:gd name="T22" fmla="*/ 41 w 282"/>
                <a:gd name="T23" fmla="*/ 32 h 443"/>
                <a:gd name="T24" fmla="*/ 41 w 282"/>
                <a:gd name="T25" fmla="*/ 32 h 443"/>
                <a:gd name="T26" fmla="*/ 44 w 282"/>
                <a:gd name="T27" fmla="*/ 51 h 443"/>
                <a:gd name="T28" fmla="*/ 45 w 282"/>
                <a:gd name="T29" fmla="*/ 71 h 443"/>
                <a:gd name="T30" fmla="*/ 45 w 282"/>
                <a:gd name="T31" fmla="*/ 71 h 443"/>
                <a:gd name="T32" fmla="*/ 45 w 282"/>
                <a:gd name="T33" fmla="*/ 87 h 443"/>
                <a:gd name="T34" fmla="*/ 42 w 282"/>
                <a:gd name="T35" fmla="*/ 102 h 443"/>
                <a:gd name="T36" fmla="*/ 39 w 282"/>
                <a:gd name="T37" fmla="*/ 116 h 443"/>
                <a:gd name="T38" fmla="*/ 33 w 282"/>
                <a:gd name="T39" fmla="*/ 129 h 443"/>
                <a:gd name="T40" fmla="*/ 27 w 282"/>
                <a:gd name="T41" fmla="*/ 143 h 443"/>
                <a:gd name="T42" fmla="*/ 20 w 282"/>
                <a:gd name="T43" fmla="*/ 155 h 443"/>
                <a:gd name="T44" fmla="*/ 11 w 282"/>
                <a:gd name="T45" fmla="*/ 167 h 443"/>
                <a:gd name="T46" fmla="*/ 0 w 282"/>
                <a:gd name="T47" fmla="*/ 177 h 443"/>
                <a:gd name="T48" fmla="*/ 0 w 282"/>
                <a:gd name="T49" fmla="*/ 177 h 443"/>
                <a:gd name="T50" fmla="*/ 26 w 282"/>
                <a:gd name="T51" fmla="*/ 222 h 443"/>
                <a:gd name="T52" fmla="*/ 50 w 282"/>
                <a:gd name="T53" fmla="*/ 269 h 443"/>
                <a:gd name="T54" fmla="*/ 75 w 282"/>
                <a:gd name="T55" fmla="*/ 317 h 443"/>
                <a:gd name="T56" fmla="*/ 101 w 282"/>
                <a:gd name="T57" fmla="*/ 368 h 443"/>
                <a:gd name="T58" fmla="*/ 101 w 282"/>
                <a:gd name="T59" fmla="*/ 368 h 443"/>
                <a:gd name="T60" fmla="*/ 158 w 282"/>
                <a:gd name="T61" fmla="*/ 405 h 443"/>
                <a:gd name="T62" fmla="*/ 215 w 282"/>
                <a:gd name="T63" fmla="*/ 443 h 443"/>
                <a:gd name="T64" fmla="*/ 215 w 282"/>
                <a:gd name="T65" fmla="*/ 443 h 443"/>
                <a:gd name="T66" fmla="*/ 236 w 282"/>
                <a:gd name="T67" fmla="*/ 384 h 443"/>
                <a:gd name="T68" fmla="*/ 252 w 282"/>
                <a:gd name="T69" fmla="*/ 326 h 443"/>
                <a:gd name="T70" fmla="*/ 269 w 282"/>
                <a:gd name="T71" fmla="*/ 267 h 443"/>
                <a:gd name="T72" fmla="*/ 282 w 282"/>
                <a:gd name="T73" fmla="*/ 212 h 443"/>
                <a:gd name="T74" fmla="*/ 282 w 282"/>
                <a:gd name="T75" fmla="*/ 2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2" h="443">
                  <a:moveTo>
                    <a:pt x="282" y="212"/>
                  </a:moveTo>
                  <a:lnTo>
                    <a:pt x="282" y="212"/>
                  </a:lnTo>
                  <a:lnTo>
                    <a:pt x="264" y="182"/>
                  </a:lnTo>
                  <a:lnTo>
                    <a:pt x="245" y="155"/>
                  </a:lnTo>
                  <a:lnTo>
                    <a:pt x="225" y="126"/>
                  </a:lnTo>
                  <a:lnTo>
                    <a:pt x="204" y="101"/>
                  </a:lnTo>
                  <a:lnTo>
                    <a:pt x="183" y="74"/>
                  </a:lnTo>
                  <a:lnTo>
                    <a:pt x="161" y="48"/>
                  </a:lnTo>
                  <a:lnTo>
                    <a:pt x="138" y="24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4" y="5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87"/>
                  </a:lnTo>
                  <a:lnTo>
                    <a:pt x="42" y="102"/>
                  </a:lnTo>
                  <a:lnTo>
                    <a:pt x="39" y="116"/>
                  </a:lnTo>
                  <a:lnTo>
                    <a:pt x="33" y="129"/>
                  </a:lnTo>
                  <a:lnTo>
                    <a:pt x="27" y="143"/>
                  </a:lnTo>
                  <a:lnTo>
                    <a:pt x="20" y="155"/>
                  </a:lnTo>
                  <a:lnTo>
                    <a:pt x="11" y="16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2"/>
                  </a:lnTo>
                  <a:lnTo>
                    <a:pt x="50" y="269"/>
                  </a:lnTo>
                  <a:lnTo>
                    <a:pt x="75" y="317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58" y="405"/>
                  </a:lnTo>
                  <a:lnTo>
                    <a:pt x="215" y="443"/>
                  </a:lnTo>
                  <a:lnTo>
                    <a:pt x="215" y="443"/>
                  </a:lnTo>
                  <a:lnTo>
                    <a:pt x="236" y="384"/>
                  </a:lnTo>
                  <a:lnTo>
                    <a:pt x="252" y="326"/>
                  </a:lnTo>
                  <a:lnTo>
                    <a:pt x="269" y="267"/>
                  </a:lnTo>
                  <a:lnTo>
                    <a:pt x="282" y="212"/>
                  </a:lnTo>
                  <a:lnTo>
                    <a:pt x="282" y="2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C135A341-09B9-99DB-FE14-224EC258F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435" y="2055864"/>
              <a:ext cx="16707" cy="26105"/>
            </a:xfrm>
            <a:custGeom>
              <a:avLst/>
              <a:gdLst>
                <a:gd name="T0" fmla="*/ 42 w 65"/>
                <a:gd name="T1" fmla="*/ 101 h 101"/>
                <a:gd name="T2" fmla="*/ 42 w 65"/>
                <a:gd name="T3" fmla="*/ 101 h 101"/>
                <a:gd name="T4" fmla="*/ 65 w 65"/>
                <a:gd name="T5" fmla="*/ 44 h 101"/>
                <a:gd name="T6" fmla="*/ 65 w 65"/>
                <a:gd name="T7" fmla="*/ 44 h 101"/>
                <a:gd name="T8" fmla="*/ 0 w 65"/>
                <a:gd name="T9" fmla="*/ 0 h 101"/>
                <a:gd name="T10" fmla="*/ 0 w 65"/>
                <a:gd name="T11" fmla="*/ 0 h 101"/>
                <a:gd name="T12" fmla="*/ 21 w 65"/>
                <a:gd name="T13" fmla="*/ 50 h 101"/>
                <a:gd name="T14" fmla="*/ 42 w 65"/>
                <a:gd name="T15" fmla="*/ 101 h 101"/>
                <a:gd name="T16" fmla="*/ 42 w 65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01">
                  <a:moveTo>
                    <a:pt x="42" y="101"/>
                  </a:moveTo>
                  <a:lnTo>
                    <a:pt x="42" y="101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50"/>
                  </a:lnTo>
                  <a:lnTo>
                    <a:pt x="42" y="101"/>
                  </a:lnTo>
                  <a:lnTo>
                    <a:pt x="42" y="10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D7F3A168-0251-5821-9794-873D0995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237" y="2010441"/>
              <a:ext cx="43856" cy="86668"/>
            </a:xfrm>
            <a:custGeom>
              <a:avLst/>
              <a:gdLst>
                <a:gd name="T0" fmla="*/ 61 w 168"/>
                <a:gd name="T1" fmla="*/ 0 h 333"/>
                <a:gd name="T2" fmla="*/ 61 w 168"/>
                <a:gd name="T3" fmla="*/ 0 h 333"/>
                <a:gd name="T4" fmla="*/ 48 w 168"/>
                <a:gd name="T5" fmla="*/ 48 h 333"/>
                <a:gd name="T6" fmla="*/ 33 w 168"/>
                <a:gd name="T7" fmla="*/ 99 h 333"/>
                <a:gd name="T8" fmla="*/ 18 w 168"/>
                <a:gd name="T9" fmla="*/ 149 h 333"/>
                <a:gd name="T10" fmla="*/ 0 w 168"/>
                <a:gd name="T11" fmla="*/ 201 h 333"/>
                <a:gd name="T12" fmla="*/ 0 w 168"/>
                <a:gd name="T13" fmla="*/ 201 h 333"/>
                <a:gd name="T14" fmla="*/ 42 w 168"/>
                <a:gd name="T15" fmla="*/ 231 h 333"/>
                <a:gd name="T16" fmla="*/ 84 w 168"/>
                <a:gd name="T17" fmla="*/ 264 h 333"/>
                <a:gd name="T18" fmla="*/ 126 w 168"/>
                <a:gd name="T19" fmla="*/ 299 h 333"/>
                <a:gd name="T20" fmla="*/ 168 w 168"/>
                <a:gd name="T21" fmla="*/ 333 h 333"/>
                <a:gd name="T22" fmla="*/ 168 w 168"/>
                <a:gd name="T23" fmla="*/ 333 h 333"/>
                <a:gd name="T24" fmla="*/ 160 w 168"/>
                <a:gd name="T25" fmla="*/ 290 h 333"/>
                <a:gd name="T26" fmla="*/ 151 w 168"/>
                <a:gd name="T27" fmla="*/ 245 h 333"/>
                <a:gd name="T28" fmla="*/ 141 w 168"/>
                <a:gd name="T29" fmla="*/ 203 h 333"/>
                <a:gd name="T30" fmla="*/ 129 w 168"/>
                <a:gd name="T31" fmla="*/ 161 h 333"/>
                <a:gd name="T32" fmla="*/ 114 w 168"/>
                <a:gd name="T33" fmla="*/ 119 h 333"/>
                <a:gd name="T34" fmla="*/ 97 w 168"/>
                <a:gd name="T35" fmla="*/ 78 h 333"/>
                <a:gd name="T36" fmla="*/ 81 w 168"/>
                <a:gd name="T37" fmla="*/ 39 h 333"/>
                <a:gd name="T38" fmla="*/ 61 w 168"/>
                <a:gd name="T39" fmla="*/ 0 h 333"/>
                <a:gd name="T40" fmla="*/ 61 w 168"/>
                <a:gd name="T4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333">
                  <a:moveTo>
                    <a:pt x="61" y="0"/>
                  </a:moveTo>
                  <a:lnTo>
                    <a:pt x="61" y="0"/>
                  </a:lnTo>
                  <a:lnTo>
                    <a:pt x="48" y="48"/>
                  </a:lnTo>
                  <a:lnTo>
                    <a:pt x="33" y="99"/>
                  </a:lnTo>
                  <a:lnTo>
                    <a:pt x="18" y="149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42" y="231"/>
                  </a:lnTo>
                  <a:lnTo>
                    <a:pt x="84" y="264"/>
                  </a:lnTo>
                  <a:lnTo>
                    <a:pt x="126" y="299"/>
                  </a:lnTo>
                  <a:lnTo>
                    <a:pt x="168" y="333"/>
                  </a:lnTo>
                  <a:lnTo>
                    <a:pt x="168" y="333"/>
                  </a:lnTo>
                  <a:lnTo>
                    <a:pt x="160" y="290"/>
                  </a:lnTo>
                  <a:lnTo>
                    <a:pt x="151" y="245"/>
                  </a:lnTo>
                  <a:lnTo>
                    <a:pt x="141" y="203"/>
                  </a:lnTo>
                  <a:lnTo>
                    <a:pt x="129" y="161"/>
                  </a:lnTo>
                  <a:lnTo>
                    <a:pt x="114" y="119"/>
                  </a:lnTo>
                  <a:lnTo>
                    <a:pt x="97" y="78"/>
                  </a:lnTo>
                  <a:lnTo>
                    <a:pt x="81" y="3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C1D2FBA6-0AA1-2896-EF29-1C3FF4D9B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034" y="1864254"/>
              <a:ext cx="181689" cy="117993"/>
            </a:xfrm>
            <a:custGeom>
              <a:avLst/>
              <a:gdLst>
                <a:gd name="T0" fmla="*/ 1 w 696"/>
                <a:gd name="T1" fmla="*/ 151 h 451"/>
                <a:gd name="T2" fmla="*/ 25 w 696"/>
                <a:gd name="T3" fmla="*/ 159 h 451"/>
                <a:gd name="T4" fmla="*/ 48 w 696"/>
                <a:gd name="T5" fmla="*/ 171 h 451"/>
                <a:gd name="T6" fmla="*/ 67 w 696"/>
                <a:gd name="T7" fmla="*/ 186 h 451"/>
                <a:gd name="T8" fmla="*/ 84 w 696"/>
                <a:gd name="T9" fmla="*/ 202 h 451"/>
                <a:gd name="T10" fmla="*/ 99 w 696"/>
                <a:gd name="T11" fmla="*/ 223 h 451"/>
                <a:gd name="T12" fmla="*/ 109 w 696"/>
                <a:gd name="T13" fmla="*/ 246 h 451"/>
                <a:gd name="T14" fmla="*/ 115 w 696"/>
                <a:gd name="T15" fmla="*/ 270 h 451"/>
                <a:gd name="T16" fmla="*/ 118 w 696"/>
                <a:gd name="T17" fmla="*/ 297 h 451"/>
                <a:gd name="T18" fmla="*/ 117 w 696"/>
                <a:gd name="T19" fmla="*/ 309 h 451"/>
                <a:gd name="T20" fmla="*/ 171 w 696"/>
                <a:gd name="T21" fmla="*/ 321 h 451"/>
                <a:gd name="T22" fmla="*/ 283 w 696"/>
                <a:gd name="T23" fmla="*/ 349 h 451"/>
                <a:gd name="T24" fmla="*/ 400 w 696"/>
                <a:gd name="T25" fmla="*/ 385 h 451"/>
                <a:gd name="T26" fmla="*/ 522 w 696"/>
                <a:gd name="T27" fmla="*/ 427 h 451"/>
                <a:gd name="T28" fmla="*/ 583 w 696"/>
                <a:gd name="T29" fmla="*/ 451 h 451"/>
                <a:gd name="T30" fmla="*/ 654 w 696"/>
                <a:gd name="T31" fmla="*/ 411 h 451"/>
                <a:gd name="T32" fmla="*/ 648 w 696"/>
                <a:gd name="T33" fmla="*/ 387 h 451"/>
                <a:gd name="T34" fmla="*/ 645 w 696"/>
                <a:gd name="T35" fmla="*/ 360 h 451"/>
                <a:gd name="T36" fmla="*/ 646 w 696"/>
                <a:gd name="T37" fmla="*/ 343 h 451"/>
                <a:gd name="T38" fmla="*/ 652 w 696"/>
                <a:gd name="T39" fmla="*/ 312 h 451"/>
                <a:gd name="T40" fmla="*/ 666 w 696"/>
                <a:gd name="T41" fmla="*/ 283 h 451"/>
                <a:gd name="T42" fmla="*/ 685 w 696"/>
                <a:gd name="T43" fmla="*/ 259 h 451"/>
                <a:gd name="T44" fmla="*/ 696 w 696"/>
                <a:gd name="T45" fmla="*/ 249 h 451"/>
                <a:gd name="T46" fmla="*/ 642 w 696"/>
                <a:gd name="T47" fmla="*/ 178 h 451"/>
                <a:gd name="T48" fmla="*/ 544 w 696"/>
                <a:gd name="T49" fmla="*/ 70 h 451"/>
                <a:gd name="T50" fmla="*/ 505 w 696"/>
                <a:gd name="T51" fmla="*/ 28 h 451"/>
                <a:gd name="T52" fmla="*/ 498 w 696"/>
                <a:gd name="T53" fmla="*/ 21 h 451"/>
                <a:gd name="T54" fmla="*/ 396 w 696"/>
                <a:gd name="T55" fmla="*/ 4 h 451"/>
                <a:gd name="T56" fmla="*/ 289 w 696"/>
                <a:gd name="T57" fmla="*/ 0 h 451"/>
                <a:gd name="T58" fmla="*/ 252 w 696"/>
                <a:gd name="T59" fmla="*/ 0 h 451"/>
                <a:gd name="T60" fmla="*/ 178 w 696"/>
                <a:gd name="T61" fmla="*/ 6 h 451"/>
                <a:gd name="T62" fmla="*/ 105 w 696"/>
                <a:gd name="T63" fmla="*/ 16 h 451"/>
                <a:gd name="T64" fmla="*/ 34 w 696"/>
                <a:gd name="T65" fmla="*/ 31 h 451"/>
                <a:gd name="T66" fmla="*/ 0 w 696"/>
                <a:gd name="T67" fmla="*/ 40 h 451"/>
                <a:gd name="T68" fmla="*/ 1 w 696"/>
                <a:gd name="T69" fmla="*/ 1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6" h="451">
                  <a:moveTo>
                    <a:pt x="1" y="151"/>
                  </a:moveTo>
                  <a:lnTo>
                    <a:pt x="1" y="151"/>
                  </a:lnTo>
                  <a:lnTo>
                    <a:pt x="13" y="156"/>
                  </a:lnTo>
                  <a:lnTo>
                    <a:pt x="25" y="159"/>
                  </a:lnTo>
                  <a:lnTo>
                    <a:pt x="37" y="165"/>
                  </a:lnTo>
                  <a:lnTo>
                    <a:pt x="48" y="171"/>
                  </a:lnTo>
                  <a:lnTo>
                    <a:pt x="58" y="177"/>
                  </a:lnTo>
                  <a:lnTo>
                    <a:pt x="67" y="186"/>
                  </a:lnTo>
                  <a:lnTo>
                    <a:pt x="76" y="193"/>
                  </a:lnTo>
                  <a:lnTo>
                    <a:pt x="84" y="202"/>
                  </a:lnTo>
                  <a:lnTo>
                    <a:pt x="91" y="213"/>
                  </a:lnTo>
                  <a:lnTo>
                    <a:pt x="99" y="223"/>
                  </a:lnTo>
                  <a:lnTo>
                    <a:pt x="105" y="234"/>
                  </a:lnTo>
                  <a:lnTo>
                    <a:pt x="109" y="246"/>
                  </a:lnTo>
                  <a:lnTo>
                    <a:pt x="112" y="258"/>
                  </a:lnTo>
                  <a:lnTo>
                    <a:pt x="115" y="270"/>
                  </a:lnTo>
                  <a:lnTo>
                    <a:pt x="117" y="283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7" y="309"/>
                  </a:lnTo>
                  <a:lnTo>
                    <a:pt x="117" y="309"/>
                  </a:lnTo>
                  <a:lnTo>
                    <a:pt x="171" y="321"/>
                  </a:lnTo>
                  <a:lnTo>
                    <a:pt x="226" y="334"/>
                  </a:lnTo>
                  <a:lnTo>
                    <a:pt x="283" y="349"/>
                  </a:lnTo>
                  <a:lnTo>
                    <a:pt x="342" y="367"/>
                  </a:lnTo>
                  <a:lnTo>
                    <a:pt x="400" y="385"/>
                  </a:lnTo>
                  <a:lnTo>
                    <a:pt x="460" y="405"/>
                  </a:lnTo>
                  <a:lnTo>
                    <a:pt x="522" y="427"/>
                  </a:lnTo>
                  <a:lnTo>
                    <a:pt x="583" y="451"/>
                  </a:lnTo>
                  <a:lnTo>
                    <a:pt x="583" y="451"/>
                  </a:lnTo>
                  <a:lnTo>
                    <a:pt x="654" y="411"/>
                  </a:lnTo>
                  <a:lnTo>
                    <a:pt x="654" y="411"/>
                  </a:lnTo>
                  <a:lnTo>
                    <a:pt x="651" y="399"/>
                  </a:lnTo>
                  <a:lnTo>
                    <a:pt x="648" y="387"/>
                  </a:lnTo>
                  <a:lnTo>
                    <a:pt x="646" y="373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6" y="343"/>
                  </a:lnTo>
                  <a:lnTo>
                    <a:pt x="649" y="328"/>
                  </a:lnTo>
                  <a:lnTo>
                    <a:pt x="652" y="312"/>
                  </a:lnTo>
                  <a:lnTo>
                    <a:pt x="658" y="298"/>
                  </a:lnTo>
                  <a:lnTo>
                    <a:pt x="666" y="283"/>
                  </a:lnTo>
                  <a:lnTo>
                    <a:pt x="675" y="271"/>
                  </a:lnTo>
                  <a:lnTo>
                    <a:pt x="685" y="259"/>
                  </a:lnTo>
                  <a:lnTo>
                    <a:pt x="696" y="249"/>
                  </a:lnTo>
                  <a:lnTo>
                    <a:pt x="696" y="249"/>
                  </a:lnTo>
                  <a:lnTo>
                    <a:pt x="669" y="213"/>
                  </a:lnTo>
                  <a:lnTo>
                    <a:pt x="642" y="178"/>
                  </a:lnTo>
                  <a:lnTo>
                    <a:pt x="591" y="120"/>
                  </a:lnTo>
                  <a:lnTo>
                    <a:pt x="544" y="70"/>
                  </a:lnTo>
                  <a:lnTo>
                    <a:pt x="505" y="28"/>
                  </a:lnTo>
                  <a:lnTo>
                    <a:pt x="505" y="28"/>
                  </a:lnTo>
                  <a:lnTo>
                    <a:pt x="498" y="21"/>
                  </a:lnTo>
                  <a:lnTo>
                    <a:pt x="498" y="21"/>
                  </a:lnTo>
                  <a:lnTo>
                    <a:pt x="447" y="12"/>
                  </a:lnTo>
                  <a:lnTo>
                    <a:pt x="396" y="4"/>
                  </a:lnTo>
                  <a:lnTo>
                    <a:pt x="342" y="1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52" y="0"/>
                  </a:lnTo>
                  <a:lnTo>
                    <a:pt x="214" y="1"/>
                  </a:lnTo>
                  <a:lnTo>
                    <a:pt x="178" y="6"/>
                  </a:lnTo>
                  <a:lnTo>
                    <a:pt x="141" y="10"/>
                  </a:lnTo>
                  <a:lnTo>
                    <a:pt x="105" y="16"/>
                  </a:lnTo>
                  <a:lnTo>
                    <a:pt x="70" y="22"/>
                  </a:lnTo>
                  <a:lnTo>
                    <a:pt x="34" y="3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93"/>
                  </a:lnTo>
                  <a:lnTo>
                    <a:pt x="1" y="151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ja-JP" altLang="en-US" sz="2400" ker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8E20722-3885-A8A5-939E-12600716B1F8}"/>
                </a:ext>
              </a:extLst>
            </p:cNvPr>
            <p:cNvSpPr txBox="1"/>
            <p:nvPr/>
          </p:nvSpPr>
          <p:spPr>
            <a:xfrm>
              <a:off x="3371779" y="1617979"/>
              <a:ext cx="758484" cy="27206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defTabSz="914377">
                <a:defRPr/>
              </a:pPr>
              <a:r>
                <a:rPr lang="en-US" altLang="ja-JP" sz="1600" b="1" kern="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Internet</a:t>
              </a:r>
            </a:p>
          </p:txBody>
        </p:sp>
      </p:grpSp>
      <p:sp>
        <p:nvSpPr>
          <p:cNvPr id="44" name="角丸四角形 58">
            <a:extLst>
              <a:ext uri="{FF2B5EF4-FFF2-40B4-BE49-F238E27FC236}">
                <a16:creationId xmlns:a16="http://schemas.microsoft.com/office/drawing/2014/main" id="{9A2C2609-7661-F918-7943-734783232C21}"/>
              </a:ext>
            </a:extLst>
          </p:cNvPr>
          <p:cNvSpPr/>
          <p:nvPr/>
        </p:nvSpPr>
        <p:spPr>
          <a:xfrm rot="5400000">
            <a:off x="5886576" y="2562651"/>
            <a:ext cx="1711392" cy="297259"/>
          </a:xfrm>
          <a:prstGeom prst="roundRect">
            <a:avLst>
              <a:gd name="adj" fmla="val 22135"/>
            </a:avLst>
          </a:prstGeom>
          <a:solidFill>
            <a:srgbClr val="FF0000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kumimoji="0" lang="en-US" altLang="ja-JP" sz="1600" kern="0" dirty="0">
                <a:solidFill>
                  <a:prstClr val="white"/>
                </a:solidFill>
                <a:latin typeface="Meiryo" charset="-128"/>
                <a:cs typeface="Meiryo" charset="-128"/>
              </a:rPr>
              <a:t>Public Network</a:t>
            </a:r>
            <a:endParaRPr kumimoji="0" lang="ja-JP" altLang="en-US" sz="1600" kern="0" dirty="0">
              <a:solidFill>
                <a:prstClr val="white"/>
              </a:solidFill>
              <a:latin typeface="Meiryo" charset="-128"/>
              <a:cs typeface="Meiryo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D5C5050-ECFC-E38C-5C4B-7374397CD157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3327894" y="2708387"/>
            <a:ext cx="3265749" cy="2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1A1865E6-1D4D-F1E2-243E-3012DEE749F0}"/>
              </a:ext>
            </a:extLst>
          </p:cNvPr>
          <p:cNvGrpSpPr/>
          <p:nvPr/>
        </p:nvGrpSpPr>
        <p:grpSpPr>
          <a:xfrm>
            <a:off x="2655926" y="2517632"/>
            <a:ext cx="758484" cy="638755"/>
            <a:chOff x="2020361" y="1841398"/>
            <a:chExt cx="758484" cy="638755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BB9685DF-19E8-F0E4-AA9B-7192E60596C0}"/>
                </a:ext>
              </a:extLst>
            </p:cNvPr>
            <p:cNvGrpSpPr/>
            <p:nvPr/>
          </p:nvGrpSpPr>
          <p:grpSpPr>
            <a:xfrm>
              <a:off x="2144314" y="1841398"/>
              <a:ext cx="519113" cy="377825"/>
              <a:chOff x="3400456" y="4972630"/>
              <a:chExt cx="519113" cy="377825"/>
            </a:xfrm>
          </p:grpSpPr>
          <p:sp>
            <p:nvSpPr>
              <p:cNvPr id="49" name="Freeform 54">
                <a:extLst>
                  <a:ext uri="{FF2B5EF4-FFF2-40B4-BE49-F238E27FC236}">
                    <a16:creationId xmlns:a16="http://schemas.microsoft.com/office/drawing/2014/main" id="{626250CC-B248-FB3F-790B-E424E54A7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56" y="5105980"/>
                <a:ext cx="519113" cy="244475"/>
              </a:xfrm>
              <a:custGeom>
                <a:avLst/>
                <a:gdLst>
                  <a:gd name="T0" fmla="*/ 560 w 654"/>
                  <a:gd name="T1" fmla="*/ 78 h 308"/>
                  <a:gd name="T2" fmla="*/ 510 w 654"/>
                  <a:gd name="T3" fmla="*/ 96 h 308"/>
                  <a:gd name="T4" fmla="*/ 453 w 654"/>
                  <a:gd name="T5" fmla="*/ 109 h 308"/>
                  <a:gd name="T6" fmla="*/ 392 w 654"/>
                  <a:gd name="T7" fmla="*/ 118 h 308"/>
                  <a:gd name="T8" fmla="*/ 327 w 654"/>
                  <a:gd name="T9" fmla="*/ 120 h 308"/>
                  <a:gd name="T10" fmla="*/ 293 w 654"/>
                  <a:gd name="T11" fmla="*/ 120 h 308"/>
                  <a:gd name="T12" fmla="*/ 230 w 654"/>
                  <a:gd name="T13" fmla="*/ 114 h 308"/>
                  <a:gd name="T14" fmla="*/ 171 w 654"/>
                  <a:gd name="T15" fmla="*/ 103 h 308"/>
                  <a:gd name="T16" fmla="*/ 117 w 654"/>
                  <a:gd name="T17" fmla="*/ 88 h 308"/>
                  <a:gd name="T18" fmla="*/ 93 w 654"/>
                  <a:gd name="T19" fmla="*/ 78 h 308"/>
                  <a:gd name="T20" fmla="*/ 60 w 654"/>
                  <a:gd name="T21" fmla="*/ 61 h 308"/>
                  <a:gd name="T22" fmla="*/ 32 w 654"/>
                  <a:gd name="T23" fmla="*/ 42 h 308"/>
                  <a:gd name="T24" fmla="*/ 12 w 654"/>
                  <a:gd name="T25" fmla="*/ 22 h 308"/>
                  <a:gd name="T26" fmla="*/ 0 w 654"/>
                  <a:gd name="T27" fmla="*/ 0 h 308"/>
                  <a:gd name="T28" fmla="*/ 0 w 654"/>
                  <a:gd name="T29" fmla="*/ 167 h 308"/>
                  <a:gd name="T30" fmla="*/ 1 w 654"/>
                  <a:gd name="T31" fmla="*/ 181 h 308"/>
                  <a:gd name="T32" fmla="*/ 6 w 654"/>
                  <a:gd name="T33" fmla="*/ 195 h 308"/>
                  <a:gd name="T34" fmla="*/ 14 w 654"/>
                  <a:gd name="T35" fmla="*/ 209 h 308"/>
                  <a:gd name="T36" fmla="*/ 38 w 654"/>
                  <a:gd name="T37" fmla="*/ 234 h 308"/>
                  <a:gd name="T38" fmla="*/ 74 w 654"/>
                  <a:gd name="T39" fmla="*/ 257 h 308"/>
                  <a:gd name="T40" fmla="*/ 119 w 654"/>
                  <a:gd name="T41" fmla="*/ 276 h 308"/>
                  <a:gd name="T42" fmla="*/ 171 w 654"/>
                  <a:gd name="T43" fmla="*/ 291 h 308"/>
                  <a:gd name="T44" fmla="*/ 230 w 654"/>
                  <a:gd name="T45" fmla="*/ 302 h 308"/>
                  <a:gd name="T46" fmla="*/ 293 w 654"/>
                  <a:gd name="T47" fmla="*/ 308 h 308"/>
                  <a:gd name="T48" fmla="*/ 327 w 654"/>
                  <a:gd name="T49" fmla="*/ 308 h 308"/>
                  <a:gd name="T50" fmla="*/ 393 w 654"/>
                  <a:gd name="T51" fmla="*/ 306 h 308"/>
                  <a:gd name="T52" fmla="*/ 454 w 654"/>
                  <a:gd name="T53" fmla="*/ 297 h 308"/>
                  <a:gd name="T54" fmla="*/ 510 w 654"/>
                  <a:gd name="T55" fmla="*/ 284 h 308"/>
                  <a:gd name="T56" fmla="*/ 558 w 654"/>
                  <a:gd name="T57" fmla="*/ 267 h 308"/>
                  <a:gd name="T58" fmla="*/ 597 w 654"/>
                  <a:gd name="T59" fmla="*/ 246 h 308"/>
                  <a:gd name="T60" fmla="*/ 629 w 654"/>
                  <a:gd name="T61" fmla="*/ 222 h 308"/>
                  <a:gd name="T62" fmla="*/ 643 w 654"/>
                  <a:gd name="T63" fmla="*/ 203 h 308"/>
                  <a:gd name="T64" fmla="*/ 650 w 654"/>
                  <a:gd name="T65" fmla="*/ 188 h 308"/>
                  <a:gd name="T66" fmla="*/ 654 w 654"/>
                  <a:gd name="T67" fmla="*/ 174 h 308"/>
                  <a:gd name="T68" fmla="*/ 654 w 654"/>
                  <a:gd name="T69" fmla="*/ 0 h 308"/>
                  <a:gd name="T70" fmla="*/ 648 w 654"/>
                  <a:gd name="T71" fmla="*/ 11 h 308"/>
                  <a:gd name="T72" fmla="*/ 632 w 654"/>
                  <a:gd name="T73" fmla="*/ 33 h 308"/>
                  <a:gd name="T74" fmla="*/ 608 w 654"/>
                  <a:gd name="T75" fmla="*/ 52 h 308"/>
                  <a:gd name="T76" fmla="*/ 578 w 654"/>
                  <a:gd name="T77" fmla="*/ 70 h 308"/>
                  <a:gd name="T78" fmla="*/ 560 w 654"/>
                  <a:gd name="T79" fmla="*/ 7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4" h="308">
                    <a:moveTo>
                      <a:pt x="560" y="78"/>
                    </a:moveTo>
                    <a:lnTo>
                      <a:pt x="560" y="78"/>
                    </a:lnTo>
                    <a:lnTo>
                      <a:pt x="535" y="88"/>
                    </a:lnTo>
                    <a:lnTo>
                      <a:pt x="510" y="96"/>
                    </a:lnTo>
                    <a:lnTo>
                      <a:pt x="483" y="103"/>
                    </a:lnTo>
                    <a:lnTo>
                      <a:pt x="453" y="109"/>
                    </a:lnTo>
                    <a:lnTo>
                      <a:pt x="423" y="114"/>
                    </a:lnTo>
                    <a:lnTo>
                      <a:pt x="392" y="118"/>
                    </a:lnTo>
                    <a:lnTo>
                      <a:pt x="359" y="120"/>
                    </a:lnTo>
                    <a:lnTo>
                      <a:pt x="327" y="120"/>
                    </a:lnTo>
                    <a:lnTo>
                      <a:pt x="327" y="120"/>
                    </a:lnTo>
                    <a:lnTo>
                      <a:pt x="293" y="120"/>
                    </a:lnTo>
                    <a:lnTo>
                      <a:pt x="262" y="118"/>
                    </a:lnTo>
                    <a:lnTo>
                      <a:pt x="230" y="114"/>
                    </a:lnTo>
                    <a:lnTo>
                      <a:pt x="200" y="109"/>
                    </a:lnTo>
                    <a:lnTo>
                      <a:pt x="171" y="103"/>
                    </a:lnTo>
                    <a:lnTo>
                      <a:pt x="144" y="96"/>
                    </a:lnTo>
                    <a:lnTo>
                      <a:pt x="117" y="88"/>
                    </a:lnTo>
                    <a:lnTo>
                      <a:pt x="93" y="78"/>
                    </a:lnTo>
                    <a:lnTo>
                      <a:pt x="93" y="78"/>
                    </a:lnTo>
                    <a:lnTo>
                      <a:pt x="75" y="70"/>
                    </a:lnTo>
                    <a:lnTo>
                      <a:pt x="60" y="61"/>
                    </a:lnTo>
                    <a:lnTo>
                      <a:pt x="46" y="52"/>
                    </a:lnTo>
                    <a:lnTo>
                      <a:pt x="32" y="42"/>
                    </a:lnTo>
                    <a:lnTo>
                      <a:pt x="22" y="33"/>
                    </a:lnTo>
                    <a:lnTo>
                      <a:pt x="12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74"/>
                    </a:lnTo>
                    <a:lnTo>
                      <a:pt x="1" y="181"/>
                    </a:lnTo>
                    <a:lnTo>
                      <a:pt x="4" y="188"/>
                    </a:lnTo>
                    <a:lnTo>
                      <a:pt x="6" y="195"/>
                    </a:lnTo>
                    <a:lnTo>
                      <a:pt x="10" y="203"/>
                    </a:lnTo>
                    <a:lnTo>
                      <a:pt x="14" y="209"/>
                    </a:lnTo>
                    <a:lnTo>
                      <a:pt x="25" y="222"/>
                    </a:lnTo>
                    <a:lnTo>
                      <a:pt x="38" y="234"/>
                    </a:lnTo>
                    <a:lnTo>
                      <a:pt x="55" y="246"/>
                    </a:lnTo>
                    <a:lnTo>
                      <a:pt x="74" y="257"/>
                    </a:lnTo>
                    <a:lnTo>
                      <a:pt x="96" y="267"/>
                    </a:lnTo>
                    <a:lnTo>
                      <a:pt x="119" y="276"/>
                    </a:lnTo>
                    <a:lnTo>
                      <a:pt x="144" y="284"/>
                    </a:lnTo>
                    <a:lnTo>
                      <a:pt x="171" y="291"/>
                    </a:lnTo>
                    <a:lnTo>
                      <a:pt x="199" y="297"/>
                    </a:lnTo>
                    <a:lnTo>
                      <a:pt x="230" y="302"/>
                    </a:lnTo>
                    <a:lnTo>
                      <a:pt x="261" y="306"/>
                    </a:lnTo>
                    <a:lnTo>
                      <a:pt x="293" y="308"/>
                    </a:lnTo>
                    <a:lnTo>
                      <a:pt x="327" y="308"/>
                    </a:lnTo>
                    <a:lnTo>
                      <a:pt x="327" y="308"/>
                    </a:lnTo>
                    <a:lnTo>
                      <a:pt x="360" y="308"/>
                    </a:lnTo>
                    <a:lnTo>
                      <a:pt x="393" y="306"/>
                    </a:lnTo>
                    <a:lnTo>
                      <a:pt x="424" y="302"/>
                    </a:lnTo>
                    <a:lnTo>
                      <a:pt x="454" y="297"/>
                    </a:lnTo>
                    <a:lnTo>
                      <a:pt x="483" y="291"/>
                    </a:lnTo>
                    <a:lnTo>
                      <a:pt x="510" y="284"/>
                    </a:lnTo>
                    <a:lnTo>
                      <a:pt x="535" y="276"/>
                    </a:lnTo>
                    <a:lnTo>
                      <a:pt x="558" y="267"/>
                    </a:lnTo>
                    <a:lnTo>
                      <a:pt x="580" y="257"/>
                    </a:lnTo>
                    <a:lnTo>
                      <a:pt x="597" y="246"/>
                    </a:lnTo>
                    <a:lnTo>
                      <a:pt x="614" y="234"/>
                    </a:lnTo>
                    <a:lnTo>
                      <a:pt x="629" y="222"/>
                    </a:lnTo>
                    <a:lnTo>
                      <a:pt x="639" y="209"/>
                    </a:lnTo>
                    <a:lnTo>
                      <a:pt x="643" y="203"/>
                    </a:lnTo>
                    <a:lnTo>
                      <a:pt x="647" y="195"/>
                    </a:lnTo>
                    <a:lnTo>
                      <a:pt x="650" y="188"/>
                    </a:lnTo>
                    <a:lnTo>
                      <a:pt x="653" y="181"/>
                    </a:lnTo>
                    <a:lnTo>
                      <a:pt x="654" y="174"/>
                    </a:lnTo>
                    <a:lnTo>
                      <a:pt x="654" y="167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48" y="11"/>
                    </a:lnTo>
                    <a:lnTo>
                      <a:pt x="641" y="22"/>
                    </a:lnTo>
                    <a:lnTo>
                      <a:pt x="632" y="33"/>
                    </a:lnTo>
                    <a:lnTo>
                      <a:pt x="621" y="42"/>
                    </a:lnTo>
                    <a:lnTo>
                      <a:pt x="608" y="52"/>
                    </a:lnTo>
                    <a:lnTo>
                      <a:pt x="594" y="61"/>
                    </a:lnTo>
                    <a:lnTo>
                      <a:pt x="578" y="70"/>
                    </a:lnTo>
                    <a:lnTo>
                      <a:pt x="560" y="78"/>
                    </a:lnTo>
                    <a:lnTo>
                      <a:pt x="560" y="78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  <p:sp>
            <p:nvSpPr>
              <p:cNvPr id="50" name="Freeform 55">
                <a:extLst>
                  <a:ext uri="{FF2B5EF4-FFF2-40B4-BE49-F238E27FC236}">
                    <a16:creationId xmlns:a16="http://schemas.microsoft.com/office/drawing/2014/main" id="{09384DB2-7FB3-D9F3-0391-727B7DF37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56" y="4972630"/>
                <a:ext cx="519113" cy="225425"/>
              </a:xfrm>
              <a:custGeom>
                <a:avLst/>
                <a:gdLst>
                  <a:gd name="T0" fmla="*/ 654 w 654"/>
                  <a:gd name="T1" fmla="*/ 142 h 284"/>
                  <a:gd name="T2" fmla="*/ 653 w 654"/>
                  <a:gd name="T3" fmla="*/ 156 h 284"/>
                  <a:gd name="T4" fmla="*/ 647 w 654"/>
                  <a:gd name="T5" fmla="*/ 170 h 284"/>
                  <a:gd name="T6" fmla="*/ 639 w 654"/>
                  <a:gd name="T7" fmla="*/ 185 h 284"/>
                  <a:gd name="T8" fmla="*/ 614 w 654"/>
                  <a:gd name="T9" fmla="*/ 210 h 284"/>
                  <a:gd name="T10" fmla="*/ 580 w 654"/>
                  <a:gd name="T11" fmla="*/ 233 h 284"/>
                  <a:gd name="T12" fmla="*/ 535 w 654"/>
                  <a:gd name="T13" fmla="*/ 252 h 284"/>
                  <a:gd name="T14" fmla="*/ 483 w 654"/>
                  <a:gd name="T15" fmla="*/ 266 h 284"/>
                  <a:gd name="T16" fmla="*/ 424 w 654"/>
                  <a:gd name="T17" fmla="*/ 277 h 284"/>
                  <a:gd name="T18" fmla="*/ 360 w 654"/>
                  <a:gd name="T19" fmla="*/ 283 h 284"/>
                  <a:gd name="T20" fmla="*/ 327 w 654"/>
                  <a:gd name="T21" fmla="*/ 284 h 284"/>
                  <a:gd name="T22" fmla="*/ 261 w 654"/>
                  <a:gd name="T23" fmla="*/ 281 h 284"/>
                  <a:gd name="T24" fmla="*/ 199 w 654"/>
                  <a:gd name="T25" fmla="*/ 272 h 284"/>
                  <a:gd name="T26" fmla="*/ 144 w 654"/>
                  <a:gd name="T27" fmla="*/ 259 h 284"/>
                  <a:gd name="T28" fmla="*/ 96 w 654"/>
                  <a:gd name="T29" fmla="*/ 242 h 284"/>
                  <a:gd name="T30" fmla="*/ 55 w 654"/>
                  <a:gd name="T31" fmla="*/ 222 h 284"/>
                  <a:gd name="T32" fmla="*/ 25 w 654"/>
                  <a:gd name="T33" fmla="*/ 197 h 284"/>
                  <a:gd name="T34" fmla="*/ 10 w 654"/>
                  <a:gd name="T35" fmla="*/ 178 h 284"/>
                  <a:gd name="T36" fmla="*/ 4 w 654"/>
                  <a:gd name="T37" fmla="*/ 163 h 284"/>
                  <a:gd name="T38" fmla="*/ 0 w 654"/>
                  <a:gd name="T39" fmla="*/ 149 h 284"/>
                  <a:gd name="T40" fmla="*/ 0 w 654"/>
                  <a:gd name="T41" fmla="*/ 142 h 284"/>
                  <a:gd name="T42" fmla="*/ 1 w 654"/>
                  <a:gd name="T43" fmla="*/ 127 h 284"/>
                  <a:gd name="T44" fmla="*/ 6 w 654"/>
                  <a:gd name="T45" fmla="*/ 114 h 284"/>
                  <a:gd name="T46" fmla="*/ 14 w 654"/>
                  <a:gd name="T47" fmla="*/ 100 h 284"/>
                  <a:gd name="T48" fmla="*/ 38 w 654"/>
                  <a:gd name="T49" fmla="*/ 75 h 284"/>
                  <a:gd name="T50" fmla="*/ 74 w 654"/>
                  <a:gd name="T51" fmla="*/ 52 h 284"/>
                  <a:gd name="T52" fmla="*/ 119 w 654"/>
                  <a:gd name="T53" fmla="*/ 33 h 284"/>
                  <a:gd name="T54" fmla="*/ 171 w 654"/>
                  <a:gd name="T55" fmla="*/ 17 h 284"/>
                  <a:gd name="T56" fmla="*/ 230 w 654"/>
                  <a:gd name="T57" fmla="*/ 6 h 284"/>
                  <a:gd name="T58" fmla="*/ 293 w 654"/>
                  <a:gd name="T59" fmla="*/ 2 h 284"/>
                  <a:gd name="T60" fmla="*/ 327 w 654"/>
                  <a:gd name="T61" fmla="*/ 0 h 284"/>
                  <a:gd name="T62" fmla="*/ 393 w 654"/>
                  <a:gd name="T63" fmla="*/ 3 h 284"/>
                  <a:gd name="T64" fmla="*/ 454 w 654"/>
                  <a:gd name="T65" fmla="*/ 11 h 284"/>
                  <a:gd name="T66" fmla="*/ 510 w 654"/>
                  <a:gd name="T67" fmla="*/ 24 h 284"/>
                  <a:gd name="T68" fmla="*/ 558 w 654"/>
                  <a:gd name="T69" fmla="*/ 42 h 284"/>
                  <a:gd name="T70" fmla="*/ 597 w 654"/>
                  <a:gd name="T71" fmla="*/ 63 h 284"/>
                  <a:gd name="T72" fmla="*/ 629 w 654"/>
                  <a:gd name="T73" fmla="*/ 87 h 284"/>
                  <a:gd name="T74" fmla="*/ 643 w 654"/>
                  <a:gd name="T75" fmla="*/ 107 h 284"/>
                  <a:gd name="T76" fmla="*/ 650 w 654"/>
                  <a:gd name="T77" fmla="*/ 120 h 284"/>
                  <a:gd name="T78" fmla="*/ 654 w 654"/>
                  <a:gd name="T79" fmla="*/ 135 h 284"/>
                  <a:gd name="T80" fmla="*/ 654 w 654"/>
                  <a:gd name="T81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4" h="284">
                    <a:moveTo>
                      <a:pt x="654" y="142"/>
                    </a:moveTo>
                    <a:lnTo>
                      <a:pt x="654" y="142"/>
                    </a:lnTo>
                    <a:lnTo>
                      <a:pt x="654" y="149"/>
                    </a:lnTo>
                    <a:lnTo>
                      <a:pt x="653" y="156"/>
                    </a:lnTo>
                    <a:lnTo>
                      <a:pt x="650" y="163"/>
                    </a:lnTo>
                    <a:lnTo>
                      <a:pt x="647" y="170"/>
                    </a:lnTo>
                    <a:lnTo>
                      <a:pt x="643" y="178"/>
                    </a:lnTo>
                    <a:lnTo>
                      <a:pt x="639" y="185"/>
                    </a:lnTo>
                    <a:lnTo>
                      <a:pt x="629" y="197"/>
                    </a:lnTo>
                    <a:lnTo>
                      <a:pt x="614" y="210"/>
                    </a:lnTo>
                    <a:lnTo>
                      <a:pt x="597" y="222"/>
                    </a:lnTo>
                    <a:lnTo>
                      <a:pt x="580" y="233"/>
                    </a:lnTo>
                    <a:lnTo>
                      <a:pt x="558" y="242"/>
                    </a:lnTo>
                    <a:lnTo>
                      <a:pt x="535" y="252"/>
                    </a:lnTo>
                    <a:lnTo>
                      <a:pt x="510" y="259"/>
                    </a:lnTo>
                    <a:lnTo>
                      <a:pt x="483" y="266"/>
                    </a:lnTo>
                    <a:lnTo>
                      <a:pt x="454" y="272"/>
                    </a:lnTo>
                    <a:lnTo>
                      <a:pt x="424" y="277"/>
                    </a:lnTo>
                    <a:lnTo>
                      <a:pt x="393" y="281"/>
                    </a:lnTo>
                    <a:lnTo>
                      <a:pt x="360" y="283"/>
                    </a:lnTo>
                    <a:lnTo>
                      <a:pt x="327" y="284"/>
                    </a:lnTo>
                    <a:lnTo>
                      <a:pt x="327" y="284"/>
                    </a:lnTo>
                    <a:lnTo>
                      <a:pt x="293" y="283"/>
                    </a:lnTo>
                    <a:lnTo>
                      <a:pt x="261" y="281"/>
                    </a:lnTo>
                    <a:lnTo>
                      <a:pt x="230" y="277"/>
                    </a:lnTo>
                    <a:lnTo>
                      <a:pt x="199" y="272"/>
                    </a:lnTo>
                    <a:lnTo>
                      <a:pt x="171" y="266"/>
                    </a:lnTo>
                    <a:lnTo>
                      <a:pt x="144" y="259"/>
                    </a:lnTo>
                    <a:lnTo>
                      <a:pt x="119" y="252"/>
                    </a:lnTo>
                    <a:lnTo>
                      <a:pt x="96" y="242"/>
                    </a:lnTo>
                    <a:lnTo>
                      <a:pt x="74" y="233"/>
                    </a:lnTo>
                    <a:lnTo>
                      <a:pt x="55" y="222"/>
                    </a:lnTo>
                    <a:lnTo>
                      <a:pt x="38" y="210"/>
                    </a:lnTo>
                    <a:lnTo>
                      <a:pt x="25" y="197"/>
                    </a:lnTo>
                    <a:lnTo>
                      <a:pt x="14" y="185"/>
                    </a:lnTo>
                    <a:lnTo>
                      <a:pt x="10" y="178"/>
                    </a:lnTo>
                    <a:lnTo>
                      <a:pt x="6" y="170"/>
                    </a:lnTo>
                    <a:lnTo>
                      <a:pt x="4" y="163"/>
                    </a:lnTo>
                    <a:lnTo>
                      <a:pt x="1" y="156"/>
                    </a:lnTo>
                    <a:lnTo>
                      <a:pt x="0" y="149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35"/>
                    </a:lnTo>
                    <a:lnTo>
                      <a:pt x="1" y="127"/>
                    </a:lnTo>
                    <a:lnTo>
                      <a:pt x="4" y="120"/>
                    </a:lnTo>
                    <a:lnTo>
                      <a:pt x="6" y="114"/>
                    </a:lnTo>
                    <a:lnTo>
                      <a:pt x="10" y="107"/>
                    </a:lnTo>
                    <a:lnTo>
                      <a:pt x="14" y="100"/>
                    </a:lnTo>
                    <a:lnTo>
                      <a:pt x="25" y="87"/>
                    </a:lnTo>
                    <a:lnTo>
                      <a:pt x="38" y="75"/>
                    </a:lnTo>
                    <a:lnTo>
                      <a:pt x="55" y="63"/>
                    </a:lnTo>
                    <a:lnTo>
                      <a:pt x="74" y="52"/>
                    </a:lnTo>
                    <a:lnTo>
                      <a:pt x="96" y="42"/>
                    </a:lnTo>
                    <a:lnTo>
                      <a:pt x="119" y="33"/>
                    </a:lnTo>
                    <a:lnTo>
                      <a:pt x="144" y="24"/>
                    </a:lnTo>
                    <a:lnTo>
                      <a:pt x="171" y="17"/>
                    </a:lnTo>
                    <a:lnTo>
                      <a:pt x="199" y="11"/>
                    </a:lnTo>
                    <a:lnTo>
                      <a:pt x="230" y="6"/>
                    </a:lnTo>
                    <a:lnTo>
                      <a:pt x="261" y="3"/>
                    </a:lnTo>
                    <a:lnTo>
                      <a:pt x="293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60" y="2"/>
                    </a:lnTo>
                    <a:lnTo>
                      <a:pt x="393" y="3"/>
                    </a:lnTo>
                    <a:lnTo>
                      <a:pt x="424" y="6"/>
                    </a:lnTo>
                    <a:lnTo>
                      <a:pt x="454" y="11"/>
                    </a:lnTo>
                    <a:lnTo>
                      <a:pt x="483" y="17"/>
                    </a:lnTo>
                    <a:lnTo>
                      <a:pt x="510" y="24"/>
                    </a:lnTo>
                    <a:lnTo>
                      <a:pt x="535" y="33"/>
                    </a:lnTo>
                    <a:lnTo>
                      <a:pt x="558" y="42"/>
                    </a:lnTo>
                    <a:lnTo>
                      <a:pt x="580" y="52"/>
                    </a:lnTo>
                    <a:lnTo>
                      <a:pt x="597" y="63"/>
                    </a:lnTo>
                    <a:lnTo>
                      <a:pt x="614" y="75"/>
                    </a:lnTo>
                    <a:lnTo>
                      <a:pt x="629" y="87"/>
                    </a:lnTo>
                    <a:lnTo>
                      <a:pt x="639" y="100"/>
                    </a:lnTo>
                    <a:lnTo>
                      <a:pt x="643" y="107"/>
                    </a:lnTo>
                    <a:lnTo>
                      <a:pt x="647" y="114"/>
                    </a:lnTo>
                    <a:lnTo>
                      <a:pt x="650" y="120"/>
                    </a:lnTo>
                    <a:lnTo>
                      <a:pt x="653" y="127"/>
                    </a:lnTo>
                    <a:lnTo>
                      <a:pt x="654" y="135"/>
                    </a:lnTo>
                    <a:lnTo>
                      <a:pt x="654" y="142"/>
                    </a:lnTo>
                    <a:lnTo>
                      <a:pt x="654" y="142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  <p:sp>
            <p:nvSpPr>
              <p:cNvPr id="51" name="Freeform 56">
                <a:extLst>
                  <a:ext uri="{FF2B5EF4-FFF2-40B4-BE49-F238E27FC236}">
                    <a16:creationId xmlns:a16="http://schemas.microsoft.com/office/drawing/2014/main" id="{466F945F-085A-E6A2-8436-0BD07141B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806" y="5088518"/>
                <a:ext cx="131763" cy="85725"/>
              </a:xfrm>
              <a:custGeom>
                <a:avLst/>
                <a:gdLst>
                  <a:gd name="T0" fmla="*/ 1 w 165"/>
                  <a:gd name="T1" fmla="*/ 60 h 107"/>
                  <a:gd name="T2" fmla="*/ 0 w 165"/>
                  <a:gd name="T3" fmla="*/ 107 h 107"/>
                  <a:gd name="T4" fmla="*/ 97 w 165"/>
                  <a:gd name="T5" fmla="*/ 86 h 107"/>
                  <a:gd name="T6" fmla="*/ 70 w 165"/>
                  <a:gd name="T7" fmla="*/ 79 h 107"/>
                  <a:gd name="T8" fmla="*/ 165 w 165"/>
                  <a:gd name="T9" fmla="*/ 11 h 107"/>
                  <a:gd name="T10" fmla="*/ 123 w 165"/>
                  <a:gd name="T11" fmla="*/ 0 h 107"/>
                  <a:gd name="T12" fmla="*/ 29 w 165"/>
                  <a:gd name="T13" fmla="*/ 67 h 107"/>
                  <a:gd name="T14" fmla="*/ 1 w 165"/>
                  <a:gd name="T15" fmla="*/ 6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07">
                    <a:moveTo>
                      <a:pt x="1" y="60"/>
                    </a:moveTo>
                    <a:lnTo>
                      <a:pt x="0" y="107"/>
                    </a:lnTo>
                    <a:lnTo>
                      <a:pt x="97" y="86"/>
                    </a:lnTo>
                    <a:lnTo>
                      <a:pt x="70" y="79"/>
                    </a:lnTo>
                    <a:lnTo>
                      <a:pt x="165" y="11"/>
                    </a:lnTo>
                    <a:lnTo>
                      <a:pt x="123" y="0"/>
                    </a:lnTo>
                    <a:lnTo>
                      <a:pt x="29" y="67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  <p:sp>
            <p:nvSpPr>
              <p:cNvPr id="52" name="Freeform 57">
                <a:extLst>
                  <a:ext uri="{FF2B5EF4-FFF2-40B4-BE49-F238E27FC236}">
                    <a16:creationId xmlns:a16="http://schemas.microsoft.com/office/drawing/2014/main" id="{C3F49EEA-7D06-7865-8938-DDA2DF398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219" y="5001205"/>
                <a:ext cx="128588" cy="77788"/>
              </a:xfrm>
              <a:custGeom>
                <a:avLst/>
                <a:gdLst>
                  <a:gd name="T0" fmla="*/ 62 w 161"/>
                  <a:gd name="T1" fmla="*/ 21 h 100"/>
                  <a:gd name="T2" fmla="*/ 161 w 161"/>
                  <a:gd name="T3" fmla="*/ 0 h 100"/>
                  <a:gd name="T4" fmla="*/ 161 w 161"/>
                  <a:gd name="T5" fmla="*/ 46 h 100"/>
                  <a:gd name="T6" fmla="*/ 133 w 161"/>
                  <a:gd name="T7" fmla="*/ 39 h 100"/>
                  <a:gd name="T8" fmla="*/ 43 w 161"/>
                  <a:gd name="T9" fmla="*/ 100 h 100"/>
                  <a:gd name="T10" fmla="*/ 0 w 161"/>
                  <a:gd name="T11" fmla="*/ 89 h 100"/>
                  <a:gd name="T12" fmla="*/ 91 w 161"/>
                  <a:gd name="T13" fmla="*/ 28 h 100"/>
                  <a:gd name="T14" fmla="*/ 62 w 161"/>
                  <a:gd name="T1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00">
                    <a:moveTo>
                      <a:pt x="62" y="21"/>
                    </a:moveTo>
                    <a:lnTo>
                      <a:pt x="161" y="0"/>
                    </a:lnTo>
                    <a:lnTo>
                      <a:pt x="161" y="46"/>
                    </a:lnTo>
                    <a:lnTo>
                      <a:pt x="133" y="39"/>
                    </a:lnTo>
                    <a:lnTo>
                      <a:pt x="43" y="100"/>
                    </a:lnTo>
                    <a:lnTo>
                      <a:pt x="0" y="89"/>
                    </a:lnTo>
                    <a:lnTo>
                      <a:pt x="91" y="28"/>
                    </a:lnTo>
                    <a:lnTo>
                      <a:pt x="62" y="2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  <p:sp>
            <p:nvSpPr>
              <p:cNvPr id="53" name="Freeform 58">
                <a:extLst>
                  <a:ext uri="{FF2B5EF4-FFF2-40B4-BE49-F238E27FC236}">
                    <a16:creationId xmlns:a16="http://schemas.microsoft.com/office/drawing/2014/main" id="{210300AF-02CD-0AD0-34EC-4D15FAD84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206" y="5077405"/>
                <a:ext cx="206375" cy="57150"/>
              </a:xfrm>
              <a:custGeom>
                <a:avLst/>
                <a:gdLst>
                  <a:gd name="T0" fmla="*/ 34 w 261"/>
                  <a:gd name="T1" fmla="*/ 54 h 72"/>
                  <a:gd name="T2" fmla="*/ 0 w 261"/>
                  <a:gd name="T3" fmla="*/ 12 h 72"/>
                  <a:gd name="T4" fmla="*/ 107 w 261"/>
                  <a:gd name="T5" fmla="*/ 0 h 72"/>
                  <a:gd name="T6" fmla="*/ 85 w 261"/>
                  <a:gd name="T7" fmla="*/ 16 h 72"/>
                  <a:gd name="T8" fmla="*/ 261 w 261"/>
                  <a:gd name="T9" fmla="*/ 48 h 72"/>
                  <a:gd name="T10" fmla="*/ 230 w 261"/>
                  <a:gd name="T11" fmla="*/ 72 h 72"/>
                  <a:gd name="T12" fmla="*/ 53 w 261"/>
                  <a:gd name="T13" fmla="*/ 38 h 72"/>
                  <a:gd name="T14" fmla="*/ 34 w 261"/>
                  <a:gd name="T15" fmla="*/ 5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72">
                    <a:moveTo>
                      <a:pt x="34" y="54"/>
                    </a:moveTo>
                    <a:lnTo>
                      <a:pt x="0" y="12"/>
                    </a:lnTo>
                    <a:lnTo>
                      <a:pt x="107" y="0"/>
                    </a:lnTo>
                    <a:lnTo>
                      <a:pt x="85" y="16"/>
                    </a:lnTo>
                    <a:lnTo>
                      <a:pt x="261" y="48"/>
                    </a:lnTo>
                    <a:lnTo>
                      <a:pt x="230" y="72"/>
                    </a:lnTo>
                    <a:lnTo>
                      <a:pt x="53" y="3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7764A660-139A-A0A9-622C-67643FC25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44" y="5028193"/>
                <a:ext cx="188913" cy="55563"/>
              </a:xfrm>
              <a:custGeom>
                <a:avLst/>
                <a:gdLst>
                  <a:gd name="T0" fmla="*/ 132 w 239"/>
                  <a:gd name="T1" fmla="*/ 71 h 71"/>
                  <a:gd name="T2" fmla="*/ 239 w 239"/>
                  <a:gd name="T3" fmla="*/ 59 h 71"/>
                  <a:gd name="T4" fmla="*/ 206 w 239"/>
                  <a:gd name="T5" fmla="*/ 18 h 71"/>
                  <a:gd name="T6" fmla="*/ 183 w 239"/>
                  <a:gd name="T7" fmla="*/ 32 h 71"/>
                  <a:gd name="T8" fmla="*/ 31 w 239"/>
                  <a:gd name="T9" fmla="*/ 0 h 71"/>
                  <a:gd name="T10" fmla="*/ 0 w 239"/>
                  <a:gd name="T11" fmla="*/ 24 h 71"/>
                  <a:gd name="T12" fmla="*/ 152 w 239"/>
                  <a:gd name="T13" fmla="*/ 56 h 71"/>
                  <a:gd name="T14" fmla="*/ 132 w 239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9" h="71">
                    <a:moveTo>
                      <a:pt x="132" y="71"/>
                    </a:moveTo>
                    <a:lnTo>
                      <a:pt x="239" y="59"/>
                    </a:lnTo>
                    <a:lnTo>
                      <a:pt x="206" y="18"/>
                    </a:lnTo>
                    <a:lnTo>
                      <a:pt x="183" y="32"/>
                    </a:lnTo>
                    <a:lnTo>
                      <a:pt x="31" y="0"/>
                    </a:lnTo>
                    <a:lnTo>
                      <a:pt x="0" y="24"/>
                    </a:lnTo>
                    <a:lnTo>
                      <a:pt x="152" y="56"/>
                    </a:lnTo>
                    <a:lnTo>
                      <a:pt x="132" y="7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ja-JP" altLang="en-US" sz="2400" kern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34" charset="-128"/>
                </a:endParaRPr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25F1F29-18E1-CCAC-3EDF-E9F90280ACC7}"/>
                </a:ext>
              </a:extLst>
            </p:cNvPr>
            <p:cNvSpPr txBox="1"/>
            <p:nvPr/>
          </p:nvSpPr>
          <p:spPr>
            <a:xfrm>
              <a:off x="2020361" y="2208084"/>
              <a:ext cx="758484" cy="27206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defTabSz="914377">
                <a:defRPr/>
              </a:pPr>
              <a:r>
                <a:rPr lang="en-US" altLang="ja-JP" sz="1051" kern="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Router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B6CAFEF-38EF-63F9-F163-AD60941DFAEF}"/>
              </a:ext>
            </a:extLst>
          </p:cNvPr>
          <p:cNvSpPr txBox="1"/>
          <p:nvPr/>
        </p:nvSpPr>
        <p:spPr>
          <a:xfrm>
            <a:off x="7884217" y="4189288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00CC"/>
                </a:solidFill>
                <a:latin typeface="+mn-ea"/>
              </a:rPr>
              <a:t>￥</a:t>
            </a:r>
            <a:r>
              <a:rPr lang="en-US" altLang="ja-JP" sz="2400" b="1" dirty="0">
                <a:solidFill>
                  <a:srgbClr val="0000CC"/>
                </a:solidFill>
                <a:latin typeface="+mn-ea"/>
              </a:rPr>
              <a:t>88,513</a:t>
            </a:r>
            <a:r>
              <a:rPr kumimoji="1" lang="en-US" altLang="ja-JP" sz="2400" b="1" dirty="0">
                <a:solidFill>
                  <a:srgbClr val="0000CC"/>
                </a:solidFill>
                <a:latin typeface="+mn-ea"/>
              </a:rPr>
              <a:t>/</a:t>
            </a:r>
            <a:r>
              <a:rPr kumimoji="1" lang="ja-JP" altLang="en-US" sz="2400" b="1" dirty="0">
                <a:solidFill>
                  <a:srgbClr val="0000CC"/>
                </a:solidFill>
                <a:latin typeface="+mn-ea"/>
              </a:rPr>
              <a:t>月額</a:t>
            </a:r>
            <a:endParaRPr kumimoji="1" lang="en-US" altLang="ja-JP" sz="2000" b="1" dirty="0">
              <a:solidFill>
                <a:srgbClr val="0000CC"/>
              </a:solidFill>
              <a:latin typeface="+mn-ea"/>
            </a:endParaRPr>
          </a:p>
          <a:p>
            <a:pPr algn="ctr"/>
            <a:endParaRPr lang="en-US" altLang="ja-JP" sz="16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639417C4-9F75-6E1C-A4B1-C88F49386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23" y="3049965"/>
            <a:ext cx="1034670" cy="103467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403DB07-FE2C-8479-5525-B156370A5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34" y="1448664"/>
            <a:ext cx="1034670" cy="103467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409C61C-769F-5274-75D5-2E67BC21FF12}"/>
              </a:ext>
            </a:extLst>
          </p:cNvPr>
          <p:cNvSpPr txBox="1"/>
          <p:nvPr/>
        </p:nvSpPr>
        <p:spPr>
          <a:xfrm>
            <a:off x="819285" y="4448636"/>
            <a:ext cx="58209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CC"/>
                </a:solidFill>
                <a:latin typeface="+mn-ea"/>
              </a:rPr>
              <a:t>【</a:t>
            </a:r>
            <a:r>
              <a:rPr lang="ja-JP" altLang="en-US" b="1" dirty="0">
                <a:solidFill>
                  <a:srgbClr val="0000CC"/>
                </a:solidFill>
                <a:latin typeface="+mn-ea"/>
              </a:rPr>
              <a:t>考慮</a:t>
            </a:r>
            <a:r>
              <a:rPr kumimoji="1" lang="ja-JP" altLang="en-US" b="1" dirty="0">
                <a:solidFill>
                  <a:srgbClr val="0000CC"/>
                </a:solidFill>
                <a:latin typeface="+mn-ea"/>
              </a:rPr>
              <a:t>事項</a:t>
            </a:r>
            <a:r>
              <a:rPr kumimoji="1" lang="en-US" altLang="ja-JP" b="1" dirty="0">
                <a:solidFill>
                  <a:srgbClr val="0000CC"/>
                </a:solidFill>
                <a:latin typeface="+mn-ea"/>
              </a:rPr>
              <a:t>】</a:t>
            </a:r>
          </a:p>
          <a:p>
            <a:r>
              <a:rPr lang="ja-JP" altLang="en-US" sz="1600" dirty="0">
                <a:latin typeface="+mn-ea"/>
              </a:rPr>
              <a:t>・</a:t>
            </a:r>
            <a:r>
              <a:rPr lang="en-US" altLang="ja-JP" sz="1600" dirty="0">
                <a:latin typeface="+mn-ea"/>
              </a:rPr>
              <a:t>SSH</a:t>
            </a:r>
            <a:r>
              <a:rPr lang="ja-JP" altLang="en-US" sz="1600" dirty="0">
                <a:latin typeface="+mn-ea"/>
              </a:rPr>
              <a:t>トンネリングツールが必要（</a:t>
            </a:r>
            <a:r>
              <a:rPr lang="en-US" altLang="ja-JP" sz="1600" dirty="0">
                <a:latin typeface="+mn-ea"/>
              </a:rPr>
              <a:t>PuTTY</a:t>
            </a:r>
            <a:r>
              <a:rPr lang="ja-JP" altLang="en-US" sz="1600" dirty="0">
                <a:latin typeface="+mn-ea"/>
              </a:rPr>
              <a:t>）→ 自動起動可能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</a:t>
            </a:r>
            <a:r>
              <a:rPr lang="en-US" altLang="ja-JP" sz="1600" dirty="0">
                <a:latin typeface="+mn-ea"/>
              </a:rPr>
              <a:t>ACS</a:t>
            </a:r>
            <a:r>
              <a:rPr lang="ja-JP" altLang="en-US" sz="1600" dirty="0">
                <a:latin typeface="+mn-ea"/>
              </a:rPr>
              <a:t>、</a:t>
            </a:r>
            <a:r>
              <a:rPr lang="en-US" altLang="ja-JP" sz="1600" dirty="0">
                <a:latin typeface="+mn-ea"/>
              </a:rPr>
              <a:t>PCOMM</a:t>
            </a:r>
            <a:r>
              <a:rPr lang="ja-JP" altLang="en-US" sz="1600" dirty="0">
                <a:latin typeface="+mn-ea"/>
              </a:rPr>
              <a:t>での画面</a:t>
            </a:r>
            <a:r>
              <a:rPr lang="en-US" altLang="ja-JP" sz="1600" dirty="0">
                <a:latin typeface="+mn-ea"/>
              </a:rPr>
              <a:t>/</a:t>
            </a:r>
            <a:r>
              <a:rPr lang="ja-JP" altLang="en-US" sz="1600" dirty="0">
                <a:latin typeface="+mn-ea"/>
              </a:rPr>
              <a:t>プリンターセッションは使用可能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</a:t>
            </a:r>
            <a:r>
              <a:rPr lang="en-US" altLang="ja-JP" sz="1600" dirty="0">
                <a:latin typeface="+mn-ea"/>
              </a:rPr>
              <a:t>FTP</a:t>
            </a:r>
            <a:r>
              <a:rPr lang="ja-JP" altLang="en-US" sz="1600" dirty="0">
                <a:latin typeface="+mn-ea"/>
              </a:rPr>
              <a:t>転送は不可 → </a:t>
            </a:r>
            <a:r>
              <a:rPr lang="en-US" altLang="ja-JP" sz="1600" dirty="0">
                <a:latin typeface="+mn-ea"/>
              </a:rPr>
              <a:t>SCP</a:t>
            </a:r>
            <a:r>
              <a:rPr lang="ja-JP" altLang="en-US" sz="1600" dirty="0">
                <a:latin typeface="+mn-ea"/>
              </a:rPr>
              <a:t>転送 </a:t>
            </a:r>
            <a:r>
              <a:rPr lang="en-US" altLang="ja-JP" sz="1600" dirty="0">
                <a:latin typeface="+mn-ea"/>
              </a:rPr>
              <a:t>or</a:t>
            </a:r>
            <a:r>
              <a:rPr lang="ja-JP" altLang="en-US" sz="1600" dirty="0">
                <a:latin typeface="+mn-ea"/>
              </a:rPr>
              <a:t> </a:t>
            </a:r>
            <a:r>
              <a:rPr lang="en-US" altLang="ja-JP" sz="1600" dirty="0">
                <a:latin typeface="+mn-ea"/>
              </a:rPr>
              <a:t>ACS</a:t>
            </a:r>
            <a:r>
              <a:rPr lang="ja-JP" altLang="en-US" sz="1600" dirty="0">
                <a:latin typeface="+mn-ea"/>
              </a:rPr>
              <a:t>の機能で可能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</a:t>
            </a:r>
            <a:r>
              <a:rPr kumimoji="1" lang="en-US" altLang="ja-JP" sz="1600" dirty="0">
                <a:latin typeface="+mn-ea"/>
              </a:rPr>
              <a:t>WAS</a:t>
            </a:r>
            <a:r>
              <a:rPr kumimoji="1" lang="ja-JP" altLang="en-US" sz="1600" dirty="0">
                <a:latin typeface="+mn-ea"/>
              </a:rPr>
              <a:t>を前提とするアプリの実行不可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</a:t>
            </a:r>
            <a:r>
              <a:rPr lang="en-US" altLang="ja-JP" sz="1600" dirty="0">
                <a:latin typeface="+mn-ea"/>
              </a:rPr>
              <a:t>ODBC</a:t>
            </a:r>
            <a:r>
              <a:rPr lang="ja-JP" altLang="en-US" sz="1600" dirty="0">
                <a:latin typeface="+mn-ea"/>
              </a:rPr>
              <a:t>、</a:t>
            </a:r>
            <a:r>
              <a:rPr lang="en-US" altLang="ja-JP" sz="1600" dirty="0">
                <a:latin typeface="+mn-ea"/>
              </a:rPr>
              <a:t>JDBC</a:t>
            </a:r>
            <a:r>
              <a:rPr lang="ja-JP" altLang="en-US" sz="1600" dirty="0">
                <a:latin typeface="+mn-ea"/>
              </a:rPr>
              <a:t>接続可能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・最低契約期間は</a:t>
            </a:r>
            <a:r>
              <a:rPr kumimoji="1" lang="en-US" altLang="ja-JP" sz="1600" dirty="0">
                <a:latin typeface="+mn-ea"/>
              </a:rPr>
              <a:t>6</a:t>
            </a:r>
            <a:r>
              <a:rPr kumimoji="1" lang="ja-JP" altLang="en-US" sz="1600" dirty="0">
                <a:latin typeface="+mn-ea"/>
              </a:rPr>
              <a:t>ヶ月（</a:t>
            </a:r>
            <a:r>
              <a:rPr kumimoji="1" lang="en-US" altLang="ja-JP" sz="1600" dirty="0">
                <a:latin typeface="+mn-ea"/>
              </a:rPr>
              <a:t>PowerVS</a:t>
            </a:r>
            <a:r>
              <a:rPr kumimoji="1" lang="ja-JP" altLang="en-US" sz="1600" dirty="0">
                <a:latin typeface="+mn-ea"/>
              </a:rPr>
              <a:t>共通条件）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4772AC8-D1AC-B295-6D4A-1D001E0155C8}"/>
              </a:ext>
            </a:extLst>
          </p:cNvPr>
          <p:cNvSpPr txBox="1"/>
          <p:nvPr/>
        </p:nvSpPr>
        <p:spPr>
          <a:xfrm>
            <a:off x="8906519" y="5449769"/>
            <a:ext cx="2594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  <a:p>
            <a:pPr algn="r"/>
            <a:endParaRPr lang="en-US" altLang="ja-JP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95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00015E9D-F738-0C69-9793-21DA9DED5248}"/>
              </a:ext>
            </a:extLst>
          </p:cNvPr>
          <p:cNvSpPr txBox="1">
            <a:spLocks/>
          </p:cNvSpPr>
          <p:nvPr/>
        </p:nvSpPr>
        <p:spPr>
          <a:xfrm>
            <a:off x="839478" y="183585"/>
            <a:ext cx="4925218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スモールスタートで災害対策！</a:t>
            </a:r>
          </a:p>
        </p:txBody>
      </p:sp>
      <p:pic>
        <p:nvPicPr>
          <p:cNvPr id="3" name="図 2" descr="テキスト, ロゴ&#10;&#10;自動的に生成された説明">
            <a:extLst>
              <a:ext uri="{FF2B5EF4-FFF2-40B4-BE49-F238E27FC236}">
                <a16:creationId xmlns:a16="http://schemas.microsoft.com/office/drawing/2014/main" id="{B2946DF3-32B5-1FDE-A979-C234376E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57" y="116510"/>
            <a:ext cx="426482" cy="4093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0C4526-5EFB-4EDE-CBBE-89959A4E95B2}"/>
              </a:ext>
            </a:extLst>
          </p:cNvPr>
          <p:cNvSpPr txBox="1"/>
          <p:nvPr/>
        </p:nvSpPr>
        <p:spPr>
          <a:xfrm>
            <a:off x="8224243" y="116510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pic>
        <p:nvPicPr>
          <p:cNvPr id="5" name="Picture 29" descr="A picture containing meter&#10;&#10;Description automatically generated">
            <a:extLst>
              <a:ext uri="{FF2B5EF4-FFF2-40B4-BE49-F238E27FC236}">
                <a16:creationId xmlns:a16="http://schemas.microsoft.com/office/drawing/2014/main" id="{DBF872F1-7C9E-7B80-16BD-4A2841D3E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82" y="1109931"/>
            <a:ext cx="3784541" cy="2200647"/>
          </a:xfrm>
          <a:prstGeom prst="rect">
            <a:avLst/>
          </a:prstGeom>
        </p:spPr>
      </p:pic>
      <p:pic>
        <p:nvPicPr>
          <p:cNvPr id="6" name="Picture 29" descr="A picture containing meter&#10;&#10;Description automatically generated">
            <a:extLst>
              <a:ext uri="{FF2B5EF4-FFF2-40B4-BE49-F238E27FC236}">
                <a16:creationId xmlns:a16="http://schemas.microsoft.com/office/drawing/2014/main" id="{7E334139-8235-1C00-4C35-BA6DDC6F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4" y="3809594"/>
            <a:ext cx="3830914" cy="2181047"/>
          </a:xfrm>
          <a:prstGeom prst="rect">
            <a:avLst/>
          </a:prstGeom>
        </p:spPr>
      </p:pic>
      <p:sp>
        <p:nvSpPr>
          <p:cNvPr id="7" name="円/楕円 100">
            <a:extLst>
              <a:ext uri="{FF2B5EF4-FFF2-40B4-BE49-F238E27FC236}">
                <a16:creationId xmlns:a16="http://schemas.microsoft.com/office/drawing/2014/main" id="{756032AD-D7DE-980E-0609-C2E9682319D0}"/>
              </a:ext>
            </a:extLst>
          </p:cNvPr>
          <p:cNvSpPr/>
          <p:nvPr/>
        </p:nvSpPr>
        <p:spPr bwMode="auto">
          <a:xfrm>
            <a:off x="1133506" y="2328471"/>
            <a:ext cx="2524877" cy="1037833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/>
          <a:lstStyle/>
          <a:p>
            <a:pPr algn="r" eaLnBrk="1" hangingPunct="1">
              <a:defRPr/>
            </a:pPr>
            <a:endParaRPr lang="ja-JP" altLang="en-US">
              <a:latin typeface="+mn-ea"/>
              <a:ea typeface="+mn-ea"/>
            </a:endParaRPr>
          </a:p>
        </p:txBody>
      </p:sp>
      <p:grpSp>
        <p:nvGrpSpPr>
          <p:cNvPr id="8" name="グループ化 6">
            <a:extLst>
              <a:ext uri="{FF2B5EF4-FFF2-40B4-BE49-F238E27FC236}">
                <a16:creationId xmlns:a16="http://schemas.microsoft.com/office/drawing/2014/main" id="{D6C5446A-46EC-A37E-1698-730CB74DC6CC}"/>
              </a:ext>
            </a:extLst>
          </p:cNvPr>
          <p:cNvGrpSpPr>
            <a:grpSpLocks/>
          </p:cNvGrpSpPr>
          <p:nvPr/>
        </p:nvGrpSpPr>
        <p:grpSpPr bwMode="auto">
          <a:xfrm>
            <a:off x="1529637" y="1490094"/>
            <a:ext cx="1620631" cy="1724651"/>
            <a:chOff x="921785" y="2590038"/>
            <a:chExt cx="1460226" cy="1290637"/>
          </a:xfrm>
        </p:grpSpPr>
        <p:grpSp>
          <p:nvGrpSpPr>
            <p:cNvPr id="9" name="Group 43">
              <a:extLst>
                <a:ext uri="{FF2B5EF4-FFF2-40B4-BE49-F238E27FC236}">
                  <a16:creationId xmlns:a16="http://schemas.microsoft.com/office/drawing/2014/main" id="{5C7E1466-B18F-A889-3BE3-45E761F631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86648" y="2759900"/>
              <a:ext cx="995363" cy="1120775"/>
              <a:chOff x="1200" y="4032"/>
              <a:chExt cx="607" cy="768"/>
            </a:xfrm>
          </p:grpSpPr>
          <p:pic>
            <p:nvPicPr>
              <p:cNvPr id="11" name="Picture 44">
                <a:extLst>
                  <a:ext uri="{FF2B5EF4-FFF2-40B4-BE49-F238E27FC236}">
                    <a16:creationId xmlns:a16="http://schemas.microsoft.com/office/drawing/2014/main" id="{00FE8900-4BED-8865-BC63-DB73D82C0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4032"/>
                <a:ext cx="607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5">
                <a:extLst>
                  <a:ext uri="{FF2B5EF4-FFF2-40B4-BE49-F238E27FC236}">
                    <a16:creationId xmlns:a16="http://schemas.microsoft.com/office/drawing/2014/main" id="{C36AF4B0-3270-0729-69F5-F89EC5F3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4368"/>
                <a:ext cx="370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6">
                <a:extLst>
                  <a:ext uri="{FF2B5EF4-FFF2-40B4-BE49-F238E27FC236}">
                    <a16:creationId xmlns:a16="http://schemas.microsoft.com/office/drawing/2014/main" id="{8AFF771B-BDC4-EB1D-F9D9-A9F3C089B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4080"/>
                <a:ext cx="367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47" descr="03i57l4rk_s">
              <a:extLst>
                <a:ext uri="{FF2B5EF4-FFF2-40B4-BE49-F238E27FC236}">
                  <a16:creationId xmlns:a16="http://schemas.microsoft.com/office/drawing/2014/main" id="{58A4F27E-EF98-2136-1971-334F6F316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85" y="2590038"/>
              <a:ext cx="623887" cy="12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四角形: 角を丸くする 28">
            <a:extLst>
              <a:ext uri="{FF2B5EF4-FFF2-40B4-BE49-F238E27FC236}">
                <a16:creationId xmlns:a16="http://schemas.microsoft.com/office/drawing/2014/main" id="{E4A9224C-14B7-C6C0-E687-CF0622D6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60" y="1040370"/>
            <a:ext cx="10815080" cy="2388630"/>
          </a:xfrm>
          <a:prstGeom prst="roundRect">
            <a:avLst>
              <a:gd name="adj" fmla="val 683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/>
          </a:p>
        </p:txBody>
      </p:sp>
      <p:sp>
        <p:nvSpPr>
          <p:cNvPr id="15" name="四角形: 角を丸くする 1">
            <a:extLst>
              <a:ext uri="{FF2B5EF4-FFF2-40B4-BE49-F238E27FC236}">
                <a16:creationId xmlns:a16="http://schemas.microsoft.com/office/drawing/2014/main" id="{95ED6BF1-6967-D1BC-6555-AC4BF3572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91" y="1745202"/>
            <a:ext cx="1030779" cy="1204436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【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本番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】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9009-41G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13,125CPW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32GBMM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566GB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 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Disk</a:t>
            </a:r>
          </a:p>
          <a:p>
            <a:pPr algn="ctr" eaLnBrk="1" hangingPunct="1"/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（実効容量）</a:t>
            </a:r>
          </a:p>
        </p:txBody>
      </p:sp>
      <p:sp>
        <p:nvSpPr>
          <p:cNvPr id="16" name="円/楕円 100">
            <a:extLst>
              <a:ext uri="{FF2B5EF4-FFF2-40B4-BE49-F238E27FC236}">
                <a16:creationId xmlns:a16="http://schemas.microsoft.com/office/drawing/2014/main" id="{4AC07297-AE31-D960-2A53-D816F3749FE9}"/>
              </a:ext>
            </a:extLst>
          </p:cNvPr>
          <p:cNvSpPr/>
          <p:nvPr/>
        </p:nvSpPr>
        <p:spPr bwMode="auto">
          <a:xfrm>
            <a:off x="1133506" y="5005856"/>
            <a:ext cx="2648434" cy="948529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/>
          <a:lstStyle/>
          <a:p>
            <a:pPr algn="r" eaLnBrk="1" hangingPunct="1">
              <a:defRPr/>
            </a:pPr>
            <a:endParaRPr lang="ja-JP" altLang="en-US">
              <a:latin typeface="+mn-ea"/>
              <a:ea typeface="+mn-ea"/>
            </a:endParaRPr>
          </a:p>
        </p:txBody>
      </p:sp>
      <p:grpSp>
        <p:nvGrpSpPr>
          <p:cNvPr id="17" name="グループ化 6">
            <a:extLst>
              <a:ext uri="{FF2B5EF4-FFF2-40B4-BE49-F238E27FC236}">
                <a16:creationId xmlns:a16="http://schemas.microsoft.com/office/drawing/2014/main" id="{CABD3F08-EC1E-F2A7-F8EF-D7173B06280C}"/>
              </a:ext>
            </a:extLst>
          </p:cNvPr>
          <p:cNvGrpSpPr>
            <a:grpSpLocks/>
          </p:cNvGrpSpPr>
          <p:nvPr/>
        </p:nvGrpSpPr>
        <p:grpSpPr bwMode="auto">
          <a:xfrm>
            <a:off x="1529637" y="4167479"/>
            <a:ext cx="1620631" cy="1724651"/>
            <a:chOff x="921785" y="2590038"/>
            <a:chExt cx="1460226" cy="1290637"/>
          </a:xfrm>
        </p:grpSpPr>
        <p:grpSp>
          <p:nvGrpSpPr>
            <p:cNvPr id="18" name="Group 43">
              <a:extLst>
                <a:ext uri="{FF2B5EF4-FFF2-40B4-BE49-F238E27FC236}">
                  <a16:creationId xmlns:a16="http://schemas.microsoft.com/office/drawing/2014/main" id="{578D4848-6DE1-7591-A668-9CBCFCA14C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86648" y="2759900"/>
              <a:ext cx="995363" cy="1120775"/>
              <a:chOff x="1200" y="4032"/>
              <a:chExt cx="607" cy="768"/>
            </a:xfrm>
          </p:grpSpPr>
          <p:pic>
            <p:nvPicPr>
              <p:cNvPr id="20" name="Picture 44">
                <a:extLst>
                  <a:ext uri="{FF2B5EF4-FFF2-40B4-BE49-F238E27FC236}">
                    <a16:creationId xmlns:a16="http://schemas.microsoft.com/office/drawing/2014/main" id="{11AF2397-D3FC-3559-4178-B66BB710C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4032"/>
                <a:ext cx="607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5">
                <a:extLst>
                  <a:ext uri="{FF2B5EF4-FFF2-40B4-BE49-F238E27FC236}">
                    <a16:creationId xmlns:a16="http://schemas.microsoft.com/office/drawing/2014/main" id="{41AF66F6-2F4D-3BCA-FA3B-3A361CAEA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4368"/>
                <a:ext cx="370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6">
                <a:extLst>
                  <a:ext uri="{FF2B5EF4-FFF2-40B4-BE49-F238E27FC236}">
                    <a16:creationId xmlns:a16="http://schemas.microsoft.com/office/drawing/2014/main" id="{65C1EE78-8E83-EB80-5B4E-79F317169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4080"/>
                <a:ext cx="367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47" descr="03i57l4rk_s">
              <a:extLst>
                <a:ext uri="{FF2B5EF4-FFF2-40B4-BE49-F238E27FC236}">
                  <a16:creationId xmlns:a16="http://schemas.microsoft.com/office/drawing/2014/main" id="{ED2CD955-DDBB-4DB0-2F5C-C42A3661C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85" y="2590038"/>
              <a:ext cx="623887" cy="12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グループ化 7">
            <a:extLst>
              <a:ext uri="{FF2B5EF4-FFF2-40B4-BE49-F238E27FC236}">
                <a16:creationId xmlns:a16="http://schemas.microsoft.com/office/drawing/2014/main" id="{A40873E3-8605-D38E-0A46-6832A4A0BF3B}"/>
              </a:ext>
            </a:extLst>
          </p:cNvPr>
          <p:cNvGrpSpPr>
            <a:grpSpLocks/>
          </p:cNvGrpSpPr>
          <p:nvPr/>
        </p:nvGrpSpPr>
        <p:grpSpPr bwMode="auto">
          <a:xfrm>
            <a:off x="5247038" y="4167479"/>
            <a:ext cx="1543038" cy="1739498"/>
            <a:chOff x="4268622" y="2602721"/>
            <a:chExt cx="1389814" cy="1302461"/>
          </a:xfrm>
        </p:grpSpPr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7551077D-9F95-C834-CB32-9A92FB012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8622" y="2765357"/>
              <a:ext cx="985838" cy="1139825"/>
              <a:chOff x="4921" y="1549"/>
              <a:chExt cx="839" cy="1043"/>
            </a:xfrm>
          </p:grpSpPr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3248515D-F810-7AED-AB87-E252FD17E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21" y="1549"/>
                <a:ext cx="839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9">
                <a:extLst>
                  <a:ext uri="{FF2B5EF4-FFF2-40B4-BE49-F238E27FC236}">
                    <a16:creationId xmlns:a16="http://schemas.microsoft.com/office/drawing/2014/main" id="{03A8EDBC-E9B3-0DAA-18A1-080155837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" y="2005"/>
                <a:ext cx="522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0">
                <a:extLst>
                  <a:ext uri="{FF2B5EF4-FFF2-40B4-BE49-F238E27FC236}">
                    <a16:creationId xmlns:a16="http://schemas.microsoft.com/office/drawing/2014/main" id="{4280E747-17B1-AEB6-A5E0-4F3A9CF00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" y="1614"/>
                <a:ext cx="517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47" descr="03i57l4rk_s">
              <a:extLst>
                <a:ext uri="{FF2B5EF4-FFF2-40B4-BE49-F238E27FC236}">
                  <a16:creationId xmlns:a16="http://schemas.microsoft.com/office/drawing/2014/main" id="{E3791BCC-CE0E-2363-6557-F70C976F7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549" y="2602721"/>
              <a:ext cx="623887" cy="127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5B9861A-899E-D37B-095F-E822F916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60" y="3717755"/>
            <a:ext cx="10815080" cy="2388630"/>
          </a:xfrm>
          <a:prstGeom prst="roundRect">
            <a:avLst>
              <a:gd name="adj" fmla="val 683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 dirty="0"/>
          </a:p>
        </p:txBody>
      </p:sp>
      <p:sp>
        <p:nvSpPr>
          <p:cNvPr id="30" name="四角形: 角を丸くする 49">
            <a:extLst>
              <a:ext uri="{FF2B5EF4-FFF2-40B4-BE49-F238E27FC236}">
                <a16:creationId xmlns:a16="http://schemas.microsoft.com/office/drawing/2014/main" id="{F6996258-19B9-D191-7071-E21A7EF3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693" y="4908727"/>
            <a:ext cx="2046116" cy="551141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600" dirty="0">
                <a:solidFill>
                  <a:schemeClr val="bg1"/>
                </a:solidFill>
              </a:rPr>
              <a:t>バックアップ機に切替</a:t>
            </a:r>
          </a:p>
        </p:txBody>
      </p:sp>
      <p:pic>
        <p:nvPicPr>
          <p:cNvPr id="31" name="Picture 32">
            <a:extLst>
              <a:ext uri="{FF2B5EF4-FFF2-40B4-BE49-F238E27FC236}">
                <a16:creationId xmlns:a16="http://schemas.microsoft.com/office/drawing/2014/main" id="{C12A91C1-6231-51AF-C44F-0403BD70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51" y="4929041"/>
            <a:ext cx="728314" cy="86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E86637A-A679-24B5-041A-91DEFA99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79" y="1081951"/>
            <a:ext cx="182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r>
              <a:rPr lang="en-US" altLang="ja-JP" b="1" u="sng" dirty="0">
                <a:latin typeface="+mn-ea"/>
                <a:ea typeface="+mn-ea"/>
              </a:rPr>
              <a:t>【</a:t>
            </a:r>
            <a:r>
              <a:rPr lang="ja-JP" altLang="en-US" b="1" u="sng" dirty="0">
                <a:latin typeface="+mn-ea"/>
                <a:ea typeface="+mn-ea"/>
              </a:rPr>
              <a:t>通常運用</a:t>
            </a:r>
            <a:r>
              <a:rPr lang="en-US" altLang="ja-JP" b="1" u="sng" dirty="0">
                <a:latin typeface="+mn-ea"/>
                <a:ea typeface="+mn-ea"/>
              </a:rPr>
              <a:t>】</a:t>
            </a:r>
            <a:endParaRPr lang="ja-JP" altLang="en-US" b="1" u="sng" dirty="0"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DE219C6-FF1E-515B-A81E-5313D112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79" y="3789378"/>
            <a:ext cx="2684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r>
              <a:rPr lang="en-US" altLang="ja-JP" b="1" u="sng" dirty="0">
                <a:latin typeface="+mn-ea"/>
                <a:ea typeface="+mn-ea"/>
              </a:rPr>
              <a:t>【</a:t>
            </a:r>
            <a:r>
              <a:rPr lang="ja-JP" altLang="en-US" b="1" u="sng" dirty="0">
                <a:latin typeface="+mn-ea"/>
                <a:ea typeface="+mn-ea"/>
              </a:rPr>
              <a:t>災害（障害） 発生</a:t>
            </a:r>
            <a:r>
              <a:rPr lang="en-US" altLang="ja-JP" b="1" u="sng" dirty="0">
                <a:latin typeface="+mn-ea"/>
                <a:ea typeface="+mn-ea"/>
              </a:rPr>
              <a:t>】</a:t>
            </a:r>
            <a:endParaRPr lang="ja-JP" altLang="en-US" b="1" u="sng" dirty="0">
              <a:latin typeface="+mn-ea"/>
              <a:ea typeface="+mn-ea"/>
            </a:endParaRPr>
          </a:p>
        </p:txBody>
      </p:sp>
      <p:grpSp>
        <p:nvGrpSpPr>
          <p:cNvPr id="34" name="グループ化 7">
            <a:extLst>
              <a:ext uri="{FF2B5EF4-FFF2-40B4-BE49-F238E27FC236}">
                <a16:creationId xmlns:a16="http://schemas.microsoft.com/office/drawing/2014/main" id="{2E944EFC-E855-21DE-5C6C-47C81A6E8276}"/>
              </a:ext>
            </a:extLst>
          </p:cNvPr>
          <p:cNvGrpSpPr>
            <a:grpSpLocks/>
          </p:cNvGrpSpPr>
          <p:nvPr/>
        </p:nvGrpSpPr>
        <p:grpSpPr bwMode="auto">
          <a:xfrm>
            <a:off x="5247039" y="1707302"/>
            <a:ext cx="1524828" cy="1522290"/>
            <a:chOff x="4268622" y="2765357"/>
            <a:chExt cx="1373412" cy="1139825"/>
          </a:xfrm>
        </p:grpSpPr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8BD2E814-586D-0F1A-3C0F-16E8D50D6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8622" y="2765357"/>
              <a:ext cx="985838" cy="1139825"/>
              <a:chOff x="4921" y="1549"/>
              <a:chExt cx="839" cy="1043"/>
            </a:xfrm>
          </p:grpSpPr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6DF27006-1FE0-FADE-CCFD-6E8DE5B0B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21" y="1549"/>
                <a:ext cx="839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>
                <a:extLst>
                  <a:ext uri="{FF2B5EF4-FFF2-40B4-BE49-F238E27FC236}">
                    <a16:creationId xmlns:a16="http://schemas.microsoft.com/office/drawing/2014/main" id="{3EC22FDD-A0EF-D760-1889-78F985EB6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" y="2005"/>
                <a:ext cx="522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0">
                <a:extLst>
                  <a:ext uri="{FF2B5EF4-FFF2-40B4-BE49-F238E27FC236}">
                    <a16:creationId xmlns:a16="http://schemas.microsoft.com/office/drawing/2014/main" id="{E3B6F272-1B2A-0A07-A7BA-B6C3CE3F62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" y="1614"/>
                <a:ext cx="517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47" descr="03i57l4rk_s">
              <a:extLst>
                <a:ext uri="{FF2B5EF4-FFF2-40B4-BE49-F238E27FC236}">
                  <a16:creationId xmlns:a16="http://schemas.microsoft.com/office/drawing/2014/main" id="{AADE906D-C9D5-D316-E012-66F433780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550" y="3149120"/>
              <a:ext cx="607484" cy="73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四角形: 角を丸くする 56">
            <a:extLst>
              <a:ext uri="{FF2B5EF4-FFF2-40B4-BE49-F238E27FC236}">
                <a16:creationId xmlns:a16="http://schemas.microsoft.com/office/drawing/2014/main" id="{CF166078-1FF9-6651-E191-FDDC0CEB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526" y="1887893"/>
            <a:ext cx="1149606" cy="1388447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【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バックアップ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】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S922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3,750CPW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8GBMM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580GB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 </a:t>
            </a:r>
            <a:endParaRPr lang="en-US" altLang="ja-JP" sz="11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Flash Storage</a:t>
            </a:r>
          </a:p>
          <a:p>
            <a:pPr algn="ctr" eaLnBrk="1" hangingPunct="1"/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（実効容量）</a:t>
            </a:r>
          </a:p>
        </p:txBody>
      </p:sp>
      <p:grpSp>
        <p:nvGrpSpPr>
          <p:cNvPr id="41" name="グループ化 46">
            <a:extLst>
              <a:ext uri="{FF2B5EF4-FFF2-40B4-BE49-F238E27FC236}">
                <a16:creationId xmlns:a16="http://schemas.microsoft.com/office/drawing/2014/main" id="{D23D1DD6-EA74-71D9-9689-AE995A56A766}"/>
              </a:ext>
            </a:extLst>
          </p:cNvPr>
          <p:cNvGrpSpPr>
            <a:grpSpLocks/>
          </p:cNvGrpSpPr>
          <p:nvPr/>
        </p:nvGrpSpPr>
        <p:grpSpPr bwMode="auto">
          <a:xfrm>
            <a:off x="3155559" y="2032819"/>
            <a:ext cx="2147910" cy="981062"/>
            <a:chOff x="2366320" y="2985037"/>
            <a:chExt cx="1934438" cy="735120"/>
          </a:xfrm>
        </p:grpSpPr>
        <p:sp>
          <p:nvSpPr>
            <p:cNvPr id="42" name="Line 53">
              <a:extLst>
                <a:ext uri="{FF2B5EF4-FFF2-40B4-BE49-F238E27FC236}">
                  <a16:creationId xmlns:a16="http://schemas.microsoft.com/office/drawing/2014/main" id="{28FEC2C3-8ED1-5571-34BF-9B0B381C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021" y="2985037"/>
              <a:ext cx="1353154" cy="1430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43" name="Line 53">
              <a:extLst>
                <a:ext uri="{FF2B5EF4-FFF2-40B4-BE49-F238E27FC236}">
                  <a16:creationId xmlns:a16="http://schemas.microsoft.com/office/drawing/2014/main" id="{26A9672C-A212-3C7D-5C16-F3462C18D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224" y="3705851"/>
              <a:ext cx="1353154" cy="1430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ja-JP" altLang="en-US">
                <a:latin typeface="+mn-ea"/>
                <a:ea typeface="+mn-ea"/>
              </a:endParaRPr>
            </a:p>
          </p:txBody>
        </p:sp>
        <p:sp>
          <p:nvSpPr>
            <p:cNvPr id="44" name="四角形: 角を丸くする 49">
              <a:extLst>
                <a:ext uri="{FF2B5EF4-FFF2-40B4-BE49-F238E27FC236}">
                  <a16:creationId xmlns:a16="http://schemas.microsoft.com/office/drawing/2014/main" id="{93443C4B-5E65-9F5A-64B2-9DA8CB6F5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320" y="3158247"/>
              <a:ext cx="1934438" cy="374571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600" dirty="0">
                  <a:solidFill>
                    <a:schemeClr val="bg1"/>
                  </a:solidFill>
                </a:rPr>
                <a:t>冗長化ソリューション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D1622A4-AA6D-38C4-4B12-D225DA41E5F4}"/>
              </a:ext>
            </a:extLst>
          </p:cNvPr>
          <p:cNvGrpSpPr/>
          <p:nvPr/>
        </p:nvGrpSpPr>
        <p:grpSpPr>
          <a:xfrm>
            <a:off x="8116912" y="1311461"/>
            <a:ext cx="3345788" cy="1464806"/>
            <a:chOff x="8307532" y="1550309"/>
            <a:chExt cx="3345788" cy="1464806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5187132-2EF8-1CB5-98B3-6FD9B72C6FD0}"/>
                </a:ext>
              </a:extLst>
            </p:cNvPr>
            <p:cNvSpPr txBox="1"/>
            <p:nvPr/>
          </p:nvSpPr>
          <p:spPr>
            <a:xfrm>
              <a:off x="8307532" y="2061008"/>
              <a:ext cx="3345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0000CC"/>
                </a:buClr>
                <a:buFont typeface="Wingdings" panose="05000000000000000000" pitchFamily="2" charset="2"/>
                <a:buChar char="Ø"/>
              </a:pPr>
              <a:r>
                <a:rPr lang="en-US" altLang="ja-JP" sz="1600" dirty="0">
                  <a:latin typeface="+mn-ea"/>
                </a:rPr>
                <a:t>CPU</a:t>
              </a:r>
              <a:r>
                <a:rPr lang="ja-JP" altLang="en-US" sz="1600" dirty="0">
                  <a:latin typeface="+mn-ea"/>
                </a:rPr>
                <a:t>、メモリーは最小要件</a:t>
              </a:r>
              <a:endParaRPr lang="en-US" altLang="ja-JP" sz="1600" dirty="0">
                <a:latin typeface="+mn-ea"/>
              </a:endParaRPr>
            </a:p>
            <a:p>
              <a:pPr marL="285750" indent="-285750">
                <a:buClr>
                  <a:srgbClr val="0000CC"/>
                </a:buClr>
                <a:buFont typeface="Wingdings" panose="05000000000000000000" pitchFamily="2" charset="2"/>
                <a:buChar char="Ø"/>
              </a:pPr>
              <a:r>
                <a:rPr kumimoji="1" lang="ja-JP" altLang="en-US" sz="1600" dirty="0">
                  <a:latin typeface="+mn-ea"/>
                </a:rPr>
                <a:t>ディスク構成は本番機と同容量</a:t>
              </a:r>
              <a:endParaRPr kumimoji="1" lang="en-US" altLang="ja-JP" sz="1600" dirty="0">
                <a:latin typeface="+mn-ea"/>
              </a:endParaRPr>
            </a:p>
            <a:p>
              <a:pPr marL="285750" indent="-285750">
                <a:buClr>
                  <a:srgbClr val="0000CC"/>
                </a:buClr>
                <a:buFont typeface="Wingdings" panose="05000000000000000000" pitchFamily="2" charset="2"/>
                <a:buChar char="Ø"/>
              </a:pPr>
              <a:r>
                <a:rPr lang="en-US" altLang="ja-JP" sz="1600" dirty="0">
                  <a:latin typeface="+mn-ea"/>
                </a:rPr>
                <a:t>HA</a:t>
              </a:r>
              <a:r>
                <a:rPr lang="ja-JP" altLang="en-US" sz="1600" dirty="0">
                  <a:latin typeface="+mn-ea"/>
                </a:rPr>
                <a:t>ソリューション推奨</a:t>
              </a:r>
              <a:endParaRPr kumimoji="1" lang="ja-JP" altLang="en-US" sz="1600" dirty="0">
                <a:latin typeface="+mn-ea"/>
              </a:endParaRPr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2D902BF5-93BB-0CD5-C034-4BB7C20BCF73}"/>
                </a:ext>
              </a:extLst>
            </p:cNvPr>
            <p:cNvSpPr/>
            <p:nvPr/>
          </p:nvSpPr>
          <p:spPr>
            <a:xfrm>
              <a:off x="8402970" y="1550309"/>
              <a:ext cx="1261756" cy="437331"/>
            </a:xfrm>
            <a:prstGeom prst="round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b="1" dirty="0"/>
                <a:t>ポイント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4242FAC-69FD-A9E9-4600-FC3EA2E7F06B}"/>
              </a:ext>
            </a:extLst>
          </p:cNvPr>
          <p:cNvGrpSpPr/>
          <p:nvPr/>
        </p:nvGrpSpPr>
        <p:grpSpPr>
          <a:xfrm>
            <a:off x="8119725" y="3985288"/>
            <a:ext cx="3423544" cy="1587917"/>
            <a:chOff x="8307533" y="1550309"/>
            <a:chExt cx="3423544" cy="1587917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713B452-95F5-9F34-98B4-CA0BC9C23543}"/>
                </a:ext>
              </a:extLst>
            </p:cNvPr>
            <p:cNvSpPr txBox="1"/>
            <p:nvPr/>
          </p:nvSpPr>
          <p:spPr>
            <a:xfrm>
              <a:off x="8307533" y="2061008"/>
              <a:ext cx="34235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000CC"/>
                </a:buClr>
                <a:buFont typeface="Wingdings" panose="05000000000000000000" pitchFamily="2" charset="2"/>
                <a:buChar char="Ø"/>
              </a:pPr>
              <a:r>
                <a:rPr lang="en-US" altLang="ja-JP" sz="1600" dirty="0">
                  <a:latin typeface="+mn-ea"/>
                </a:rPr>
                <a:t>CPU</a:t>
              </a:r>
              <a:r>
                <a:rPr lang="ja-JP" altLang="en-US" sz="1600" dirty="0">
                  <a:latin typeface="+mn-ea"/>
                </a:rPr>
                <a:t>、メモリーは即時変更可能（本番機と同等スペック）</a:t>
              </a:r>
              <a:endParaRPr kumimoji="1" lang="en-US" altLang="ja-JP" sz="1600" dirty="0">
                <a:latin typeface="+mn-ea"/>
              </a:endParaRPr>
            </a:p>
            <a:p>
              <a:pPr marL="285750" indent="-285750">
                <a:buClr>
                  <a:srgbClr val="0000CC"/>
                </a:buClr>
                <a:buFont typeface="Wingdings" panose="05000000000000000000" pitchFamily="2" charset="2"/>
                <a:buChar char="Ø"/>
              </a:pPr>
              <a:r>
                <a:rPr lang="en-US" altLang="ja-JP" sz="1600" dirty="0">
                  <a:latin typeface="+mn-ea"/>
                </a:rPr>
                <a:t>HA</a:t>
              </a:r>
              <a:r>
                <a:rPr lang="ja-JP" altLang="en-US" sz="1600" dirty="0">
                  <a:latin typeface="+mn-ea"/>
                </a:rPr>
                <a:t>ソリューション推奨         （</a:t>
              </a:r>
              <a:r>
                <a:rPr lang="en-US" altLang="ja-JP" sz="1600" dirty="0">
                  <a:latin typeface="+mn-ea"/>
                </a:rPr>
                <a:t>RPO</a:t>
              </a:r>
              <a:r>
                <a:rPr lang="ja-JP" altLang="en-US" sz="1600" dirty="0">
                  <a:latin typeface="+mn-ea"/>
                </a:rPr>
                <a:t>：数秒前）</a:t>
              </a:r>
              <a:endParaRPr kumimoji="1" lang="ja-JP" altLang="en-US" sz="1600" dirty="0">
                <a:latin typeface="+mn-ea"/>
              </a:endParaRPr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DD1AA01F-03B6-C293-F94A-9B11F533CA70}"/>
                </a:ext>
              </a:extLst>
            </p:cNvPr>
            <p:cNvSpPr/>
            <p:nvPr/>
          </p:nvSpPr>
          <p:spPr>
            <a:xfrm>
              <a:off x="8402970" y="1550309"/>
              <a:ext cx="1261756" cy="437331"/>
            </a:xfrm>
            <a:prstGeom prst="round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b="1" dirty="0"/>
                <a:t>ポイント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470AE26-3973-B97C-CBE4-D13AD1CBE5DD}"/>
              </a:ext>
            </a:extLst>
          </p:cNvPr>
          <p:cNvSpPr txBox="1"/>
          <p:nvPr/>
        </p:nvSpPr>
        <p:spPr>
          <a:xfrm>
            <a:off x="8504285" y="274399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スモールスタート</a:t>
            </a:r>
            <a:r>
              <a:rPr kumimoji="1" lang="ja-JP" altLang="en-US" sz="2000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7048857-B7D2-B570-EF1E-18C033C43E77}"/>
              </a:ext>
            </a:extLst>
          </p:cNvPr>
          <p:cNvSpPr txBox="1"/>
          <p:nvPr/>
        </p:nvSpPr>
        <p:spPr>
          <a:xfrm>
            <a:off x="8033623" y="559661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追加費用は使った分だけ</a:t>
            </a:r>
            <a:r>
              <a:rPr kumimoji="1" lang="ja-JP" altLang="en-US" sz="2000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9F8847BE-5BD0-0472-2779-976AB9EE0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12" y="4083103"/>
            <a:ext cx="927504" cy="927504"/>
          </a:xfrm>
          <a:prstGeom prst="rect">
            <a:avLst/>
          </a:prstGeom>
        </p:spPr>
      </p:pic>
      <p:sp>
        <p:nvSpPr>
          <p:cNvPr id="54" name="四角形: 角を丸くする 1">
            <a:extLst>
              <a:ext uri="{FF2B5EF4-FFF2-40B4-BE49-F238E27FC236}">
                <a16:creationId xmlns:a16="http://schemas.microsoft.com/office/drawing/2014/main" id="{0DC191FC-539A-9A7A-AD0A-E3BC0E92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69" y="4392178"/>
            <a:ext cx="1030779" cy="1204436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【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本番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】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9009-41G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13,125CPW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32GBMM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566GB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 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Disk</a:t>
            </a:r>
          </a:p>
          <a:p>
            <a:pPr algn="ctr" eaLnBrk="1" hangingPunct="1"/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（実効容量）</a:t>
            </a:r>
          </a:p>
        </p:txBody>
      </p:sp>
      <p:sp>
        <p:nvSpPr>
          <p:cNvPr id="55" name="四角形: 角を丸くする 56">
            <a:extLst>
              <a:ext uri="{FF2B5EF4-FFF2-40B4-BE49-F238E27FC236}">
                <a16:creationId xmlns:a16="http://schemas.microsoft.com/office/drawing/2014/main" id="{92A84363-8C83-ABA0-32E3-7F3A4A15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174" y="4553921"/>
            <a:ext cx="1149606" cy="1388447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【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バックアップ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】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S922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11,250CPW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32GBMM</a:t>
            </a: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580GB</a:t>
            </a:r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 </a:t>
            </a:r>
            <a:endParaRPr lang="en-US" altLang="ja-JP" sz="1100" dirty="0">
              <a:solidFill>
                <a:schemeClr val="bg1"/>
              </a:solidFill>
              <a:latin typeface="HGP創英角ｺﾞｼｯｸUB" panose="020B0900000000000000" pitchFamily="50" charset="-128"/>
            </a:endParaRPr>
          </a:p>
          <a:p>
            <a:pPr algn="ctr" eaLnBrk="1" hangingPunct="1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Flash Storage</a:t>
            </a:r>
          </a:p>
          <a:p>
            <a:pPr algn="ctr" eaLnBrk="1" hangingPunct="1"/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</a:rPr>
              <a:t>（実効容量）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BC14556-C722-32E1-762D-DB6A8FCE07DA}"/>
              </a:ext>
            </a:extLst>
          </p:cNvPr>
          <p:cNvSpPr txBox="1"/>
          <p:nvPr/>
        </p:nvSpPr>
        <p:spPr>
          <a:xfrm>
            <a:off x="9526921" y="128898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81,766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月額～</a:t>
            </a:r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（￥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2,726/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日～）</a:t>
            </a:r>
            <a:endParaRPr kumimoji="1" lang="ja-JP" altLang="en-US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DF7EEB-9D87-BE4C-2A0A-6C4CA1214126}"/>
              </a:ext>
            </a:extLst>
          </p:cNvPr>
          <p:cNvSpPr txBox="1"/>
          <p:nvPr/>
        </p:nvSpPr>
        <p:spPr>
          <a:xfrm>
            <a:off x="9510121" y="3962807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217,816</a:t>
            </a:r>
            <a:r>
              <a:rPr kumimoji="1" lang="en-US" altLang="ja-JP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月額～</a:t>
            </a:r>
            <a:endParaRPr kumimoji="1" lang="en-US" altLang="ja-JP" sz="1600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（￥</a:t>
            </a:r>
            <a:r>
              <a:rPr lang="en-US" altLang="ja-JP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7,261/</a:t>
            </a:r>
            <a:r>
              <a:rPr lang="ja-JP" altLang="en-US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日～）</a:t>
            </a:r>
            <a:endParaRPr kumimoji="1" lang="ja-JP" altLang="en-US" sz="1600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851B567-A7A9-8B3C-4FB4-7B9C74DFAF9D}"/>
              </a:ext>
            </a:extLst>
          </p:cNvPr>
          <p:cNvGrpSpPr/>
          <p:nvPr/>
        </p:nvGrpSpPr>
        <p:grpSpPr>
          <a:xfrm>
            <a:off x="8199238" y="3189693"/>
            <a:ext cx="3262432" cy="785290"/>
            <a:chOff x="8137732" y="3644475"/>
            <a:chExt cx="3262432" cy="572386"/>
          </a:xfrm>
        </p:grpSpPr>
        <p:sp>
          <p:nvSpPr>
            <p:cNvPr id="59" name="矢印: 下 58">
              <a:extLst>
                <a:ext uri="{FF2B5EF4-FFF2-40B4-BE49-F238E27FC236}">
                  <a16:creationId xmlns:a16="http://schemas.microsoft.com/office/drawing/2014/main" id="{59A7AB70-CFAD-47AF-495F-96F5E7FB975D}"/>
                </a:ext>
              </a:extLst>
            </p:cNvPr>
            <p:cNvSpPr/>
            <p:nvPr/>
          </p:nvSpPr>
          <p:spPr>
            <a:xfrm>
              <a:off x="8137732" y="3644475"/>
              <a:ext cx="3262432" cy="572386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9C5B64D-3531-35CE-1878-80A82FD2D830}"/>
                </a:ext>
              </a:extLst>
            </p:cNvPr>
            <p:cNvSpPr txBox="1"/>
            <p:nvPr/>
          </p:nvSpPr>
          <p:spPr>
            <a:xfrm>
              <a:off x="8898064" y="3792819"/>
              <a:ext cx="1824538" cy="246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＋ ￥</a:t>
              </a:r>
              <a:r>
                <a:rPr lang="en-US" altLang="ja-JP" sz="1600" b="1" dirty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4,535/</a:t>
              </a:r>
              <a:r>
                <a:rPr lang="ja-JP" altLang="en-US" sz="1600" b="1" dirty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endParaRPr kumimoji="1" lang="ja-JP" altLang="en-US" sz="1600" b="1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53EB4DE-8445-59D4-FD77-78C5FA765B06}"/>
              </a:ext>
            </a:extLst>
          </p:cNvPr>
          <p:cNvSpPr txBox="1"/>
          <p:nvPr/>
        </p:nvSpPr>
        <p:spPr>
          <a:xfrm>
            <a:off x="3296880" y="1635751"/>
            <a:ext cx="36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endParaRPr kumimoji="1"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EE7D17F-5B14-9140-0F39-009AC59DC00C}"/>
              </a:ext>
            </a:extLst>
          </p:cNvPr>
          <p:cNvSpPr txBox="1"/>
          <p:nvPr/>
        </p:nvSpPr>
        <p:spPr>
          <a:xfrm>
            <a:off x="7682179" y="6089838"/>
            <a:ext cx="3837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冗長化ソリューション、</a:t>
            </a:r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NW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関連は別途費用が必要です。</a:t>
            </a:r>
          </a:p>
        </p:txBody>
      </p:sp>
    </p:spTree>
    <p:extLst>
      <p:ext uri="{BB962C8B-B14F-4D97-AF65-F5344CB8AC3E}">
        <p14:creationId xmlns:p14="http://schemas.microsoft.com/office/powerpoint/2010/main" val="384222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9718A8DF-66DC-71D2-DC3A-02F9AC039C60}"/>
              </a:ext>
            </a:extLst>
          </p:cNvPr>
          <p:cNvSpPr txBox="1">
            <a:spLocks/>
          </p:cNvSpPr>
          <p:nvPr/>
        </p:nvSpPr>
        <p:spPr>
          <a:xfrm>
            <a:off x="561181" y="210089"/>
            <a:ext cx="9483965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/>
              <a:t>スモールスタート　バックアップ機　リソース＆価格表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B4F9A0C-AE8A-AB00-98EA-972491526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29862"/>
              </p:ext>
            </p:extLst>
          </p:nvPr>
        </p:nvGraphicFramePr>
        <p:xfrm>
          <a:off x="132523" y="1092337"/>
          <a:ext cx="11966711" cy="4673326"/>
        </p:xfrm>
        <a:graphic>
          <a:graphicData uri="http://schemas.openxmlformats.org/drawingml/2006/table">
            <a:tbl>
              <a:tblPr/>
              <a:tblGrid>
                <a:gridCol w="1921564">
                  <a:extLst>
                    <a:ext uri="{9D8B030D-6E8A-4147-A177-3AD203B41FA5}">
                      <a16:colId xmlns:a16="http://schemas.microsoft.com/office/drawing/2014/main" val="1139563640"/>
                    </a:ext>
                  </a:extLst>
                </a:gridCol>
                <a:gridCol w="1696278">
                  <a:extLst>
                    <a:ext uri="{9D8B030D-6E8A-4147-A177-3AD203B41FA5}">
                      <a16:colId xmlns:a16="http://schemas.microsoft.com/office/drawing/2014/main" val="3894954504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2999911998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3053107537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1108052872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val="670496600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1664396849"/>
                    </a:ext>
                  </a:extLst>
                </a:gridCol>
              </a:tblGrid>
              <a:tr h="5756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リソース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通常運用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災対発生時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通常運用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災対発生時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通常運用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E980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災対発生時</a:t>
                      </a:r>
                      <a:endParaRPr lang="en-US" altLang="ja-JP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E980</a:t>
                      </a:r>
                      <a:r>
                        <a:rPr lang="ja-JP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2057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CPW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11,250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19,632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11,250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30968"/>
                  </a:ext>
                </a:extLst>
              </a:tr>
              <a:tr h="49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(0.25core:shared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r>
                        <a:rPr kumimoji="1" lang="en-US" altLang="ja-JP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75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core:shared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(0.25core:shared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r>
                        <a:rPr kumimoji="1" lang="en-US" altLang="ja-JP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75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core:shared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(0.25core:shared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r>
                        <a:rPr kumimoji="1" lang="en-US" altLang="ja-JP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75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core:shared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39311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97159"/>
                  </a:ext>
                </a:extLst>
              </a:tr>
              <a:tr h="4902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300" dirty="0">
                          <a:solidFill>
                            <a:srgbClr val="02010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 UI" panose="020B0604030504040204" pitchFamily="50" charset="-128"/>
                          <a:sym typeface="Meiryo UI" panose="020B0604030504040204" pitchFamily="34" charset="-128"/>
                        </a:rPr>
                        <a:t>flash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Storage(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実容量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580G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580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580G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580G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3500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 Tier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Tier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03578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WDS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User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49282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81,766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217,816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84,113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226,623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133,749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373,764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69401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料金／日額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2,726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7,261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2,804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7,554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4,458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12,459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9223"/>
                  </a:ext>
                </a:extLst>
              </a:tr>
              <a:tr h="4902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料金／年額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981,189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2,613,788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1,009,361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2,719,479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1,604,983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4,485,171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21053"/>
                  </a:ext>
                </a:extLst>
              </a:tr>
              <a:tr h="4902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4,905,944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13,068,940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5,046,806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13,597,397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8,024,915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22,425,854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97491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BFFB8C-F8A6-C2E3-BC1B-A09014513D79}"/>
              </a:ext>
            </a:extLst>
          </p:cNvPr>
          <p:cNvSpPr txBox="1"/>
          <p:nvPr/>
        </p:nvSpPr>
        <p:spPr>
          <a:xfrm>
            <a:off x="9505254" y="5862795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</p:spTree>
    <p:extLst>
      <p:ext uri="{BB962C8B-B14F-4D97-AF65-F5344CB8AC3E}">
        <p14:creationId xmlns:p14="http://schemas.microsoft.com/office/powerpoint/2010/main" val="14302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8F6BC1-4E34-CAFB-BB1A-C64E8A41F518}"/>
              </a:ext>
            </a:extLst>
          </p:cNvPr>
          <p:cNvSpPr txBox="1">
            <a:spLocks/>
          </p:cNvSpPr>
          <p:nvPr/>
        </p:nvSpPr>
        <p:spPr>
          <a:xfrm>
            <a:off x="1422574" y="1254565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000" b="1" dirty="0"/>
              <a:t>ネットワーク接続構成図　サンプル</a:t>
            </a:r>
          </a:p>
        </p:txBody>
      </p:sp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ADA9BF26-1211-9978-ABBD-2622A82B5DD5}"/>
              </a:ext>
            </a:extLst>
          </p:cNvPr>
          <p:cNvSpPr txBox="1">
            <a:spLocks/>
          </p:cNvSpPr>
          <p:nvPr/>
        </p:nvSpPr>
        <p:spPr>
          <a:xfrm>
            <a:off x="2302711" y="1929166"/>
            <a:ext cx="6899871" cy="2568798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新規開設構成図</a:t>
            </a:r>
            <a:endParaRPr lang="en-US" altLang="ja-JP" sz="1800" dirty="0"/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関連サービス概算価格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IPSec-VPN (Classic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経由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Direct Link 1.0 or 2.0 (Classic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経由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IPSec-VPN (VPC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経由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Direct Link 2.0 </a:t>
            </a: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キャリア回線（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Direct Link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　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B1D97-AE64-994D-F11B-093631ADAEC0}"/>
              </a:ext>
            </a:extLst>
          </p:cNvPr>
          <p:cNvSpPr txBox="1"/>
          <p:nvPr/>
        </p:nvSpPr>
        <p:spPr>
          <a:xfrm>
            <a:off x="2150741" y="5888731"/>
            <a:ext cx="8557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各ページに記載の金額は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202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月のレート（￥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149.535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ドル）を使用しています。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7908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21">
            <a:extLst>
              <a:ext uri="{FF2B5EF4-FFF2-40B4-BE49-F238E27FC236}">
                <a16:creationId xmlns:a16="http://schemas.microsoft.com/office/drawing/2014/main" id="{97405809-81B9-342D-2479-99F45724D95F}"/>
              </a:ext>
            </a:extLst>
          </p:cNvPr>
          <p:cNvSpPr/>
          <p:nvPr/>
        </p:nvSpPr>
        <p:spPr>
          <a:xfrm>
            <a:off x="4423161" y="3997028"/>
            <a:ext cx="2830961" cy="944061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68F3CFA3-AE15-B5A1-DD78-15AA68DD6435}"/>
              </a:ext>
            </a:extLst>
          </p:cNvPr>
          <p:cNvSpPr/>
          <p:nvPr/>
        </p:nvSpPr>
        <p:spPr>
          <a:xfrm>
            <a:off x="4423161" y="5046308"/>
            <a:ext cx="4583651" cy="1300830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角丸四角形 21">
            <a:extLst>
              <a:ext uri="{FF2B5EF4-FFF2-40B4-BE49-F238E27FC236}">
                <a16:creationId xmlns:a16="http://schemas.microsoft.com/office/drawing/2014/main" id="{AC195F8F-2237-EEBB-F3AC-FACE557C0D77}"/>
              </a:ext>
            </a:extLst>
          </p:cNvPr>
          <p:cNvSpPr/>
          <p:nvPr/>
        </p:nvSpPr>
        <p:spPr>
          <a:xfrm>
            <a:off x="4424610" y="1201344"/>
            <a:ext cx="2896805" cy="1751121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角丸四角形 30">
            <a:extLst>
              <a:ext uri="{FF2B5EF4-FFF2-40B4-BE49-F238E27FC236}">
                <a16:creationId xmlns:a16="http://schemas.microsoft.com/office/drawing/2014/main" id="{5BA7900B-4794-7CEE-682F-BEEB86A6934D}"/>
              </a:ext>
            </a:extLst>
          </p:cNvPr>
          <p:cNvSpPr/>
          <p:nvPr/>
        </p:nvSpPr>
        <p:spPr>
          <a:xfrm>
            <a:off x="664036" y="1116647"/>
            <a:ext cx="969643" cy="536654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" name="Group 214">
            <a:extLst>
              <a:ext uri="{FF2B5EF4-FFF2-40B4-BE49-F238E27FC236}">
                <a16:creationId xmlns:a16="http://schemas.microsoft.com/office/drawing/2014/main" id="{8000A1B6-B3F3-A03B-EA4D-FAB4ACEAF2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9216" y="859693"/>
            <a:ext cx="289983" cy="231583"/>
            <a:chOff x="1950" y="2651"/>
            <a:chExt cx="288" cy="230"/>
          </a:xfrm>
          <a:solidFill>
            <a:srgbClr val="0070C0"/>
          </a:solidFill>
        </p:grpSpPr>
        <p:sp>
          <p:nvSpPr>
            <p:cNvPr id="9" name="Freeform 215">
              <a:extLst>
                <a:ext uri="{FF2B5EF4-FFF2-40B4-BE49-F238E27FC236}">
                  <a16:creationId xmlns:a16="http://schemas.microsoft.com/office/drawing/2014/main" id="{D1D5A2DF-20B3-637B-4947-DD4EBFF48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10" name="Freeform 216">
              <a:extLst>
                <a:ext uri="{FF2B5EF4-FFF2-40B4-BE49-F238E27FC236}">
                  <a16:creationId xmlns:a16="http://schemas.microsoft.com/office/drawing/2014/main" id="{DF439EC1-2F2B-8607-F9C2-F582D7AB4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6BEA9AE-A2AD-658E-FD90-836B5246DEBD}"/>
              </a:ext>
            </a:extLst>
          </p:cNvPr>
          <p:cNvGrpSpPr/>
          <p:nvPr/>
        </p:nvGrpSpPr>
        <p:grpSpPr>
          <a:xfrm>
            <a:off x="1109044" y="857007"/>
            <a:ext cx="362641" cy="230688"/>
            <a:chOff x="1274986" y="4859086"/>
            <a:chExt cx="661248" cy="464902"/>
          </a:xfrm>
        </p:grpSpPr>
        <p:sp>
          <p:nvSpPr>
            <p:cNvPr id="12" name="Freeform 121">
              <a:extLst>
                <a:ext uri="{FF2B5EF4-FFF2-40B4-BE49-F238E27FC236}">
                  <a16:creationId xmlns:a16="http://schemas.microsoft.com/office/drawing/2014/main" id="{5FC3ED41-21DE-51EF-A92B-3C2722EAB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640D8256-9688-D717-ADB3-6D9C7719D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4" name="Freeform 121">
              <a:extLst>
                <a:ext uri="{FF2B5EF4-FFF2-40B4-BE49-F238E27FC236}">
                  <a16:creationId xmlns:a16="http://schemas.microsoft.com/office/drawing/2014/main" id="{58182698-97C0-0060-0FC9-A215C36D6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5" name="角丸四角形 39">
            <a:extLst>
              <a:ext uri="{FF2B5EF4-FFF2-40B4-BE49-F238E27FC236}">
                <a16:creationId xmlns:a16="http://schemas.microsoft.com/office/drawing/2014/main" id="{E1D39C17-FAC5-E7BE-DA33-1008E0814017}"/>
              </a:ext>
            </a:extLst>
          </p:cNvPr>
          <p:cNvSpPr/>
          <p:nvPr/>
        </p:nvSpPr>
        <p:spPr>
          <a:xfrm>
            <a:off x="3833474" y="1116647"/>
            <a:ext cx="7179956" cy="5366548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3202F0-79F2-F6F0-387D-6C04BE2FE390}"/>
              </a:ext>
            </a:extLst>
          </p:cNvPr>
          <p:cNvSpPr txBox="1"/>
          <p:nvPr/>
        </p:nvSpPr>
        <p:spPr>
          <a:xfrm>
            <a:off x="4012072" y="874957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2E1E20-439F-FED3-835A-13ED7A52C5C9}"/>
              </a:ext>
            </a:extLst>
          </p:cNvPr>
          <p:cNvSpPr txBox="1"/>
          <p:nvPr/>
        </p:nvSpPr>
        <p:spPr>
          <a:xfrm>
            <a:off x="2179188" y="1895346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IPSec VPN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2D79EA-0D70-AFCA-3FC8-CC4A46E8AA68}"/>
              </a:ext>
            </a:extLst>
          </p:cNvPr>
          <p:cNvSpPr txBox="1"/>
          <p:nvPr/>
        </p:nvSpPr>
        <p:spPr>
          <a:xfrm>
            <a:off x="760575" y="2151978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2E55B0-830F-3AF5-A0F1-2D61F32C68F3}"/>
              </a:ext>
            </a:extLst>
          </p:cNvPr>
          <p:cNvSpPr txBox="1"/>
          <p:nvPr/>
        </p:nvSpPr>
        <p:spPr>
          <a:xfrm>
            <a:off x="4415568" y="1208993"/>
            <a:ext cx="1365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Classic Infra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724247-02B5-2ABF-5B1D-78396C1F291C}"/>
              </a:ext>
            </a:extLst>
          </p:cNvPr>
          <p:cNvSpPr txBox="1"/>
          <p:nvPr/>
        </p:nvSpPr>
        <p:spPr>
          <a:xfrm>
            <a:off x="4440534" y="507401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A25A92-E0EF-52E5-71AA-8EBC8AA53B28}"/>
              </a:ext>
            </a:extLst>
          </p:cNvPr>
          <p:cNvSpPr txBox="1"/>
          <p:nvPr/>
        </p:nvSpPr>
        <p:spPr>
          <a:xfrm>
            <a:off x="4958858" y="1956434"/>
            <a:ext cx="1127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VRA</a:t>
            </a:r>
          </a:p>
          <a:p>
            <a:pPr algn="ctr"/>
            <a:r>
              <a:rPr lang="ja-JP" altLang="en-US" sz="1050" dirty="0">
                <a:latin typeface="+mn-ea"/>
              </a:rPr>
              <a:t>（ベアメタル）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6913A6-50FB-9936-72BD-21F740C52E35}"/>
              </a:ext>
            </a:extLst>
          </p:cNvPr>
          <p:cNvSpPr/>
          <p:nvPr/>
        </p:nvSpPr>
        <p:spPr>
          <a:xfrm>
            <a:off x="656720" y="1116648"/>
            <a:ext cx="960761" cy="33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842028-7C82-3EF6-D0B9-BA206FDCB6D4}"/>
              </a:ext>
            </a:extLst>
          </p:cNvPr>
          <p:cNvSpPr txBox="1"/>
          <p:nvPr/>
        </p:nvSpPr>
        <p:spPr>
          <a:xfrm>
            <a:off x="846870" y="116114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お客</a:t>
            </a:r>
            <a:r>
              <a:rPr kumimoji="1" lang="ja-JP" altLang="en-US" sz="1400" dirty="0">
                <a:solidFill>
                  <a:schemeClr val="bg1"/>
                </a:solidFill>
              </a:rPr>
              <a:t>様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CEB1A52-A164-FA45-EED8-3DE681EBAA90}"/>
              </a:ext>
            </a:extLst>
          </p:cNvPr>
          <p:cNvCxnSpPr>
            <a:cxnSpLocks/>
          </p:cNvCxnSpPr>
          <p:nvPr/>
        </p:nvCxnSpPr>
        <p:spPr>
          <a:xfrm flipV="1">
            <a:off x="1255471" y="1775031"/>
            <a:ext cx="4047903" cy="19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25F267-1959-6067-912D-6D9E085B3590}"/>
              </a:ext>
            </a:extLst>
          </p:cNvPr>
          <p:cNvSpPr txBox="1"/>
          <p:nvPr/>
        </p:nvSpPr>
        <p:spPr>
          <a:xfrm>
            <a:off x="5716492" y="2528519"/>
            <a:ext cx="1127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VRA</a:t>
            </a:r>
          </a:p>
          <a:p>
            <a:pPr algn="ctr"/>
            <a:r>
              <a:rPr lang="ja-JP" altLang="en-US" sz="1050" dirty="0">
                <a:latin typeface="+mn-ea"/>
              </a:rPr>
              <a:t>（ベアメタル）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E674BB1-F1B9-A438-115A-9C8881E10357}"/>
              </a:ext>
            </a:extLst>
          </p:cNvPr>
          <p:cNvSpPr txBox="1"/>
          <p:nvPr/>
        </p:nvSpPr>
        <p:spPr>
          <a:xfrm>
            <a:off x="5574140" y="4558691"/>
            <a:ext cx="1260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VPNaaS</a:t>
            </a:r>
            <a:endParaRPr kumimoji="1" lang="en-US" altLang="ja-JP" sz="1050" dirty="0">
              <a:latin typeface="+mn-ea"/>
            </a:endParaRPr>
          </a:p>
          <a:p>
            <a:pPr algn="ctr"/>
            <a:r>
              <a:rPr lang="ja-JP" altLang="en-US" sz="1050" dirty="0">
                <a:latin typeface="+mn-ea"/>
              </a:rPr>
              <a:t>（</a:t>
            </a:r>
            <a:r>
              <a:rPr lang="en-US" altLang="ja-JP" sz="1050" dirty="0">
                <a:latin typeface="+mn-ea"/>
              </a:rPr>
              <a:t>VPN for VPC</a:t>
            </a:r>
            <a:r>
              <a:rPr lang="ja-JP" altLang="en-US" sz="1050" dirty="0">
                <a:latin typeface="+mn-ea"/>
              </a:rPr>
              <a:t>）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F874B8-2F4B-2E3B-DF96-3252A758A68D}"/>
              </a:ext>
            </a:extLst>
          </p:cNvPr>
          <p:cNvSpPr txBox="1"/>
          <p:nvPr/>
        </p:nvSpPr>
        <p:spPr>
          <a:xfrm>
            <a:off x="4430422" y="400756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+mn-ea"/>
              </a:rPr>
              <a:t>VPC</a:t>
            </a:r>
            <a:endParaRPr kumimoji="1" lang="ja-JP" altLang="en-US" sz="1400" b="1" dirty="0">
              <a:latin typeface="+mn-ea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8077240-3612-B6BE-056B-080F5436CD8D}"/>
              </a:ext>
            </a:extLst>
          </p:cNvPr>
          <p:cNvCxnSpPr>
            <a:cxnSpLocks/>
          </p:cNvCxnSpPr>
          <p:nvPr/>
        </p:nvCxnSpPr>
        <p:spPr>
          <a:xfrm flipV="1">
            <a:off x="1232581" y="2648382"/>
            <a:ext cx="4219001" cy="260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B31DEDB-061C-7F17-F81D-6E4A1B6234E0}"/>
              </a:ext>
            </a:extLst>
          </p:cNvPr>
          <p:cNvCxnSpPr>
            <a:cxnSpLocks/>
          </p:cNvCxnSpPr>
          <p:nvPr/>
        </p:nvCxnSpPr>
        <p:spPr>
          <a:xfrm flipV="1">
            <a:off x="1206567" y="4494824"/>
            <a:ext cx="4130071" cy="152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343BFB-C618-2158-9B9D-3FC33BA0DB15}"/>
              </a:ext>
            </a:extLst>
          </p:cNvPr>
          <p:cNvCxnSpPr>
            <a:cxnSpLocks/>
          </p:cNvCxnSpPr>
          <p:nvPr/>
        </p:nvCxnSpPr>
        <p:spPr>
          <a:xfrm flipV="1">
            <a:off x="5790850" y="4452520"/>
            <a:ext cx="2000639" cy="119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D75EF4-4F07-2BB1-825D-F50EAB605F39}"/>
              </a:ext>
            </a:extLst>
          </p:cNvPr>
          <p:cNvCxnSpPr>
            <a:cxnSpLocks/>
          </p:cNvCxnSpPr>
          <p:nvPr/>
        </p:nvCxnSpPr>
        <p:spPr>
          <a:xfrm flipV="1">
            <a:off x="8185326" y="3921521"/>
            <a:ext cx="0" cy="16721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FAADB5-0EA1-720B-3BAA-DB0CDB7B1E88}"/>
              </a:ext>
            </a:extLst>
          </p:cNvPr>
          <p:cNvSpPr txBox="1"/>
          <p:nvPr/>
        </p:nvSpPr>
        <p:spPr>
          <a:xfrm>
            <a:off x="2179188" y="4684730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IPSec VPN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93D6D5-D9DD-6ECE-1FE9-DE55804CAC06}"/>
              </a:ext>
            </a:extLst>
          </p:cNvPr>
          <p:cNvSpPr txBox="1"/>
          <p:nvPr/>
        </p:nvSpPr>
        <p:spPr>
          <a:xfrm>
            <a:off x="2245448" y="3882187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専用線接続 </a:t>
            </a:r>
            <a:r>
              <a:rPr lang="en-US" altLang="ja-JP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2.0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DDFCC8-CB6A-E19D-5D21-A2C1A5E827C0}"/>
              </a:ext>
            </a:extLst>
          </p:cNvPr>
          <p:cNvSpPr txBox="1"/>
          <p:nvPr/>
        </p:nvSpPr>
        <p:spPr>
          <a:xfrm>
            <a:off x="2179188" y="2942714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専用線接続 </a:t>
            </a:r>
            <a:br>
              <a:rPr lang="en-US" altLang="ja-JP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2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1.0	 or 2.0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3A00404-FAAA-9AB2-2866-938053C36F96}"/>
              </a:ext>
            </a:extLst>
          </p:cNvPr>
          <p:cNvSpPr txBox="1"/>
          <p:nvPr/>
        </p:nvSpPr>
        <p:spPr>
          <a:xfrm>
            <a:off x="829819" y="1911503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Router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13BB11-B9B1-7456-A271-FBA72947B7EE}"/>
              </a:ext>
            </a:extLst>
          </p:cNvPr>
          <p:cNvSpPr txBox="1"/>
          <p:nvPr/>
        </p:nvSpPr>
        <p:spPr>
          <a:xfrm>
            <a:off x="832253" y="4668310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Router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86338B-0A24-386A-9869-8A07F47B3162}"/>
              </a:ext>
            </a:extLst>
          </p:cNvPr>
          <p:cNvSpPr txBox="1"/>
          <p:nvPr/>
        </p:nvSpPr>
        <p:spPr>
          <a:xfrm>
            <a:off x="778180" y="2849279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latin typeface="+mn-ea"/>
              </a:rPr>
              <a:t>キャリア</a:t>
            </a:r>
            <a:endParaRPr kumimoji="1" lang="en-US" altLang="ja-JP" sz="1000" dirty="0">
              <a:latin typeface="+mn-ea"/>
            </a:endParaRPr>
          </a:p>
          <a:p>
            <a:pPr algn="ctr"/>
            <a:r>
              <a:rPr lang="ja-JP" altLang="en-US" sz="1000" dirty="0">
                <a:latin typeface="+mn-ea"/>
              </a:rPr>
              <a:t>回線</a:t>
            </a:r>
            <a:endParaRPr kumimoji="1" lang="en-US" altLang="ja-JP" sz="1000" dirty="0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70C0902-A4CB-C849-329F-D26FD235A281}"/>
              </a:ext>
            </a:extLst>
          </p:cNvPr>
          <p:cNvSpPr txBox="1"/>
          <p:nvPr/>
        </p:nvSpPr>
        <p:spPr>
          <a:xfrm>
            <a:off x="798983" y="3783874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latin typeface="+mn-ea"/>
              </a:rPr>
              <a:t>キャリア</a:t>
            </a:r>
            <a:endParaRPr kumimoji="1" lang="en-US" altLang="ja-JP" sz="1000" dirty="0">
              <a:latin typeface="+mn-ea"/>
            </a:endParaRPr>
          </a:p>
          <a:p>
            <a:pPr algn="ctr"/>
            <a:r>
              <a:rPr lang="ja-JP" altLang="en-US" sz="1000" dirty="0">
                <a:latin typeface="+mn-ea"/>
              </a:rPr>
              <a:t>回線</a:t>
            </a:r>
            <a:endParaRPr kumimoji="1" lang="en-US" altLang="ja-JP" sz="1000" dirty="0">
              <a:latin typeface="+mn-ea"/>
            </a:endParaRPr>
          </a:p>
        </p:txBody>
      </p:sp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4D953539-4F98-0097-70F4-3DC62EA06051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5603098" y="1772864"/>
            <a:ext cx="2574270" cy="1390257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C879DAC-DA46-A697-02B2-BE118D77E352}"/>
              </a:ext>
            </a:extLst>
          </p:cNvPr>
          <p:cNvCxnSpPr>
            <a:cxnSpLocks/>
          </p:cNvCxnSpPr>
          <p:nvPr/>
        </p:nvCxnSpPr>
        <p:spPr>
          <a:xfrm flipV="1">
            <a:off x="5968854" y="1770586"/>
            <a:ext cx="1076834" cy="773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442BF3-3765-1562-E9ED-28387EB5904E}"/>
              </a:ext>
            </a:extLst>
          </p:cNvPr>
          <p:cNvSpPr txBox="1"/>
          <p:nvPr/>
        </p:nvSpPr>
        <p:spPr>
          <a:xfrm>
            <a:off x="3864823" y="2774795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Direct Link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3242CF-AB6C-BB00-17D0-FAD9AE60ADDF}"/>
              </a:ext>
            </a:extLst>
          </p:cNvPr>
          <p:cNvSpPr txBox="1"/>
          <p:nvPr/>
        </p:nvSpPr>
        <p:spPr>
          <a:xfrm>
            <a:off x="3883250" y="3124021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Router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52D8F58-8C31-0464-794F-29C97DD82FFD}"/>
              </a:ext>
            </a:extLst>
          </p:cNvPr>
          <p:cNvSpPr/>
          <p:nvPr/>
        </p:nvSpPr>
        <p:spPr>
          <a:xfrm>
            <a:off x="3757789" y="1353929"/>
            <a:ext cx="168063" cy="7889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2A38036C-36C8-A678-67D6-FA6E9B3691C8}"/>
              </a:ext>
            </a:extLst>
          </p:cNvPr>
          <p:cNvSpPr/>
          <p:nvPr/>
        </p:nvSpPr>
        <p:spPr>
          <a:xfrm rot="16200000">
            <a:off x="2459800" y="990684"/>
            <a:ext cx="82876" cy="3639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A8BE468-AD00-662E-320C-92CDF32FDF4A}"/>
              </a:ext>
            </a:extLst>
          </p:cNvPr>
          <p:cNvSpPr txBox="1"/>
          <p:nvPr/>
        </p:nvSpPr>
        <p:spPr>
          <a:xfrm>
            <a:off x="2630193" y="903376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Pubric Network 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6B2FFA-0D19-94F3-DE76-A5481882C97A}"/>
              </a:ext>
            </a:extLst>
          </p:cNvPr>
          <p:cNvSpPr txBox="1"/>
          <p:nvPr/>
        </p:nvSpPr>
        <p:spPr>
          <a:xfrm>
            <a:off x="2636391" y="1082590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…Private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Network 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107159E-168F-3C6A-455F-5AEF9B531B80}"/>
              </a:ext>
            </a:extLst>
          </p:cNvPr>
          <p:cNvGrpSpPr/>
          <p:nvPr/>
        </p:nvGrpSpPr>
        <p:grpSpPr>
          <a:xfrm>
            <a:off x="4038576" y="1623130"/>
            <a:ext cx="333638" cy="307015"/>
            <a:chOff x="10535478" y="1805285"/>
            <a:chExt cx="540000" cy="540000"/>
          </a:xfrm>
        </p:grpSpPr>
        <p:sp>
          <p:nvSpPr>
            <p:cNvPr id="54" name="円/楕円 72">
              <a:extLst>
                <a:ext uri="{FF2B5EF4-FFF2-40B4-BE49-F238E27FC236}">
                  <a16:creationId xmlns:a16="http://schemas.microsoft.com/office/drawing/2014/main" id="{AE1C619B-D922-6D2E-1F8F-175E3241B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478" y="180528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HGP創英角ｺﾞｼｯｸUB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2E6C61F3-6C4B-8624-0009-892DF0CADCF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55352" y="1837839"/>
              <a:ext cx="320130" cy="432000"/>
            </a:xfrm>
            <a:custGeom>
              <a:avLst/>
              <a:gdLst>
                <a:gd name="T0" fmla="*/ 2147483646 w 75"/>
                <a:gd name="T1" fmla="*/ 2147483646 h 101"/>
                <a:gd name="T2" fmla="*/ 2147483646 w 75"/>
                <a:gd name="T3" fmla="*/ 2147483646 h 101"/>
                <a:gd name="T4" fmla="*/ 2147483646 w 75"/>
                <a:gd name="T5" fmla="*/ 2147483646 h 101"/>
                <a:gd name="T6" fmla="*/ 2147483646 w 75"/>
                <a:gd name="T7" fmla="*/ 0 h 101"/>
                <a:gd name="T8" fmla="*/ 2147483646 w 75"/>
                <a:gd name="T9" fmla="*/ 2147483646 h 101"/>
                <a:gd name="T10" fmla="*/ 2147483646 w 75"/>
                <a:gd name="T11" fmla="*/ 2147483646 h 101"/>
                <a:gd name="T12" fmla="*/ 2147483646 w 75"/>
                <a:gd name="T13" fmla="*/ 2147483646 h 101"/>
                <a:gd name="T14" fmla="*/ 2147483646 w 75"/>
                <a:gd name="T15" fmla="*/ 2147483646 h 101"/>
                <a:gd name="T16" fmla="*/ 0 w 75"/>
                <a:gd name="T17" fmla="*/ 2147483646 h 101"/>
                <a:gd name="T18" fmla="*/ 0 w 75"/>
                <a:gd name="T19" fmla="*/ 2147483646 h 101"/>
                <a:gd name="T20" fmla="*/ 2147483646 w 75"/>
                <a:gd name="T21" fmla="*/ 2147483646 h 101"/>
                <a:gd name="T22" fmla="*/ 2147483646 w 75"/>
                <a:gd name="T23" fmla="*/ 2147483646 h 101"/>
                <a:gd name="T24" fmla="*/ 2147483646 w 75"/>
                <a:gd name="T25" fmla="*/ 2147483646 h 101"/>
                <a:gd name="T26" fmla="*/ 2147483646 w 75"/>
                <a:gd name="T27" fmla="*/ 2147483646 h 101"/>
                <a:gd name="T28" fmla="*/ 2147483646 w 75"/>
                <a:gd name="T29" fmla="*/ 2147483646 h 101"/>
                <a:gd name="T30" fmla="*/ 2147483646 w 75"/>
                <a:gd name="T31" fmla="*/ 2147483646 h 101"/>
                <a:gd name="T32" fmla="*/ 2147483646 w 75"/>
                <a:gd name="T33" fmla="*/ 2147483646 h 101"/>
                <a:gd name="T34" fmla="*/ 2147483646 w 75"/>
                <a:gd name="T35" fmla="*/ 2147483646 h 101"/>
                <a:gd name="T36" fmla="*/ 2147483646 w 75"/>
                <a:gd name="T37" fmla="*/ 2147483646 h 101"/>
                <a:gd name="T38" fmla="*/ 2147483646 w 75"/>
                <a:gd name="T39" fmla="*/ 2147483646 h 101"/>
                <a:gd name="T40" fmla="*/ 2147483646 w 75"/>
                <a:gd name="T41" fmla="*/ 2147483646 h 101"/>
                <a:gd name="T42" fmla="*/ 2147483646 w 75"/>
                <a:gd name="T43" fmla="*/ 2147483646 h 101"/>
                <a:gd name="T44" fmla="*/ 2147483646 w 75"/>
                <a:gd name="T45" fmla="*/ 2147483646 h 101"/>
                <a:gd name="T46" fmla="*/ 2147483646 w 75"/>
                <a:gd name="T47" fmla="*/ 2147483646 h 101"/>
                <a:gd name="T48" fmla="*/ 2147483646 w 75"/>
                <a:gd name="T49" fmla="*/ 2147483646 h 101"/>
                <a:gd name="T50" fmla="*/ 2147483646 w 75"/>
                <a:gd name="T51" fmla="*/ 214748364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01">
                  <a:moveTo>
                    <a:pt x="75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14"/>
                    <a:pt x="55" y="0"/>
                    <a:pt x="38" y="0"/>
                  </a:cubicBezTo>
                  <a:cubicBezTo>
                    <a:pt x="22" y="0"/>
                    <a:pt x="8" y="14"/>
                    <a:pt x="8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101"/>
                    <a:pt x="75" y="101"/>
                    <a:pt x="75" y="101"/>
                  </a:cubicBezTo>
                  <a:lnTo>
                    <a:pt x="75" y="37"/>
                  </a:lnTo>
                  <a:close/>
                  <a:moveTo>
                    <a:pt x="42" y="69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1" y="68"/>
                    <a:pt x="29" y="65"/>
                    <a:pt x="29" y="62"/>
                  </a:cubicBezTo>
                  <a:cubicBezTo>
                    <a:pt x="29" y="58"/>
                    <a:pt x="33" y="54"/>
                    <a:pt x="38" y="54"/>
                  </a:cubicBezTo>
                  <a:cubicBezTo>
                    <a:pt x="42" y="54"/>
                    <a:pt x="46" y="58"/>
                    <a:pt x="46" y="62"/>
                  </a:cubicBezTo>
                  <a:cubicBezTo>
                    <a:pt x="46" y="65"/>
                    <a:pt x="44" y="68"/>
                    <a:pt x="42" y="69"/>
                  </a:cubicBezTo>
                  <a:moveTo>
                    <a:pt x="5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0"/>
                    <a:pt x="28" y="12"/>
                    <a:pt x="38" y="12"/>
                  </a:cubicBezTo>
                  <a:cubicBezTo>
                    <a:pt x="49" y="12"/>
                    <a:pt x="58" y="20"/>
                    <a:pt x="58" y="31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08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C86F3B0-6D56-05E7-AE5F-86623E062384}"/>
              </a:ext>
            </a:extLst>
          </p:cNvPr>
          <p:cNvGrpSpPr/>
          <p:nvPr/>
        </p:nvGrpSpPr>
        <p:grpSpPr>
          <a:xfrm>
            <a:off x="4037485" y="4341316"/>
            <a:ext cx="333638" cy="307015"/>
            <a:chOff x="10535478" y="1805285"/>
            <a:chExt cx="540000" cy="540000"/>
          </a:xfrm>
        </p:grpSpPr>
        <p:sp>
          <p:nvSpPr>
            <p:cNvPr id="57" name="円/楕円 72">
              <a:extLst>
                <a:ext uri="{FF2B5EF4-FFF2-40B4-BE49-F238E27FC236}">
                  <a16:creationId xmlns:a16="http://schemas.microsoft.com/office/drawing/2014/main" id="{18061FE5-0DB1-FCF2-59CE-044A7FD62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478" y="180528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HGP創英角ｺﾞｼｯｸUB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ACEC27E0-238F-CC48-88AE-0665C037D5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55352" y="1837839"/>
              <a:ext cx="320130" cy="432000"/>
            </a:xfrm>
            <a:custGeom>
              <a:avLst/>
              <a:gdLst>
                <a:gd name="T0" fmla="*/ 2147483646 w 75"/>
                <a:gd name="T1" fmla="*/ 2147483646 h 101"/>
                <a:gd name="T2" fmla="*/ 2147483646 w 75"/>
                <a:gd name="T3" fmla="*/ 2147483646 h 101"/>
                <a:gd name="T4" fmla="*/ 2147483646 w 75"/>
                <a:gd name="T5" fmla="*/ 2147483646 h 101"/>
                <a:gd name="T6" fmla="*/ 2147483646 w 75"/>
                <a:gd name="T7" fmla="*/ 0 h 101"/>
                <a:gd name="T8" fmla="*/ 2147483646 w 75"/>
                <a:gd name="T9" fmla="*/ 2147483646 h 101"/>
                <a:gd name="T10" fmla="*/ 2147483646 w 75"/>
                <a:gd name="T11" fmla="*/ 2147483646 h 101"/>
                <a:gd name="T12" fmla="*/ 2147483646 w 75"/>
                <a:gd name="T13" fmla="*/ 2147483646 h 101"/>
                <a:gd name="T14" fmla="*/ 2147483646 w 75"/>
                <a:gd name="T15" fmla="*/ 2147483646 h 101"/>
                <a:gd name="T16" fmla="*/ 0 w 75"/>
                <a:gd name="T17" fmla="*/ 2147483646 h 101"/>
                <a:gd name="T18" fmla="*/ 0 w 75"/>
                <a:gd name="T19" fmla="*/ 2147483646 h 101"/>
                <a:gd name="T20" fmla="*/ 2147483646 w 75"/>
                <a:gd name="T21" fmla="*/ 2147483646 h 101"/>
                <a:gd name="T22" fmla="*/ 2147483646 w 75"/>
                <a:gd name="T23" fmla="*/ 2147483646 h 101"/>
                <a:gd name="T24" fmla="*/ 2147483646 w 75"/>
                <a:gd name="T25" fmla="*/ 2147483646 h 101"/>
                <a:gd name="T26" fmla="*/ 2147483646 w 75"/>
                <a:gd name="T27" fmla="*/ 2147483646 h 101"/>
                <a:gd name="T28" fmla="*/ 2147483646 w 75"/>
                <a:gd name="T29" fmla="*/ 2147483646 h 101"/>
                <a:gd name="T30" fmla="*/ 2147483646 w 75"/>
                <a:gd name="T31" fmla="*/ 2147483646 h 101"/>
                <a:gd name="T32" fmla="*/ 2147483646 w 75"/>
                <a:gd name="T33" fmla="*/ 2147483646 h 101"/>
                <a:gd name="T34" fmla="*/ 2147483646 w 75"/>
                <a:gd name="T35" fmla="*/ 2147483646 h 101"/>
                <a:gd name="T36" fmla="*/ 2147483646 w 75"/>
                <a:gd name="T37" fmla="*/ 2147483646 h 101"/>
                <a:gd name="T38" fmla="*/ 2147483646 w 75"/>
                <a:gd name="T39" fmla="*/ 2147483646 h 101"/>
                <a:gd name="T40" fmla="*/ 2147483646 w 75"/>
                <a:gd name="T41" fmla="*/ 2147483646 h 101"/>
                <a:gd name="T42" fmla="*/ 2147483646 w 75"/>
                <a:gd name="T43" fmla="*/ 2147483646 h 101"/>
                <a:gd name="T44" fmla="*/ 2147483646 w 75"/>
                <a:gd name="T45" fmla="*/ 2147483646 h 101"/>
                <a:gd name="T46" fmla="*/ 2147483646 w 75"/>
                <a:gd name="T47" fmla="*/ 2147483646 h 101"/>
                <a:gd name="T48" fmla="*/ 2147483646 w 75"/>
                <a:gd name="T49" fmla="*/ 2147483646 h 101"/>
                <a:gd name="T50" fmla="*/ 2147483646 w 75"/>
                <a:gd name="T51" fmla="*/ 214748364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01">
                  <a:moveTo>
                    <a:pt x="75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14"/>
                    <a:pt x="55" y="0"/>
                    <a:pt x="38" y="0"/>
                  </a:cubicBezTo>
                  <a:cubicBezTo>
                    <a:pt x="22" y="0"/>
                    <a:pt x="8" y="14"/>
                    <a:pt x="8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101"/>
                    <a:pt x="75" y="101"/>
                    <a:pt x="75" y="101"/>
                  </a:cubicBezTo>
                  <a:lnTo>
                    <a:pt x="75" y="37"/>
                  </a:lnTo>
                  <a:close/>
                  <a:moveTo>
                    <a:pt x="42" y="69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1" y="68"/>
                    <a:pt x="29" y="65"/>
                    <a:pt x="29" y="62"/>
                  </a:cubicBezTo>
                  <a:cubicBezTo>
                    <a:pt x="29" y="58"/>
                    <a:pt x="33" y="54"/>
                    <a:pt x="38" y="54"/>
                  </a:cubicBezTo>
                  <a:cubicBezTo>
                    <a:pt x="42" y="54"/>
                    <a:pt x="46" y="58"/>
                    <a:pt x="46" y="62"/>
                  </a:cubicBezTo>
                  <a:cubicBezTo>
                    <a:pt x="46" y="65"/>
                    <a:pt x="44" y="68"/>
                    <a:pt x="42" y="69"/>
                  </a:cubicBezTo>
                  <a:moveTo>
                    <a:pt x="5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0"/>
                    <a:pt x="28" y="12"/>
                    <a:pt x="38" y="12"/>
                  </a:cubicBezTo>
                  <a:cubicBezTo>
                    <a:pt x="49" y="12"/>
                    <a:pt x="58" y="20"/>
                    <a:pt x="58" y="31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08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8D94FE2-0652-D83F-91B1-37F91AC8742B}"/>
              </a:ext>
            </a:extLst>
          </p:cNvPr>
          <p:cNvSpPr/>
          <p:nvPr/>
        </p:nvSpPr>
        <p:spPr>
          <a:xfrm rot="16200000">
            <a:off x="2459800" y="830757"/>
            <a:ext cx="82876" cy="3639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D47F192-B796-FC27-60FA-E691982070FA}"/>
              </a:ext>
            </a:extLst>
          </p:cNvPr>
          <p:cNvGrpSpPr/>
          <p:nvPr/>
        </p:nvGrpSpPr>
        <p:grpSpPr>
          <a:xfrm>
            <a:off x="2333459" y="1476049"/>
            <a:ext cx="449943" cy="460828"/>
            <a:chOff x="0" y="0"/>
            <a:chExt cx="457200" cy="457200"/>
          </a:xfrm>
        </p:grpSpPr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7D7701E4-3507-409C-922A-C8CD27E8291F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6" name="Object 5">
              <a:extLst>
                <a:ext uri="{FF2B5EF4-FFF2-40B4-BE49-F238E27FC236}">
                  <a16:creationId xmlns:a16="http://schemas.microsoft.com/office/drawing/2014/main" id="{21DDD0B7-2548-88F1-3F45-2F3C0359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67" name="Object 10">
            <a:extLst>
              <a:ext uri="{FF2B5EF4-FFF2-40B4-BE49-F238E27FC236}">
                <a16:creationId xmlns:a16="http://schemas.microsoft.com/office/drawing/2014/main" id="{C23B406C-8AAE-9053-32DC-1365BEB8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459" y="2388664"/>
            <a:ext cx="449943" cy="464458"/>
          </a:xfrm>
          <a:prstGeom prst="rect">
            <a:avLst/>
          </a:prstGeom>
        </p:spPr>
      </p:pic>
      <p:pic>
        <p:nvPicPr>
          <p:cNvPr id="68" name="Object 44">
            <a:extLst>
              <a:ext uri="{FF2B5EF4-FFF2-40B4-BE49-F238E27FC236}">
                <a16:creationId xmlns:a16="http://schemas.microsoft.com/office/drawing/2014/main" id="{29B677CE-9A6E-6691-397C-7DEE7E55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03" y="1500375"/>
            <a:ext cx="459921" cy="464457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C941AE7-6089-646F-5620-4FF21601386E}"/>
              </a:ext>
            </a:extLst>
          </p:cNvPr>
          <p:cNvGrpSpPr/>
          <p:nvPr/>
        </p:nvGrpSpPr>
        <p:grpSpPr>
          <a:xfrm>
            <a:off x="2333459" y="4255436"/>
            <a:ext cx="449943" cy="460828"/>
            <a:chOff x="0" y="0"/>
            <a:chExt cx="457200" cy="457200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7312CF69-2B63-FD74-902D-004C0DBFE096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71" name="Object 5">
              <a:extLst>
                <a:ext uri="{FF2B5EF4-FFF2-40B4-BE49-F238E27FC236}">
                  <a16:creationId xmlns:a16="http://schemas.microsoft.com/office/drawing/2014/main" id="{D71F5920-5E43-79FB-3695-072B2596D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72" name="Object 44">
            <a:extLst>
              <a:ext uri="{FF2B5EF4-FFF2-40B4-BE49-F238E27FC236}">
                <a16:creationId xmlns:a16="http://schemas.microsoft.com/office/drawing/2014/main" id="{56310307-FD0C-0484-2B19-BFCB8AFE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57" y="2407805"/>
            <a:ext cx="459921" cy="464457"/>
          </a:xfrm>
          <a:prstGeom prst="rect">
            <a:avLst/>
          </a:prstGeom>
        </p:spPr>
      </p:pic>
      <p:pic>
        <p:nvPicPr>
          <p:cNvPr id="73" name="Object 44">
            <a:extLst>
              <a:ext uri="{FF2B5EF4-FFF2-40B4-BE49-F238E27FC236}">
                <a16:creationId xmlns:a16="http://schemas.microsoft.com/office/drawing/2014/main" id="{2A33DE98-DEF7-E6A1-A1C7-F23F0FA75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3" y="4258710"/>
            <a:ext cx="459921" cy="464457"/>
          </a:xfrm>
          <a:prstGeom prst="rect">
            <a:avLst/>
          </a:prstGeom>
        </p:spPr>
      </p:pic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489A7F49-24F0-267C-1FD1-FD4E2203A365}"/>
              </a:ext>
            </a:extLst>
          </p:cNvPr>
          <p:cNvGrpSpPr/>
          <p:nvPr/>
        </p:nvGrpSpPr>
        <p:grpSpPr>
          <a:xfrm>
            <a:off x="7783186" y="3163121"/>
            <a:ext cx="1713739" cy="791237"/>
            <a:chOff x="91440" y="0"/>
            <a:chExt cx="993859" cy="457200"/>
          </a:xfrm>
        </p:grpSpPr>
        <p:sp>
          <p:nvSpPr>
            <p:cNvPr id="80" name="Object 94">
              <a:extLst>
                <a:ext uri="{FF2B5EF4-FFF2-40B4-BE49-F238E27FC236}">
                  <a16:creationId xmlns:a16="http://schemas.microsoft.com/office/drawing/2014/main" id="{BB56EF38-4F3D-B187-4165-1FBDD15FBF73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81" name="Object 95">
              <a:extLst>
                <a:ext uri="{FF2B5EF4-FFF2-40B4-BE49-F238E27FC236}">
                  <a16:creationId xmlns:a16="http://schemas.microsoft.com/office/drawing/2014/main" id="{0A2DD092-E572-4D94-399E-D327AB18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82" name="Object 96">
              <a:extLst>
                <a:ext uri="{FF2B5EF4-FFF2-40B4-BE49-F238E27FC236}">
                  <a16:creationId xmlns:a16="http://schemas.microsoft.com/office/drawing/2014/main" id="{C082874A-37ED-3D43-3060-2BB2F000355C}"/>
                </a:ext>
              </a:extLst>
            </p:cNvPr>
            <p:cNvSpPr/>
            <p:nvPr/>
          </p:nvSpPr>
          <p:spPr>
            <a:xfrm>
              <a:off x="445219" y="134772"/>
              <a:ext cx="640080" cy="1778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00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Transit </a:t>
              </a:r>
            </a:p>
            <a:p>
              <a:pPr algn="ctr">
                <a:buNone/>
              </a:pPr>
              <a:r>
                <a:rPr lang="en-US" altLang="ja-JP" sz="1000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Gateway</a:t>
              </a:r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3" name="テキスト ボックス 173">
            <a:extLst>
              <a:ext uri="{FF2B5EF4-FFF2-40B4-BE49-F238E27FC236}">
                <a16:creationId xmlns:a16="http://schemas.microsoft.com/office/drawing/2014/main" id="{107960DE-4CF4-1060-96A2-AFB867546F1C}"/>
              </a:ext>
            </a:extLst>
          </p:cNvPr>
          <p:cNvSpPr txBox="1"/>
          <p:nvPr/>
        </p:nvSpPr>
        <p:spPr>
          <a:xfrm>
            <a:off x="8300408" y="5778892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2FF61E36-E913-01B4-C7D0-56AE16A680A5}"/>
              </a:ext>
            </a:extLst>
          </p:cNvPr>
          <p:cNvSpPr/>
          <p:nvPr/>
        </p:nvSpPr>
        <p:spPr>
          <a:xfrm>
            <a:off x="3765865" y="4191945"/>
            <a:ext cx="168063" cy="7889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2BBA6726-FC4E-7335-BAF1-A900E2950AE1}"/>
              </a:ext>
            </a:extLst>
          </p:cNvPr>
          <p:cNvGrpSpPr/>
          <p:nvPr/>
        </p:nvGrpSpPr>
        <p:grpSpPr>
          <a:xfrm>
            <a:off x="5273474" y="1514011"/>
            <a:ext cx="449943" cy="464458"/>
            <a:chOff x="0" y="0"/>
            <a:chExt cx="457200" cy="457200"/>
          </a:xfrm>
        </p:grpSpPr>
        <p:sp>
          <p:nvSpPr>
            <p:cNvPr id="86" name="Object 1">
              <a:extLst>
                <a:ext uri="{FF2B5EF4-FFF2-40B4-BE49-F238E27FC236}">
                  <a16:creationId xmlns:a16="http://schemas.microsoft.com/office/drawing/2014/main" id="{E5389BDE-5271-42E9-3D42-20889B3AF9F6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87" name="Object 2">
              <a:extLst>
                <a:ext uri="{FF2B5EF4-FFF2-40B4-BE49-F238E27FC236}">
                  <a16:creationId xmlns:a16="http://schemas.microsoft.com/office/drawing/2014/main" id="{A29256DD-2BB7-9680-BA30-05291C102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2B737939-80A9-8567-B492-581B47EC6CA8}"/>
              </a:ext>
            </a:extLst>
          </p:cNvPr>
          <p:cNvGrpSpPr/>
          <p:nvPr/>
        </p:nvGrpSpPr>
        <p:grpSpPr>
          <a:xfrm>
            <a:off x="5503409" y="2341744"/>
            <a:ext cx="449943" cy="464458"/>
            <a:chOff x="0" y="0"/>
            <a:chExt cx="457200" cy="457200"/>
          </a:xfrm>
        </p:grpSpPr>
        <p:sp>
          <p:nvSpPr>
            <p:cNvPr id="89" name="Object 1">
              <a:extLst>
                <a:ext uri="{FF2B5EF4-FFF2-40B4-BE49-F238E27FC236}">
                  <a16:creationId xmlns:a16="http://schemas.microsoft.com/office/drawing/2014/main" id="{3A1EEBAC-FC8E-3A6C-663F-C122B0AE9963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90" name="Object 2">
              <a:extLst>
                <a:ext uri="{FF2B5EF4-FFF2-40B4-BE49-F238E27FC236}">
                  <a16:creationId xmlns:a16="http://schemas.microsoft.com/office/drawing/2014/main" id="{A29D9513-A25D-16FB-8BB3-28E8477C3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91" name="Object 10">
            <a:extLst>
              <a:ext uri="{FF2B5EF4-FFF2-40B4-BE49-F238E27FC236}">
                <a16:creationId xmlns:a16="http://schemas.microsoft.com/office/drawing/2014/main" id="{ABD49792-6DB3-F602-366A-3A0D1B13E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64" y="2392463"/>
            <a:ext cx="409628" cy="422842"/>
          </a:xfrm>
          <a:prstGeom prst="rect">
            <a:avLst/>
          </a:prstGeom>
        </p:spPr>
      </p:pic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496C06D0-C553-9699-24B5-A2F91FF654D7}"/>
              </a:ext>
            </a:extLst>
          </p:cNvPr>
          <p:cNvGrpSpPr/>
          <p:nvPr/>
        </p:nvGrpSpPr>
        <p:grpSpPr>
          <a:xfrm>
            <a:off x="5368632" y="4220582"/>
            <a:ext cx="449943" cy="464457"/>
            <a:chOff x="0" y="0"/>
            <a:chExt cx="457200" cy="457200"/>
          </a:xfrm>
        </p:grpSpPr>
        <p:sp>
          <p:nvSpPr>
            <p:cNvPr id="93" name="Object 37">
              <a:extLst>
                <a:ext uri="{FF2B5EF4-FFF2-40B4-BE49-F238E27FC236}">
                  <a16:creationId xmlns:a16="http://schemas.microsoft.com/office/drawing/2014/main" id="{612265B1-A7CC-CC4C-2BB7-00D21A541283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94" name="Object 38">
              <a:extLst>
                <a:ext uri="{FF2B5EF4-FFF2-40B4-BE49-F238E27FC236}">
                  <a16:creationId xmlns:a16="http://schemas.microsoft.com/office/drawing/2014/main" id="{1D387A17-B80D-4E57-3FEB-1BD283D9D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74" name="Object 44">
            <a:extLst>
              <a:ext uri="{FF2B5EF4-FFF2-40B4-BE49-F238E27FC236}">
                <a16:creationId xmlns:a16="http://schemas.microsoft.com/office/drawing/2014/main" id="{1B82EECE-21F5-365F-F3B4-437D704E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56" y="3335698"/>
            <a:ext cx="459921" cy="464457"/>
          </a:xfrm>
          <a:prstGeom prst="rect">
            <a:avLst/>
          </a:prstGeom>
        </p:spPr>
      </p:pic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538ED002-48BE-8A3E-BE27-CB264252FFCF}"/>
              </a:ext>
            </a:extLst>
          </p:cNvPr>
          <p:cNvCxnSpPr>
            <a:cxnSpLocks/>
          </p:cNvCxnSpPr>
          <p:nvPr/>
        </p:nvCxnSpPr>
        <p:spPr>
          <a:xfrm flipV="1">
            <a:off x="1361758" y="3545488"/>
            <a:ext cx="6421428" cy="31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E34C5B5B-928B-363B-259A-A0A756133B81}"/>
              </a:ext>
            </a:extLst>
          </p:cNvPr>
          <p:cNvSpPr/>
          <p:nvPr/>
        </p:nvSpPr>
        <p:spPr>
          <a:xfrm>
            <a:off x="3755843" y="2354797"/>
            <a:ext cx="179051" cy="1612813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" name="Object 44">
            <a:extLst>
              <a:ext uri="{FF2B5EF4-FFF2-40B4-BE49-F238E27FC236}">
                <a16:creationId xmlns:a16="http://schemas.microsoft.com/office/drawing/2014/main" id="{B84E8509-8BCB-F379-3685-0BF900D0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82" y="3322780"/>
            <a:ext cx="459921" cy="464457"/>
          </a:xfrm>
          <a:prstGeom prst="rect">
            <a:avLst/>
          </a:prstGeom>
        </p:spPr>
      </p:pic>
      <p:pic>
        <p:nvPicPr>
          <p:cNvPr id="75" name="Object 10">
            <a:extLst>
              <a:ext uri="{FF2B5EF4-FFF2-40B4-BE49-F238E27FC236}">
                <a16:creationId xmlns:a16="http://schemas.microsoft.com/office/drawing/2014/main" id="{E4F8226D-8649-523D-538D-6D0FB59E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459" y="3410813"/>
            <a:ext cx="449943" cy="464458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A8A55AC6-6B17-5964-F38A-D9832F09E307}"/>
              </a:ext>
            </a:extLst>
          </p:cNvPr>
          <p:cNvCxnSpPr>
            <a:cxnSpLocks/>
          </p:cNvCxnSpPr>
          <p:nvPr/>
        </p:nvCxnSpPr>
        <p:spPr>
          <a:xfrm flipV="1">
            <a:off x="7766583" y="3907857"/>
            <a:ext cx="269263" cy="5506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072FFC7-C23C-0763-D17D-AEF784990449}"/>
              </a:ext>
            </a:extLst>
          </p:cNvPr>
          <p:cNvCxnSpPr>
            <a:cxnSpLocks/>
          </p:cNvCxnSpPr>
          <p:nvPr/>
        </p:nvCxnSpPr>
        <p:spPr>
          <a:xfrm>
            <a:off x="8474633" y="5778892"/>
            <a:ext cx="16124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1EF3B71-4A99-5695-E10E-134191969133}"/>
              </a:ext>
            </a:extLst>
          </p:cNvPr>
          <p:cNvCxnSpPr>
            <a:cxnSpLocks/>
          </p:cNvCxnSpPr>
          <p:nvPr/>
        </p:nvCxnSpPr>
        <p:spPr>
          <a:xfrm flipV="1">
            <a:off x="6206014" y="5780082"/>
            <a:ext cx="2000639" cy="119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図 95" descr="テキスト, ロゴ&#10;&#10;自動的に生成された説明">
            <a:extLst>
              <a:ext uri="{FF2B5EF4-FFF2-40B4-BE49-F238E27FC236}">
                <a16:creationId xmlns:a16="http://schemas.microsoft.com/office/drawing/2014/main" id="{82C22702-815C-3420-5E20-235A0DAF9E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04" y="5351530"/>
            <a:ext cx="945004" cy="908368"/>
          </a:xfrm>
          <a:prstGeom prst="rect">
            <a:avLst/>
          </a:prstGeom>
        </p:spPr>
      </p:pic>
      <p:pic>
        <p:nvPicPr>
          <p:cNvPr id="97" name="Object 44">
            <a:extLst>
              <a:ext uri="{FF2B5EF4-FFF2-40B4-BE49-F238E27FC236}">
                <a16:creationId xmlns:a16="http://schemas.microsoft.com/office/drawing/2014/main" id="{98D36F9C-2110-A1E6-F80C-B1DAC85D7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365" y="5326461"/>
            <a:ext cx="838272" cy="846540"/>
          </a:xfrm>
          <a:prstGeom prst="rect">
            <a:avLst/>
          </a:prstGeom>
        </p:spPr>
      </p:pic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AF02A482-B74E-CA52-1D13-24841CA5E8E3}"/>
              </a:ext>
            </a:extLst>
          </p:cNvPr>
          <p:cNvGrpSpPr/>
          <p:nvPr/>
        </p:nvGrpSpPr>
        <p:grpSpPr>
          <a:xfrm>
            <a:off x="9576304" y="5377519"/>
            <a:ext cx="1225094" cy="884170"/>
            <a:chOff x="91440" y="0"/>
            <a:chExt cx="915704" cy="626775"/>
          </a:xfrm>
        </p:grpSpPr>
        <p:pic>
          <p:nvPicPr>
            <p:cNvPr id="77" name="Object 36">
              <a:extLst>
                <a:ext uri="{FF2B5EF4-FFF2-40B4-BE49-F238E27FC236}">
                  <a16:creationId xmlns:a16="http://schemas.microsoft.com/office/drawing/2014/main" id="{DECA30B6-E2DA-64CF-CB11-DBBBC1D4C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40" y="0"/>
              <a:ext cx="457200" cy="457200"/>
            </a:xfrm>
            <a:prstGeom prst="rect">
              <a:avLst/>
            </a:prstGeom>
          </p:spPr>
        </p:pic>
        <p:sp>
          <p:nvSpPr>
            <p:cNvPr id="78" name="Object 37">
              <a:extLst>
                <a:ext uri="{FF2B5EF4-FFF2-40B4-BE49-F238E27FC236}">
                  <a16:creationId xmlns:a16="http://schemas.microsoft.com/office/drawing/2014/main" id="{2FF2D084-FB0B-8926-9BF2-AC7939E87225}"/>
                </a:ext>
              </a:extLst>
            </p:cNvPr>
            <p:cNvSpPr/>
            <p:nvPr/>
          </p:nvSpPr>
          <p:spPr>
            <a:xfrm>
              <a:off x="367064" y="332235"/>
              <a:ext cx="640080" cy="29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900" dirty="0">
                  <a:solidFill>
                    <a:sysClr val="windowText" lastClr="000000"/>
                  </a:solidFill>
                  <a:latin typeface="+mn-ea"/>
                  <a:cs typeface="Helvetica" pitchFamily="34" charset="-120"/>
                </a:rPr>
                <a:t>Object</a:t>
              </a:r>
            </a:p>
            <a:p>
              <a:pPr algn="ctr">
                <a:buNone/>
              </a:pPr>
              <a:r>
                <a:rPr lang="en-US" altLang="ja-JP" sz="900" dirty="0">
                  <a:solidFill>
                    <a:sysClr val="windowText" lastClr="000000"/>
                  </a:solidFill>
                  <a:latin typeface="+mn-ea"/>
                  <a:cs typeface="Helvetica" pitchFamily="34" charset="-120"/>
                </a:rPr>
                <a:t>Storage</a:t>
              </a:r>
              <a:r>
                <a:rPr lang="ja-JP" altLang="en-US" sz="900" dirty="0">
                  <a:solidFill>
                    <a:sysClr val="windowText" lastClr="000000"/>
                  </a:solidFill>
                  <a:latin typeface="+mn-ea"/>
                  <a:cs typeface="Helvetica" pitchFamily="34" charset="-120"/>
                </a:rPr>
                <a:t>（</a:t>
              </a:r>
              <a:r>
                <a:rPr lang="en-US" altLang="ja-JP" sz="900" dirty="0">
                  <a:solidFill>
                    <a:sysClr val="windowText" lastClr="000000"/>
                  </a:solidFill>
                  <a:latin typeface="+mn-ea"/>
                  <a:cs typeface="Helvetica" pitchFamily="34" charset="-120"/>
                </a:rPr>
                <a:t>ICOS</a:t>
              </a:r>
              <a:r>
                <a:rPr lang="ja-JP" altLang="en-US" sz="900" dirty="0">
                  <a:solidFill>
                    <a:sysClr val="windowText" lastClr="000000"/>
                  </a:solidFill>
                  <a:latin typeface="+mn-ea"/>
                  <a:cs typeface="Helvetica" pitchFamily="34" charset="-120"/>
                </a:rPr>
                <a:t>）</a:t>
              </a:r>
              <a:endParaRPr lang="en-US" sz="2800" dirty="0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15612C-B3FE-88D9-1FE6-C0C6353DC6B8}"/>
              </a:ext>
            </a:extLst>
          </p:cNvPr>
          <p:cNvSpPr txBox="1">
            <a:spLocks/>
          </p:cNvSpPr>
          <p:nvPr/>
        </p:nvSpPr>
        <p:spPr>
          <a:xfrm>
            <a:off x="561181" y="210089"/>
            <a:ext cx="9483965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/>
              <a:t>ネットワーク</a:t>
            </a:r>
            <a:r>
              <a:rPr lang="en-US" altLang="ja-JP" sz="2200" dirty="0"/>
              <a:t>/</a:t>
            </a:r>
            <a:r>
              <a:rPr lang="ja-JP" altLang="en-US" sz="2200" dirty="0"/>
              <a:t>新規開設構成図　　</a:t>
            </a: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構成イメージのため、実際の結線図ではありません。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4DAD162C-C079-03EF-C653-F74098104E0A}"/>
              </a:ext>
            </a:extLst>
          </p:cNvPr>
          <p:cNvSpPr txBox="1">
            <a:spLocks/>
          </p:cNvSpPr>
          <p:nvPr/>
        </p:nvSpPr>
        <p:spPr>
          <a:xfrm>
            <a:off x="839478" y="249847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関連サービス概算価格</a:t>
            </a:r>
            <a:endParaRPr lang="ja-JP" altLang="en-US" dirty="0"/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777042FD-F461-970F-1A4E-D56A2DD5E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93068"/>
              </p:ext>
            </p:extLst>
          </p:nvPr>
        </p:nvGraphicFramePr>
        <p:xfrm>
          <a:off x="425538" y="1291632"/>
          <a:ext cx="11268643" cy="224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343">
                  <a:extLst>
                    <a:ext uri="{9D8B030D-6E8A-4147-A177-3AD203B41FA5}">
                      <a16:colId xmlns:a16="http://schemas.microsoft.com/office/drawing/2014/main" val="3958761604"/>
                    </a:ext>
                  </a:extLst>
                </a:gridCol>
                <a:gridCol w="2035999">
                  <a:extLst>
                    <a:ext uri="{9D8B030D-6E8A-4147-A177-3AD203B41FA5}">
                      <a16:colId xmlns:a16="http://schemas.microsoft.com/office/drawing/2014/main" val="2717851830"/>
                    </a:ext>
                  </a:extLst>
                </a:gridCol>
                <a:gridCol w="7171301">
                  <a:extLst>
                    <a:ext uri="{9D8B030D-6E8A-4147-A177-3AD203B41FA5}">
                      <a16:colId xmlns:a16="http://schemas.microsoft.com/office/drawing/2014/main" val="3341493128"/>
                    </a:ext>
                  </a:extLst>
                </a:gridCol>
              </a:tblGrid>
              <a:tr h="5039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 項目名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金額</a:t>
                      </a:r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月額（円）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  備考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94671253"/>
                  </a:ext>
                </a:extLst>
              </a:tr>
              <a:tr h="444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VRA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（ベアメタル）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132,877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Classic Infra(x86)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上に作成します。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までアウトバウンド無償。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6564881"/>
                  </a:ext>
                </a:extLst>
              </a:tr>
              <a:tr h="371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VPNaaS(VPN for VPC)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11,631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VPC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上に作成。複数拠点から接続をする場合は拠点数によって金額が異なります。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+mn-ea"/>
                        </a:rPr>
                        <a:t>アウトバウンド課金（￥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+mn-ea"/>
                        </a:rPr>
                        <a:t>13/GB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+mn-ea"/>
                        </a:rPr>
                        <a:t>）が必要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2792660"/>
                  </a:ext>
                </a:extLst>
              </a:tr>
              <a:tr h="922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Transit Gateway</a:t>
                      </a:r>
                    </a:p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※PER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との接続前提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ローカル：無償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グローバル：約￥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2/GB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Power Edge Router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PER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）との接続に必要です。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PER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との接続がある場合、ローカルルーティング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のデータ転送料金は課金されません。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Transit Gateway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のご利用は実際に発生するトランザクション量および接続本数、ルーティングオプ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ションによって金額が異なります。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※PER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との接続の場合、接続数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本まで無償となります。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98081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A92D37-9F68-50A9-61EE-D5F40A140059}"/>
              </a:ext>
            </a:extLst>
          </p:cNvPr>
          <p:cNvSpPr txBox="1"/>
          <p:nvPr/>
        </p:nvSpPr>
        <p:spPr>
          <a:xfrm>
            <a:off x="9100201" y="710970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696794C-B234-195A-D6B8-A11454B1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7" y="3755516"/>
            <a:ext cx="5706005" cy="1894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5ADF43F-1A36-76CD-1472-B56C8AD4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4" y="3755516"/>
            <a:ext cx="5451818" cy="1894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2ABCB7-EDE3-D577-6F05-03D6ED292988}"/>
              </a:ext>
            </a:extLst>
          </p:cNvPr>
          <p:cNvSpPr txBox="1"/>
          <p:nvPr/>
        </p:nvSpPr>
        <p:spPr>
          <a:xfrm>
            <a:off x="414097" y="5793581"/>
            <a:ext cx="916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hlinkClick r:id="rId4"/>
              </a:rPr>
              <a:t>https://cloud.ibm.com/docs/power-iaas?topic=power-iaas-pricing-virtual-server-on-cloud#per-pricing</a:t>
            </a:r>
            <a:endParaRPr kumimoji="1" lang="en-US" altLang="ja-JP" sz="1400" dirty="0"/>
          </a:p>
          <a:p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53802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30">
            <a:extLst>
              <a:ext uri="{FF2B5EF4-FFF2-40B4-BE49-F238E27FC236}">
                <a16:creationId xmlns:a16="http://schemas.microsoft.com/office/drawing/2014/main" id="{B2B6693A-FE72-C3EE-F92B-0013E523BE23}"/>
              </a:ext>
            </a:extLst>
          </p:cNvPr>
          <p:cNvSpPr/>
          <p:nvPr/>
        </p:nvSpPr>
        <p:spPr>
          <a:xfrm>
            <a:off x="1300726" y="1553365"/>
            <a:ext cx="1140689" cy="345319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" name="Group 214">
            <a:extLst>
              <a:ext uri="{FF2B5EF4-FFF2-40B4-BE49-F238E27FC236}">
                <a16:creationId xmlns:a16="http://schemas.microsoft.com/office/drawing/2014/main" id="{F381F2ED-74EE-E32F-63B4-50D9C575E2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1315" y="3070305"/>
            <a:ext cx="439509" cy="350995"/>
            <a:chOff x="1950" y="2651"/>
            <a:chExt cx="288" cy="230"/>
          </a:xfrm>
          <a:solidFill>
            <a:srgbClr val="0070C0"/>
          </a:solidFill>
        </p:grpSpPr>
        <p:sp>
          <p:nvSpPr>
            <p:cNvPr id="4" name="Freeform 215">
              <a:extLst>
                <a:ext uri="{FF2B5EF4-FFF2-40B4-BE49-F238E27FC236}">
                  <a16:creationId xmlns:a16="http://schemas.microsoft.com/office/drawing/2014/main" id="{2E0EF702-25C1-31EF-2CF5-6E798DD5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5" name="Freeform 216">
              <a:extLst>
                <a:ext uri="{FF2B5EF4-FFF2-40B4-BE49-F238E27FC236}">
                  <a16:creationId xmlns:a16="http://schemas.microsoft.com/office/drawing/2014/main" id="{92522B19-E537-D446-FA82-12587655C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224C247-A48B-251B-2397-9B74FC0322B4}"/>
              </a:ext>
            </a:extLst>
          </p:cNvPr>
          <p:cNvGrpSpPr/>
          <p:nvPr/>
        </p:nvGrpSpPr>
        <p:grpSpPr>
          <a:xfrm>
            <a:off x="1540445" y="3613858"/>
            <a:ext cx="661248" cy="464902"/>
            <a:chOff x="1274986" y="4859086"/>
            <a:chExt cx="661248" cy="464902"/>
          </a:xfrm>
        </p:grpSpPr>
        <p:sp>
          <p:nvSpPr>
            <p:cNvPr id="7" name="Freeform 121">
              <a:extLst>
                <a:ext uri="{FF2B5EF4-FFF2-40B4-BE49-F238E27FC236}">
                  <a16:creationId xmlns:a16="http://schemas.microsoft.com/office/drawing/2014/main" id="{39DFE5A6-67E4-6A39-0F51-37CFFC7DC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Freeform 121">
              <a:extLst>
                <a:ext uri="{FF2B5EF4-FFF2-40B4-BE49-F238E27FC236}">
                  <a16:creationId xmlns:a16="http://schemas.microsoft.com/office/drawing/2014/main" id="{7FF3CF4B-ACE4-DC7E-1F01-EB53B3D1F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Freeform 121">
              <a:extLst>
                <a:ext uri="{FF2B5EF4-FFF2-40B4-BE49-F238E27FC236}">
                  <a16:creationId xmlns:a16="http://schemas.microsoft.com/office/drawing/2014/main" id="{B872DB8E-1334-5BE1-DF88-FCC1B28BD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FD4694-7357-FF52-6046-0E9FDC609626}"/>
              </a:ext>
            </a:extLst>
          </p:cNvPr>
          <p:cNvSpPr txBox="1"/>
          <p:nvPr/>
        </p:nvSpPr>
        <p:spPr>
          <a:xfrm>
            <a:off x="1526380" y="2288178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BD3985-C2D9-B9ED-106A-9DEDFD93E5AD}"/>
              </a:ext>
            </a:extLst>
          </p:cNvPr>
          <p:cNvSpPr/>
          <p:nvPr/>
        </p:nvSpPr>
        <p:spPr>
          <a:xfrm>
            <a:off x="1300726" y="1296799"/>
            <a:ext cx="1140689" cy="32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54F374-59A3-113D-3EB4-FEA113448AE3}"/>
              </a:ext>
            </a:extLst>
          </p:cNvPr>
          <p:cNvSpPr txBox="1"/>
          <p:nvPr/>
        </p:nvSpPr>
        <p:spPr>
          <a:xfrm>
            <a:off x="1530344" y="131087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お客</a:t>
            </a:r>
            <a:r>
              <a:rPr kumimoji="1" lang="ja-JP" altLang="en-US" sz="1400" dirty="0">
                <a:solidFill>
                  <a:schemeClr val="bg1"/>
                </a:solidFill>
              </a:rPr>
              <a:t>様</a:t>
            </a:r>
          </a:p>
        </p:txBody>
      </p:sp>
      <p:sp>
        <p:nvSpPr>
          <p:cNvPr id="13" name="角丸四角形 39">
            <a:extLst>
              <a:ext uri="{FF2B5EF4-FFF2-40B4-BE49-F238E27FC236}">
                <a16:creationId xmlns:a16="http://schemas.microsoft.com/office/drawing/2014/main" id="{D6E86016-973B-5C10-6DD1-846465F9336C}"/>
              </a:ext>
            </a:extLst>
          </p:cNvPr>
          <p:cNvSpPr/>
          <p:nvPr/>
        </p:nvSpPr>
        <p:spPr>
          <a:xfrm>
            <a:off x="4164776" y="1316120"/>
            <a:ext cx="6105416" cy="36904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4CA873-2722-D265-06D3-31072BD6E89F}"/>
              </a:ext>
            </a:extLst>
          </p:cNvPr>
          <p:cNvSpPr txBox="1"/>
          <p:nvPr/>
        </p:nvSpPr>
        <p:spPr>
          <a:xfrm>
            <a:off x="4229074" y="1074430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5" name="角丸四角形 21">
            <a:extLst>
              <a:ext uri="{FF2B5EF4-FFF2-40B4-BE49-F238E27FC236}">
                <a16:creationId xmlns:a16="http://schemas.microsoft.com/office/drawing/2014/main" id="{6D2D4CDD-8A8C-4760-669B-E1E08E4ABB72}"/>
              </a:ext>
            </a:extLst>
          </p:cNvPr>
          <p:cNvSpPr/>
          <p:nvPr/>
        </p:nvSpPr>
        <p:spPr>
          <a:xfrm>
            <a:off x="5063000" y="1381445"/>
            <a:ext cx="2357962" cy="1525134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6FFBBD-9E01-BC82-1127-D8331ED3601F}"/>
              </a:ext>
            </a:extLst>
          </p:cNvPr>
          <p:cNvSpPr txBox="1"/>
          <p:nvPr/>
        </p:nvSpPr>
        <p:spPr>
          <a:xfrm>
            <a:off x="2872032" y="2373957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IPSec-VPN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FA7628-2154-D4E1-5A88-68B5058EFE6F}"/>
              </a:ext>
            </a:extLst>
          </p:cNvPr>
          <p:cNvSpPr txBox="1"/>
          <p:nvPr/>
        </p:nvSpPr>
        <p:spPr>
          <a:xfrm>
            <a:off x="5059594" y="1415891"/>
            <a:ext cx="119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Classic Infra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A272757-425E-B7E8-8412-43CDA38D479E}"/>
              </a:ext>
            </a:extLst>
          </p:cNvPr>
          <p:cNvCxnSpPr>
            <a:cxnSpLocks/>
          </p:cNvCxnSpPr>
          <p:nvPr/>
        </p:nvCxnSpPr>
        <p:spPr>
          <a:xfrm flipV="1">
            <a:off x="1955312" y="2073396"/>
            <a:ext cx="3677991" cy="19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1FB0F4F-37DB-A966-8C34-62BBD9C1FC4E}"/>
              </a:ext>
            </a:extLst>
          </p:cNvPr>
          <p:cNvGrpSpPr/>
          <p:nvPr/>
        </p:nvGrpSpPr>
        <p:grpSpPr>
          <a:xfrm>
            <a:off x="4479218" y="1938069"/>
            <a:ext cx="333638" cy="307015"/>
            <a:chOff x="10535478" y="1805285"/>
            <a:chExt cx="540000" cy="540000"/>
          </a:xfrm>
        </p:grpSpPr>
        <p:sp>
          <p:nvSpPr>
            <p:cNvPr id="22" name="円/楕円 72">
              <a:extLst>
                <a:ext uri="{FF2B5EF4-FFF2-40B4-BE49-F238E27FC236}">
                  <a16:creationId xmlns:a16="http://schemas.microsoft.com/office/drawing/2014/main" id="{39C47DA5-2AB0-D7DC-459E-928286CE2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478" y="180528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HGP創英角ｺﾞｼｯｸUB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E7C62C-7394-5DCC-D455-5378D7CED0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55352" y="1837839"/>
              <a:ext cx="320130" cy="432000"/>
            </a:xfrm>
            <a:custGeom>
              <a:avLst/>
              <a:gdLst>
                <a:gd name="T0" fmla="*/ 2147483646 w 75"/>
                <a:gd name="T1" fmla="*/ 2147483646 h 101"/>
                <a:gd name="T2" fmla="*/ 2147483646 w 75"/>
                <a:gd name="T3" fmla="*/ 2147483646 h 101"/>
                <a:gd name="T4" fmla="*/ 2147483646 w 75"/>
                <a:gd name="T5" fmla="*/ 2147483646 h 101"/>
                <a:gd name="T6" fmla="*/ 2147483646 w 75"/>
                <a:gd name="T7" fmla="*/ 0 h 101"/>
                <a:gd name="T8" fmla="*/ 2147483646 w 75"/>
                <a:gd name="T9" fmla="*/ 2147483646 h 101"/>
                <a:gd name="T10" fmla="*/ 2147483646 w 75"/>
                <a:gd name="T11" fmla="*/ 2147483646 h 101"/>
                <a:gd name="T12" fmla="*/ 2147483646 w 75"/>
                <a:gd name="T13" fmla="*/ 2147483646 h 101"/>
                <a:gd name="T14" fmla="*/ 2147483646 w 75"/>
                <a:gd name="T15" fmla="*/ 2147483646 h 101"/>
                <a:gd name="T16" fmla="*/ 0 w 75"/>
                <a:gd name="T17" fmla="*/ 2147483646 h 101"/>
                <a:gd name="T18" fmla="*/ 0 w 75"/>
                <a:gd name="T19" fmla="*/ 2147483646 h 101"/>
                <a:gd name="T20" fmla="*/ 2147483646 w 75"/>
                <a:gd name="T21" fmla="*/ 2147483646 h 101"/>
                <a:gd name="T22" fmla="*/ 2147483646 w 75"/>
                <a:gd name="T23" fmla="*/ 2147483646 h 101"/>
                <a:gd name="T24" fmla="*/ 2147483646 w 75"/>
                <a:gd name="T25" fmla="*/ 2147483646 h 101"/>
                <a:gd name="T26" fmla="*/ 2147483646 w 75"/>
                <a:gd name="T27" fmla="*/ 2147483646 h 101"/>
                <a:gd name="T28" fmla="*/ 2147483646 w 75"/>
                <a:gd name="T29" fmla="*/ 2147483646 h 101"/>
                <a:gd name="T30" fmla="*/ 2147483646 w 75"/>
                <a:gd name="T31" fmla="*/ 2147483646 h 101"/>
                <a:gd name="T32" fmla="*/ 2147483646 w 75"/>
                <a:gd name="T33" fmla="*/ 2147483646 h 101"/>
                <a:gd name="T34" fmla="*/ 2147483646 w 75"/>
                <a:gd name="T35" fmla="*/ 2147483646 h 101"/>
                <a:gd name="T36" fmla="*/ 2147483646 w 75"/>
                <a:gd name="T37" fmla="*/ 2147483646 h 101"/>
                <a:gd name="T38" fmla="*/ 2147483646 w 75"/>
                <a:gd name="T39" fmla="*/ 2147483646 h 101"/>
                <a:gd name="T40" fmla="*/ 2147483646 w 75"/>
                <a:gd name="T41" fmla="*/ 2147483646 h 101"/>
                <a:gd name="T42" fmla="*/ 2147483646 w 75"/>
                <a:gd name="T43" fmla="*/ 2147483646 h 101"/>
                <a:gd name="T44" fmla="*/ 2147483646 w 75"/>
                <a:gd name="T45" fmla="*/ 2147483646 h 101"/>
                <a:gd name="T46" fmla="*/ 2147483646 w 75"/>
                <a:gd name="T47" fmla="*/ 2147483646 h 101"/>
                <a:gd name="T48" fmla="*/ 2147483646 w 75"/>
                <a:gd name="T49" fmla="*/ 2147483646 h 101"/>
                <a:gd name="T50" fmla="*/ 2147483646 w 75"/>
                <a:gd name="T51" fmla="*/ 214748364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01">
                  <a:moveTo>
                    <a:pt x="75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14"/>
                    <a:pt x="55" y="0"/>
                    <a:pt x="38" y="0"/>
                  </a:cubicBezTo>
                  <a:cubicBezTo>
                    <a:pt x="22" y="0"/>
                    <a:pt x="8" y="14"/>
                    <a:pt x="8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101"/>
                    <a:pt x="75" y="101"/>
                    <a:pt x="75" y="101"/>
                  </a:cubicBezTo>
                  <a:lnTo>
                    <a:pt x="75" y="37"/>
                  </a:lnTo>
                  <a:close/>
                  <a:moveTo>
                    <a:pt x="42" y="69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1" y="68"/>
                    <a:pt x="29" y="65"/>
                    <a:pt x="29" y="62"/>
                  </a:cubicBezTo>
                  <a:cubicBezTo>
                    <a:pt x="29" y="58"/>
                    <a:pt x="33" y="54"/>
                    <a:pt x="38" y="54"/>
                  </a:cubicBezTo>
                  <a:cubicBezTo>
                    <a:pt x="42" y="54"/>
                    <a:pt x="46" y="58"/>
                    <a:pt x="46" y="62"/>
                  </a:cubicBezTo>
                  <a:cubicBezTo>
                    <a:pt x="46" y="65"/>
                    <a:pt x="44" y="68"/>
                    <a:pt x="42" y="69"/>
                  </a:cubicBezTo>
                  <a:moveTo>
                    <a:pt x="5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0"/>
                    <a:pt x="28" y="12"/>
                    <a:pt x="38" y="12"/>
                  </a:cubicBezTo>
                  <a:cubicBezTo>
                    <a:pt x="49" y="12"/>
                    <a:pt x="58" y="20"/>
                    <a:pt x="58" y="31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08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24" name="角丸四角形 20">
            <a:extLst>
              <a:ext uri="{FF2B5EF4-FFF2-40B4-BE49-F238E27FC236}">
                <a16:creationId xmlns:a16="http://schemas.microsoft.com/office/drawing/2014/main" id="{603E6068-ADAD-17DA-65EC-1F7A2EDB782F}"/>
              </a:ext>
            </a:extLst>
          </p:cNvPr>
          <p:cNvSpPr/>
          <p:nvPr/>
        </p:nvSpPr>
        <p:spPr>
          <a:xfrm>
            <a:off x="5063000" y="3259018"/>
            <a:ext cx="4279900" cy="1657903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FFFF10D-93A3-DAF2-F38D-78B132E30F9B}"/>
              </a:ext>
            </a:extLst>
          </p:cNvPr>
          <p:cNvSpPr txBox="1"/>
          <p:nvPr/>
        </p:nvSpPr>
        <p:spPr>
          <a:xfrm>
            <a:off x="5049610" y="330816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pic>
        <p:nvPicPr>
          <p:cNvPr id="26" name="図 25" descr="テキスト, ロゴ&#10;&#10;自動的に生成された説明">
            <a:extLst>
              <a:ext uri="{FF2B5EF4-FFF2-40B4-BE49-F238E27FC236}">
                <a16:creationId xmlns:a16="http://schemas.microsoft.com/office/drawing/2014/main" id="{DD9DC261-7A39-9BDC-FA1D-9AB22F56D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76" y="3707878"/>
            <a:ext cx="896350" cy="860292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5C253DF-7218-F1A6-3512-CA510CAA4F94}"/>
              </a:ext>
            </a:extLst>
          </p:cNvPr>
          <p:cNvSpPr/>
          <p:nvPr/>
        </p:nvSpPr>
        <p:spPr>
          <a:xfrm>
            <a:off x="3985923" y="1415891"/>
            <a:ext cx="178853" cy="15251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FBDE3D-93CD-278B-820E-59F760824DCB}"/>
              </a:ext>
            </a:extLst>
          </p:cNvPr>
          <p:cNvSpPr txBox="1"/>
          <p:nvPr/>
        </p:nvSpPr>
        <p:spPr>
          <a:xfrm>
            <a:off x="3896082" y="1585353"/>
            <a:ext cx="353943" cy="11150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Public Network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AEC7A32E-E8A6-3A75-80C4-099B8A8D013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7029326" y="2267389"/>
            <a:ext cx="997900" cy="1870635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7DADE44-B0D0-DAEB-2FEF-B1F1B4711C16}"/>
              </a:ext>
            </a:extLst>
          </p:cNvPr>
          <p:cNvSpPr txBox="1"/>
          <p:nvPr/>
        </p:nvSpPr>
        <p:spPr>
          <a:xfrm>
            <a:off x="5465791" y="2350096"/>
            <a:ext cx="1127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VRA</a:t>
            </a:r>
          </a:p>
          <a:p>
            <a:pPr algn="ctr"/>
            <a:r>
              <a:rPr lang="ja-JP" altLang="en-US" sz="1050" dirty="0">
                <a:latin typeface="+mn-ea"/>
              </a:rPr>
              <a:t>（ベアメタル）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6E9B28-147E-5928-3234-12977017F45D}"/>
              </a:ext>
            </a:extLst>
          </p:cNvPr>
          <p:cNvSpPr txBox="1"/>
          <p:nvPr/>
        </p:nvSpPr>
        <p:spPr>
          <a:xfrm>
            <a:off x="834513" y="5248250"/>
            <a:ext cx="10448501" cy="125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オンプレルータと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 IBM Cloud(Classic Infrastructure) 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上の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 Gateway Appliance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VRA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との間で、サイト間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 VPN 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を構成します。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Cloud connections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または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PER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を構成し、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IBM Cloud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と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 Power Virtual Server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間を接続します。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Gateway Appliance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に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NAT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を設定することで、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オンプレから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Power Virtual Server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にアクセスできます。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rgbClr val="020102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sz="1300" dirty="0">
                <a:solidFill>
                  <a:srgbClr val="0201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　　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もしくは、「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Gateway Appliance-Power Virtual Server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のルーター間」で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GRE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を構成することで、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NAT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無しでオンプレセグメント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rgbClr val="020102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sz="1300" dirty="0">
                <a:solidFill>
                  <a:srgbClr val="0201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　　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から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Power Virtual Server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  <a:sym typeface="Meiryo UI" panose="020B0604030504040204" pitchFamily="34" charset="-128"/>
              </a:rPr>
              <a:t>にアクセスできます。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rgbClr val="020102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  <a:sym typeface="Meiryo UI" panose="020B060403050404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F7E21B7-66BC-D814-93D9-1865831D381F}"/>
              </a:ext>
            </a:extLst>
          </p:cNvPr>
          <p:cNvSpPr txBox="1"/>
          <p:nvPr/>
        </p:nvSpPr>
        <p:spPr>
          <a:xfrm>
            <a:off x="5368716" y="214858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866026-EE03-DDC8-BC2A-F5F4327946D0}"/>
              </a:ext>
            </a:extLst>
          </p:cNvPr>
          <p:cNvSpPr txBox="1"/>
          <p:nvPr/>
        </p:nvSpPr>
        <p:spPr>
          <a:xfrm>
            <a:off x="8328296" y="166765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②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タイトル 2">
            <a:extLst>
              <a:ext uri="{FF2B5EF4-FFF2-40B4-BE49-F238E27FC236}">
                <a16:creationId xmlns:a16="http://schemas.microsoft.com/office/drawing/2014/main" id="{74CB5396-1DD2-3F4D-CCB6-EF2A53C43064}"/>
              </a:ext>
            </a:extLst>
          </p:cNvPr>
          <p:cNvSpPr txBox="1">
            <a:spLocks/>
          </p:cNvSpPr>
          <p:nvPr/>
        </p:nvSpPr>
        <p:spPr>
          <a:xfrm>
            <a:off x="741395" y="259685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IPSec-VPN</a:t>
            </a:r>
            <a:r>
              <a:rPr lang="ja-JP" altLang="en-US" dirty="0"/>
              <a:t>（</a:t>
            </a:r>
            <a:r>
              <a:rPr lang="en-US" altLang="ja-JP" dirty="0"/>
              <a:t>Classic</a:t>
            </a:r>
            <a:r>
              <a:rPr lang="ja-JP" altLang="en-US" dirty="0"/>
              <a:t>経由）　　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B867A51-8803-EC15-B65C-9C166D72A52A}"/>
              </a:ext>
            </a:extLst>
          </p:cNvPr>
          <p:cNvGrpSpPr/>
          <p:nvPr/>
        </p:nvGrpSpPr>
        <p:grpSpPr>
          <a:xfrm>
            <a:off x="2929409" y="1765976"/>
            <a:ext cx="566644" cy="584120"/>
            <a:chOff x="0" y="0"/>
            <a:chExt cx="457200" cy="457200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BFE3B8B4-4E84-2A8B-3BCD-207D66361AC7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id="{4C7F9BAC-7078-06B4-8DC5-F57C71C32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54" name="Object 44">
            <a:extLst>
              <a:ext uri="{FF2B5EF4-FFF2-40B4-BE49-F238E27FC236}">
                <a16:creationId xmlns:a16="http://schemas.microsoft.com/office/drawing/2014/main" id="{836C3F83-8F9C-F647-DFEF-D4598A47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220" y="3714238"/>
            <a:ext cx="748617" cy="756000"/>
          </a:xfrm>
          <a:prstGeom prst="rect">
            <a:avLst/>
          </a:prstGeom>
        </p:spPr>
      </p:pic>
      <p:sp>
        <p:nvSpPr>
          <p:cNvPr id="55" name="テキスト ボックス 173">
            <a:extLst>
              <a:ext uri="{FF2B5EF4-FFF2-40B4-BE49-F238E27FC236}">
                <a16:creationId xmlns:a16="http://schemas.microsoft.com/office/drawing/2014/main" id="{B801C787-8D18-E840-8BE7-916B06F0A09E}"/>
              </a:ext>
            </a:extLst>
          </p:cNvPr>
          <p:cNvSpPr txBox="1"/>
          <p:nvPr/>
        </p:nvSpPr>
        <p:spPr>
          <a:xfrm>
            <a:off x="8184083" y="4145020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263D90A-80D6-4616-5F40-8E61E7797B3F}"/>
              </a:ext>
            </a:extLst>
          </p:cNvPr>
          <p:cNvSpPr txBox="1"/>
          <p:nvPr/>
        </p:nvSpPr>
        <p:spPr>
          <a:xfrm>
            <a:off x="5776320" y="36228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20" name="Object 44">
            <a:extLst>
              <a:ext uri="{FF2B5EF4-FFF2-40B4-BE49-F238E27FC236}">
                <a16:creationId xmlns:a16="http://schemas.microsoft.com/office/drawing/2014/main" id="{45FD0D0F-A7D7-3C89-F4A0-DBCC68D1D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49" y="1819083"/>
            <a:ext cx="459921" cy="464457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13FAE2F-A037-F5AA-9367-3586EB7CC210}"/>
              </a:ext>
            </a:extLst>
          </p:cNvPr>
          <p:cNvCxnSpPr>
            <a:cxnSpLocks/>
          </p:cNvCxnSpPr>
          <p:nvPr/>
        </p:nvCxnSpPr>
        <p:spPr>
          <a:xfrm flipV="1">
            <a:off x="6217466" y="2067554"/>
            <a:ext cx="1722352" cy="1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17C71AD-132C-65B1-3719-00BA22AE3E8F}"/>
              </a:ext>
            </a:extLst>
          </p:cNvPr>
          <p:cNvGrpSpPr/>
          <p:nvPr/>
        </p:nvGrpSpPr>
        <p:grpSpPr>
          <a:xfrm>
            <a:off x="5726857" y="1745312"/>
            <a:ext cx="612000" cy="612000"/>
            <a:chOff x="0" y="0"/>
            <a:chExt cx="457200" cy="457200"/>
          </a:xfrm>
        </p:grpSpPr>
        <p:sp>
          <p:nvSpPr>
            <p:cNvPr id="45" name="Object 1">
              <a:extLst>
                <a:ext uri="{FF2B5EF4-FFF2-40B4-BE49-F238E27FC236}">
                  <a16:creationId xmlns:a16="http://schemas.microsoft.com/office/drawing/2014/main" id="{B818554B-0D04-C605-9D00-35DD311E944B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46" name="Object 2">
              <a:extLst>
                <a:ext uri="{FF2B5EF4-FFF2-40B4-BE49-F238E27FC236}">
                  <a16:creationId xmlns:a16="http://schemas.microsoft.com/office/drawing/2014/main" id="{F25897EF-E5A8-9BA2-FE16-4B4CFD32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5DD7F58-924A-462F-67F1-ADB4B570E440}"/>
              </a:ext>
            </a:extLst>
          </p:cNvPr>
          <p:cNvGrpSpPr/>
          <p:nvPr/>
        </p:nvGrpSpPr>
        <p:grpSpPr>
          <a:xfrm>
            <a:off x="7641174" y="1713689"/>
            <a:ext cx="1678930" cy="684000"/>
            <a:chOff x="91440" y="0"/>
            <a:chExt cx="1053187" cy="457200"/>
          </a:xfrm>
        </p:grpSpPr>
        <p:sp>
          <p:nvSpPr>
            <p:cNvPr id="51" name="Object 94">
              <a:extLst>
                <a:ext uri="{FF2B5EF4-FFF2-40B4-BE49-F238E27FC236}">
                  <a16:creationId xmlns:a16="http://schemas.microsoft.com/office/drawing/2014/main" id="{651633A3-DA20-E002-FC29-AC348471E3F1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52" name="Object 95">
              <a:extLst>
                <a:ext uri="{FF2B5EF4-FFF2-40B4-BE49-F238E27FC236}">
                  <a16:creationId xmlns:a16="http://schemas.microsoft.com/office/drawing/2014/main" id="{651C9892-483D-6C3F-DE6E-C7F4EB30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53" name="Object 96">
              <a:extLst>
                <a:ext uri="{FF2B5EF4-FFF2-40B4-BE49-F238E27FC236}">
                  <a16:creationId xmlns:a16="http://schemas.microsoft.com/office/drawing/2014/main" id="{0B21C371-CF1F-5BD4-5C47-5746CED7EFCD}"/>
                </a:ext>
              </a:extLst>
            </p:cNvPr>
            <p:cNvSpPr/>
            <p:nvPr/>
          </p:nvSpPr>
          <p:spPr>
            <a:xfrm>
              <a:off x="504547" y="201437"/>
              <a:ext cx="640080" cy="205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Transit </a:t>
              </a:r>
            </a:p>
            <a:p>
              <a:pPr algn="ctr">
                <a:buNone/>
              </a:pPr>
              <a:r>
                <a:rPr lang="en-US" altLang="ja-JP" sz="10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Gateway</a:t>
              </a:r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81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C786A844-CA31-D618-8B49-6EC41E04E4D2}"/>
              </a:ext>
            </a:extLst>
          </p:cNvPr>
          <p:cNvSpPr txBox="1">
            <a:spLocks/>
          </p:cNvSpPr>
          <p:nvPr/>
        </p:nvSpPr>
        <p:spPr>
          <a:xfrm>
            <a:off x="741395" y="259685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IPSec-VPN</a:t>
            </a:r>
            <a:r>
              <a:rPr lang="ja-JP" altLang="en-US" dirty="0"/>
              <a:t>（</a:t>
            </a:r>
            <a:r>
              <a:rPr lang="en-US" altLang="ja-JP" dirty="0"/>
              <a:t>Classic</a:t>
            </a:r>
            <a:r>
              <a:rPr lang="ja-JP" altLang="en-US" dirty="0"/>
              <a:t>経由）　概算費用　　</a:t>
            </a:r>
          </a:p>
        </p:txBody>
      </p:sp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6EB93215-5AB6-43D6-AD7C-7E2ED6C1B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24261"/>
              </p:ext>
            </p:extLst>
          </p:nvPr>
        </p:nvGraphicFramePr>
        <p:xfrm>
          <a:off x="325836" y="1249529"/>
          <a:ext cx="11236109" cy="4466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743">
                  <a:extLst>
                    <a:ext uri="{9D8B030D-6E8A-4147-A177-3AD203B41FA5}">
                      <a16:colId xmlns:a16="http://schemas.microsoft.com/office/drawing/2014/main" val="2044303350"/>
                    </a:ext>
                  </a:extLst>
                </a:gridCol>
                <a:gridCol w="3554172">
                  <a:extLst>
                    <a:ext uri="{9D8B030D-6E8A-4147-A177-3AD203B41FA5}">
                      <a16:colId xmlns:a16="http://schemas.microsoft.com/office/drawing/2014/main" val="1279195852"/>
                    </a:ext>
                  </a:extLst>
                </a:gridCol>
                <a:gridCol w="3074251">
                  <a:extLst>
                    <a:ext uri="{9D8B030D-6E8A-4147-A177-3AD203B41FA5}">
                      <a16:colId xmlns:a16="http://schemas.microsoft.com/office/drawing/2014/main" val="17044715"/>
                    </a:ext>
                  </a:extLst>
                </a:gridCol>
                <a:gridCol w="3891943">
                  <a:extLst>
                    <a:ext uri="{9D8B030D-6E8A-4147-A177-3AD203B41FA5}">
                      <a16:colId xmlns:a16="http://schemas.microsoft.com/office/drawing/2014/main" val="657828863"/>
                    </a:ext>
                  </a:extLst>
                </a:gridCol>
              </a:tblGrid>
              <a:tr h="3278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番号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項目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金額（月額）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備  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0677"/>
                  </a:ext>
                </a:extLst>
              </a:tr>
              <a:tr h="296519"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①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VRA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（ベアメタル）（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台）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132,877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5TB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まで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アウトバウンド</a:t>
                      </a:r>
                      <a:r>
                        <a:rPr lang="ja-JP" altLang="en-US" sz="1400" dirty="0">
                          <a:latin typeface="+mn-ea"/>
                          <a:ea typeface="+mn-ea"/>
                        </a:rPr>
                        <a:t>無償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71192"/>
                  </a:ext>
                </a:extLst>
              </a:tr>
              <a:tr h="432162"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②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Transit Gateway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ローカルルーティング　：無償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グローバルルーティング：約￥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2/GB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接続数：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</a:t>
                      </a:r>
                      <a:endParaRPr kumimoji="1" lang="en-US" altLang="ja-JP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/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※PER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接続の場合、接続数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本まで無償</a:t>
                      </a:r>
                      <a:endParaRPr kumimoji="1" lang="en-US" altLang="ja-JP" sz="13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86426"/>
                  </a:ext>
                </a:extLst>
              </a:tr>
              <a:tr h="3392376"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③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Power Virtual Server 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02288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43AF26-CABB-6E49-1B0E-373EB459B534}"/>
              </a:ext>
            </a:extLst>
          </p:cNvPr>
          <p:cNvSpPr txBox="1"/>
          <p:nvPr/>
        </p:nvSpPr>
        <p:spPr>
          <a:xfrm>
            <a:off x="11561945" y="1582815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(※1)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E983D5-6174-4F97-8B02-56C1F8E15230}"/>
              </a:ext>
            </a:extLst>
          </p:cNvPr>
          <p:cNvSpPr txBox="1"/>
          <p:nvPr/>
        </p:nvSpPr>
        <p:spPr>
          <a:xfrm>
            <a:off x="11561945" y="1952661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(※2)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150006-A718-8A54-610B-07AF9466B0C4}"/>
              </a:ext>
            </a:extLst>
          </p:cNvPr>
          <p:cNvSpPr txBox="1"/>
          <p:nvPr/>
        </p:nvSpPr>
        <p:spPr>
          <a:xfrm>
            <a:off x="919671" y="5767495"/>
            <a:ext cx="7476377" cy="25537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ja-JP" altLang="en-US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※1,2,3</a:t>
            </a:r>
            <a:r>
              <a:rPr lang="ja-JP" altLang="en-US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　構築費用が発生いたします。別途ご提示させていただきます。）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913313-1E6A-FC9F-D71E-2928789A5435}"/>
              </a:ext>
            </a:extLst>
          </p:cNvPr>
          <p:cNvSpPr txBox="1"/>
          <p:nvPr/>
        </p:nvSpPr>
        <p:spPr>
          <a:xfrm>
            <a:off x="9169400" y="769011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629000-8861-0095-2C8F-EF6A2E1F4D8E}"/>
              </a:ext>
            </a:extLst>
          </p:cNvPr>
          <p:cNvSpPr txBox="1"/>
          <p:nvPr/>
        </p:nvSpPr>
        <p:spPr>
          <a:xfrm>
            <a:off x="11542242" y="2576215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(※3)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B599B1C-A123-5E25-F743-E88819F69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42587"/>
              </p:ext>
            </p:extLst>
          </p:nvPr>
        </p:nvGraphicFramePr>
        <p:xfrm>
          <a:off x="1131513" y="2748491"/>
          <a:ext cx="10317965" cy="28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35">
                  <a:extLst>
                    <a:ext uri="{9D8B030D-6E8A-4147-A177-3AD203B41FA5}">
                      <a16:colId xmlns:a16="http://schemas.microsoft.com/office/drawing/2014/main" val="1995896165"/>
                    </a:ext>
                  </a:extLst>
                </a:gridCol>
                <a:gridCol w="1476124">
                  <a:extLst>
                    <a:ext uri="{9D8B030D-6E8A-4147-A177-3AD203B41FA5}">
                      <a16:colId xmlns:a16="http://schemas.microsoft.com/office/drawing/2014/main" val="2919072302"/>
                    </a:ext>
                  </a:extLst>
                </a:gridCol>
                <a:gridCol w="1644026">
                  <a:extLst>
                    <a:ext uri="{9D8B030D-6E8A-4147-A177-3AD203B41FA5}">
                      <a16:colId xmlns:a16="http://schemas.microsoft.com/office/drawing/2014/main" val="219750660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2948778344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357260501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3133124018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158353983"/>
                    </a:ext>
                  </a:extLst>
                </a:gridCol>
              </a:tblGrid>
              <a:tr h="317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リソース</a:t>
                      </a: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パターン１（梅）</a:t>
                      </a:r>
                    </a:p>
                  </a:txBody>
                  <a:tcPr marL="58500" marR="58500" marT="29250" marB="2925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パターン２（竹）</a:t>
                      </a:r>
                    </a:p>
                  </a:txBody>
                  <a:tcPr marL="58500" marR="58500" marT="29250" marB="2925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（松）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08089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494390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CPW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marL="0" marR="0" lvl="0" indent="0" algn="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7,500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13,088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26,176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74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extLst>
                  <a:ext uri="{0D108BD9-81ED-4DB2-BD59-A6C34878D82A}">
                    <a16:rowId xmlns:a16="http://schemas.microsoft.com/office/drawing/2014/main" val="277221777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/>
                </a:tc>
                <a:extLst>
                  <a:ext uri="{0D108BD9-81ED-4DB2-BD59-A6C34878D82A}">
                    <a16:rowId xmlns:a16="http://schemas.microsoft.com/office/drawing/2014/main" val="2593488722"/>
                  </a:ext>
                </a:extLst>
              </a:tr>
              <a:tr h="50753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>
                          <a:solidFill>
                            <a:srgbClr val="02010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 UI" panose="020B0604030504040204" pitchFamily="50" charset="-128"/>
                          <a:sym typeface="Meiryo UI" panose="020B0604030504040204" pitchFamily="34" charset="-128"/>
                        </a:rPr>
                        <a:t>flash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実容量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/>
                </a:tc>
                <a:extLst>
                  <a:ext uri="{0D108BD9-81ED-4DB2-BD59-A6C34878D82A}">
                    <a16:rowId xmlns:a16="http://schemas.microsoft.com/office/drawing/2014/main" val="740490574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WDS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/>
                </a:tc>
                <a:extLst>
                  <a:ext uri="{0D108BD9-81ED-4DB2-BD59-A6C34878D82A}">
                    <a16:rowId xmlns:a16="http://schemas.microsoft.com/office/drawing/2014/main" val="4263240996"/>
                  </a:ext>
                </a:extLst>
              </a:tr>
              <a:tr h="4159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99,341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101,688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252,804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257,499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613,007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636,460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60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E30465B3-DCF4-D89D-9E20-E9A23262399F}"/>
              </a:ext>
            </a:extLst>
          </p:cNvPr>
          <p:cNvSpPr txBox="1">
            <a:spLocks/>
          </p:cNvSpPr>
          <p:nvPr/>
        </p:nvSpPr>
        <p:spPr>
          <a:xfrm>
            <a:off x="603700" y="260890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Direct Link 1.0 or 2.0</a:t>
            </a:r>
            <a:r>
              <a:rPr lang="ja-JP" altLang="en-US" dirty="0"/>
              <a:t>（</a:t>
            </a:r>
            <a:r>
              <a:rPr lang="en-US" altLang="ja-JP" dirty="0"/>
              <a:t>Classic</a:t>
            </a:r>
            <a:r>
              <a:rPr lang="ja-JP" altLang="en-US" dirty="0"/>
              <a:t>経由）による定額制接続</a:t>
            </a:r>
          </a:p>
        </p:txBody>
      </p:sp>
      <p:sp>
        <p:nvSpPr>
          <p:cNvPr id="3" name="角丸四角形 30">
            <a:extLst>
              <a:ext uri="{FF2B5EF4-FFF2-40B4-BE49-F238E27FC236}">
                <a16:creationId xmlns:a16="http://schemas.microsoft.com/office/drawing/2014/main" id="{EB093F72-A4F4-B0B9-052B-D98E187ED723}"/>
              </a:ext>
            </a:extLst>
          </p:cNvPr>
          <p:cNvSpPr/>
          <p:nvPr/>
        </p:nvSpPr>
        <p:spPr>
          <a:xfrm>
            <a:off x="1088690" y="1283905"/>
            <a:ext cx="1140689" cy="345319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" name="Group 214">
            <a:extLst>
              <a:ext uri="{FF2B5EF4-FFF2-40B4-BE49-F238E27FC236}">
                <a16:creationId xmlns:a16="http://schemas.microsoft.com/office/drawing/2014/main" id="{622F8756-50CD-6539-AB12-DAC633D88D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9279" y="2800845"/>
            <a:ext cx="439509" cy="350995"/>
            <a:chOff x="1950" y="2651"/>
            <a:chExt cx="288" cy="230"/>
          </a:xfrm>
          <a:solidFill>
            <a:srgbClr val="0070C0"/>
          </a:solidFill>
        </p:grpSpPr>
        <p:sp>
          <p:nvSpPr>
            <p:cNvPr id="5" name="Freeform 215">
              <a:extLst>
                <a:ext uri="{FF2B5EF4-FFF2-40B4-BE49-F238E27FC236}">
                  <a16:creationId xmlns:a16="http://schemas.microsoft.com/office/drawing/2014/main" id="{40A4B481-1DD9-EAAF-049E-3E604A49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" name="Freeform 216">
              <a:extLst>
                <a:ext uri="{FF2B5EF4-FFF2-40B4-BE49-F238E27FC236}">
                  <a16:creationId xmlns:a16="http://schemas.microsoft.com/office/drawing/2014/main" id="{CFEC5465-21D4-F689-BC01-B958F93C9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1B63029-FD02-7C94-12B6-66CF408042F7}"/>
              </a:ext>
            </a:extLst>
          </p:cNvPr>
          <p:cNvGrpSpPr/>
          <p:nvPr/>
        </p:nvGrpSpPr>
        <p:grpSpPr>
          <a:xfrm>
            <a:off x="1328409" y="3344398"/>
            <a:ext cx="661248" cy="464902"/>
            <a:chOff x="1274986" y="4859086"/>
            <a:chExt cx="661248" cy="464902"/>
          </a:xfrm>
        </p:grpSpPr>
        <p:sp>
          <p:nvSpPr>
            <p:cNvPr id="8" name="Freeform 121">
              <a:extLst>
                <a:ext uri="{FF2B5EF4-FFF2-40B4-BE49-F238E27FC236}">
                  <a16:creationId xmlns:a16="http://schemas.microsoft.com/office/drawing/2014/main" id="{8231CFA6-0DD4-E776-83D6-D6ED63781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Freeform 121">
              <a:extLst>
                <a:ext uri="{FF2B5EF4-FFF2-40B4-BE49-F238E27FC236}">
                  <a16:creationId xmlns:a16="http://schemas.microsoft.com/office/drawing/2014/main" id="{CDE89A91-8C52-7F0F-A323-6DA714F1B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Freeform 121">
              <a:extLst>
                <a:ext uri="{FF2B5EF4-FFF2-40B4-BE49-F238E27FC236}">
                  <a16:creationId xmlns:a16="http://schemas.microsoft.com/office/drawing/2014/main" id="{177FBC29-0C40-FF41-0A0F-0BEBFEA13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0CBD28-FF0D-7FBB-1B49-ECEFEFAC0C36}"/>
              </a:ext>
            </a:extLst>
          </p:cNvPr>
          <p:cNvSpPr txBox="1"/>
          <p:nvPr/>
        </p:nvSpPr>
        <p:spPr>
          <a:xfrm>
            <a:off x="1314344" y="2018718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2A1392-D60C-515E-F1CF-4F11884ACCDF}"/>
              </a:ext>
            </a:extLst>
          </p:cNvPr>
          <p:cNvSpPr/>
          <p:nvPr/>
        </p:nvSpPr>
        <p:spPr>
          <a:xfrm>
            <a:off x="1088690" y="1027339"/>
            <a:ext cx="1140689" cy="32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E12273-E345-B341-45B3-C74BDEEEB530}"/>
              </a:ext>
            </a:extLst>
          </p:cNvPr>
          <p:cNvSpPr txBox="1"/>
          <p:nvPr/>
        </p:nvSpPr>
        <p:spPr>
          <a:xfrm>
            <a:off x="1318308" y="104141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お客</a:t>
            </a:r>
            <a:r>
              <a:rPr kumimoji="1" lang="ja-JP" altLang="en-US" sz="1400" dirty="0">
                <a:solidFill>
                  <a:schemeClr val="bg1"/>
                </a:solidFill>
              </a:rPr>
              <a:t>様</a:t>
            </a:r>
          </a:p>
        </p:txBody>
      </p:sp>
      <p:sp>
        <p:nvSpPr>
          <p:cNvPr id="14" name="角丸四角形 39">
            <a:extLst>
              <a:ext uri="{FF2B5EF4-FFF2-40B4-BE49-F238E27FC236}">
                <a16:creationId xmlns:a16="http://schemas.microsoft.com/office/drawing/2014/main" id="{9028A792-E831-0395-C5CB-61CA326AB9F3}"/>
              </a:ext>
            </a:extLst>
          </p:cNvPr>
          <p:cNvSpPr/>
          <p:nvPr/>
        </p:nvSpPr>
        <p:spPr>
          <a:xfrm>
            <a:off x="3952740" y="1046660"/>
            <a:ext cx="6097755" cy="36904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CC64FA-A1A0-2DAC-A5BC-E6DCA74E1C58}"/>
              </a:ext>
            </a:extLst>
          </p:cNvPr>
          <p:cNvSpPr txBox="1"/>
          <p:nvPr/>
        </p:nvSpPr>
        <p:spPr>
          <a:xfrm>
            <a:off x="4017038" y="804970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角丸四角形 21">
            <a:extLst>
              <a:ext uri="{FF2B5EF4-FFF2-40B4-BE49-F238E27FC236}">
                <a16:creationId xmlns:a16="http://schemas.microsoft.com/office/drawing/2014/main" id="{310ADE93-04F2-B446-7FAE-A77EA9AA409E}"/>
              </a:ext>
            </a:extLst>
          </p:cNvPr>
          <p:cNvSpPr/>
          <p:nvPr/>
        </p:nvSpPr>
        <p:spPr>
          <a:xfrm>
            <a:off x="4850964" y="1111985"/>
            <a:ext cx="2590519" cy="1525134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角丸四角形 20">
            <a:extLst>
              <a:ext uri="{FF2B5EF4-FFF2-40B4-BE49-F238E27FC236}">
                <a16:creationId xmlns:a16="http://schemas.microsoft.com/office/drawing/2014/main" id="{E40A62DA-D7D7-4ED0-3FE3-4E8545439255}"/>
              </a:ext>
            </a:extLst>
          </p:cNvPr>
          <p:cNvSpPr/>
          <p:nvPr/>
        </p:nvSpPr>
        <p:spPr>
          <a:xfrm>
            <a:off x="4850964" y="2989558"/>
            <a:ext cx="4279900" cy="1657903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15CBD3-B96C-0E7C-E3C0-8763FCAE780C}"/>
              </a:ext>
            </a:extLst>
          </p:cNvPr>
          <p:cNvSpPr txBox="1"/>
          <p:nvPr/>
        </p:nvSpPr>
        <p:spPr>
          <a:xfrm>
            <a:off x="4847558" y="1146431"/>
            <a:ext cx="119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Classic Infra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CD87D0-DEF0-F0C2-B0AA-BE06EEADE9AC}"/>
              </a:ext>
            </a:extLst>
          </p:cNvPr>
          <p:cNvSpPr txBox="1"/>
          <p:nvPr/>
        </p:nvSpPr>
        <p:spPr>
          <a:xfrm>
            <a:off x="4847558" y="302468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6A07CB-E806-2C9A-A92C-9F029D3689F6}"/>
              </a:ext>
            </a:extLst>
          </p:cNvPr>
          <p:cNvCxnSpPr>
            <a:cxnSpLocks/>
          </p:cNvCxnSpPr>
          <p:nvPr/>
        </p:nvCxnSpPr>
        <p:spPr>
          <a:xfrm>
            <a:off x="1878788" y="1834741"/>
            <a:ext cx="41630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37E3AF-9AC7-B02C-6EFE-A29A3B4BDD93}"/>
              </a:ext>
            </a:extLst>
          </p:cNvPr>
          <p:cNvSpPr txBox="1"/>
          <p:nvPr/>
        </p:nvSpPr>
        <p:spPr>
          <a:xfrm>
            <a:off x="2724593" y="2186037"/>
            <a:ext cx="758484" cy="45108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専用線接続 </a:t>
            </a:r>
            <a:b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1.0</a:t>
            </a:r>
            <a:r>
              <a:rPr lang="ja-JP" altLang="en-US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 2.0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CB285E-0FC9-2310-4706-111A65EDD651}"/>
              </a:ext>
            </a:extLst>
          </p:cNvPr>
          <p:cNvSpPr txBox="1"/>
          <p:nvPr/>
        </p:nvSpPr>
        <p:spPr>
          <a:xfrm>
            <a:off x="4850577" y="2036324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Direct Link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D1A2DF-1D26-2554-9FAF-65E78C868F0D}"/>
              </a:ext>
            </a:extLst>
          </p:cNvPr>
          <p:cNvSpPr txBox="1"/>
          <p:nvPr/>
        </p:nvSpPr>
        <p:spPr>
          <a:xfrm>
            <a:off x="5788877" y="2191684"/>
            <a:ext cx="1191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VRA</a:t>
            </a:r>
          </a:p>
          <a:p>
            <a:pPr algn="ctr"/>
            <a:r>
              <a:rPr lang="ja-JP" altLang="en-US" sz="1050" dirty="0">
                <a:latin typeface="+mn-ea"/>
              </a:rPr>
              <a:t>（ベアメタル）</a:t>
            </a:r>
            <a:endParaRPr kumimoji="1" lang="ja-JP" altLang="en-US" sz="1050" dirty="0">
              <a:latin typeface="+mn-ea"/>
            </a:endParaRPr>
          </a:p>
        </p:txBody>
      </p: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7144FC85-09FE-EC80-DAD6-CD30672649BE}"/>
              </a:ext>
            </a:extLst>
          </p:cNvPr>
          <p:cNvCxnSpPr>
            <a:cxnSpLocks/>
            <a:endCxn id="51" idx="2"/>
          </p:cNvCxnSpPr>
          <p:nvPr/>
        </p:nvCxnSpPr>
        <p:spPr>
          <a:xfrm rot="5400000" flipH="1" flipV="1">
            <a:off x="6695204" y="2485980"/>
            <a:ext cx="1889636" cy="1023446"/>
          </a:xfrm>
          <a:prstGeom prst="bentConnector3">
            <a:avLst>
              <a:gd name="adj1" fmla="val 441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771898F3-0436-C0AA-3680-C6A33EF5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43" y="3453252"/>
            <a:ext cx="896350" cy="860292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27271A1E-D541-567F-B3E3-18CAA5F58787}"/>
              </a:ext>
            </a:extLst>
          </p:cNvPr>
          <p:cNvSpPr/>
          <p:nvPr/>
        </p:nvSpPr>
        <p:spPr>
          <a:xfrm>
            <a:off x="3820372" y="1044147"/>
            <a:ext cx="239325" cy="1657902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08E6D7-BC8A-E9BB-E517-477DFF625781}"/>
              </a:ext>
            </a:extLst>
          </p:cNvPr>
          <p:cNvSpPr txBox="1"/>
          <p:nvPr/>
        </p:nvSpPr>
        <p:spPr>
          <a:xfrm>
            <a:off x="3749563" y="1199188"/>
            <a:ext cx="369332" cy="12897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Private Network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79D9C7E-940E-527F-6DFB-829BE89A39D6}"/>
              </a:ext>
            </a:extLst>
          </p:cNvPr>
          <p:cNvSpPr txBox="1"/>
          <p:nvPr/>
        </p:nvSpPr>
        <p:spPr>
          <a:xfrm>
            <a:off x="5799105" y="20334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10AE5F3-5D52-A56F-0D85-20E16CE45022}"/>
              </a:ext>
            </a:extLst>
          </p:cNvPr>
          <p:cNvSpPr txBox="1"/>
          <p:nvPr/>
        </p:nvSpPr>
        <p:spPr>
          <a:xfrm>
            <a:off x="8576376" y="149613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62A39A1-1F42-69C6-50EC-9E03A6A34889}"/>
              </a:ext>
            </a:extLst>
          </p:cNvPr>
          <p:cNvSpPr txBox="1"/>
          <p:nvPr/>
        </p:nvSpPr>
        <p:spPr>
          <a:xfrm>
            <a:off x="5875427" y="34868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⑥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406D665-3B5B-2793-BA69-4E5C73088620}"/>
              </a:ext>
            </a:extLst>
          </p:cNvPr>
          <p:cNvSpPr txBox="1"/>
          <p:nvPr/>
        </p:nvSpPr>
        <p:spPr>
          <a:xfrm>
            <a:off x="535889" y="4888667"/>
            <a:ext cx="11010386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オンプレからキャリア回線を経由して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IBM Cloud(Classic Infrastructure)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に接続するための、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Direct Link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（有償）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を構成します。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Transit Gateway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を構成し、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IBM Cloud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 Power Virtual Server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間を接続します。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 複数のお客様拠点から</a:t>
            </a: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IBM Cloud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へ直接接続することが可能です。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4" name="Object 10">
            <a:extLst>
              <a:ext uri="{FF2B5EF4-FFF2-40B4-BE49-F238E27FC236}">
                <a16:creationId xmlns:a16="http://schemas.microsoft.com/office/drawing/2014/main" id="{B4D5185A-3CD0-009A-DD79-AAF6B511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30" y="1589133"/>
            <a:ext cx="449943" cy="464458"/>
          </a:xfrm>
          <a:prstGeom prst="rect">
            <a:avLst/>
          </a:prstGeom>
        </p:spPr>
      </p:pic>
      <p:pic>
        <p:nvPicPr>
          <p:cNvPr id="48" name="Object 10">
            <a:extLst>
              <a:ext uri="{FF2B5EF4-FFF2-40B4-BE49-F238E27FC236}">
                <a16:creationId xmlns:a16="http://schemas.microsoft.com/office/drawing/2014/main" id="{9A6FD173-24A9-BBF4-8781-5121FA5A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3" y="1600075"/>
            <a:ext cx="449943" cy="46445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37633B8-E1E9-CB77-AD65-59B7EB1C2EE8}"/>
              </a:ext>
            </a:extLst>
          </p:cNvPr>
          <p:cNvSpPr txBox="1"/>
          <p:nvPr/>
        </p:nvSpPr>
        <p:spPr>
          <a:xfrm>
            <a:off x="2272978" y="19863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⑦</a:t>
            </a:r>
          </a:p>
        </p:txBody>
      </p:sp>
      <p:pic>
        <p:nvPicPr>
          <p:cNvPr id="54" name="Object 44">
            <a:extLst>
              <a:ext uri="{FF2B5EF4-FFF2-40B4-BE49-F238E27FC236}">
                <a16:creationId xmlns:a16="http://schemas.microsoft.com/office/drawing/2014/main" id="{E9D47DC7-8DE6-0DFD-54DB-B2ED4CB73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088" y="3465411"/>
            <a:ext cx="748617" cy="756000"/>
          </a:xfrm>
          <a:prstGeom prst="rect">
            <a:avLst/>
          </a:prstGeom>
        </p:spPr>
      </p:pic>
      <p:sp>
        <p:nvSpPr>
          <p:cNvPr id="55" name="テキスト ボックス 173">
            <a:extLst>
              <a:ext uri="{FF2B5EF4-FFF2-40B4-BE49-F238E27FC236}">
                <a16:creationId xmlns:a16="http://schemas.microsoft.com/office/drawing/2014/main" id="{37B64052-414F-DE07-6F14-45BBCE53CFE8}"/>
              </a:ext>
            </a:extLst>
          </p:cNvPr>
          <p:cNvSpPr txBox="1"/>
          <p:nvPr/>
        </p:nvSpPr>
        <p:spPr>
          <a:xfrm>
            <a:off x="8214154" y="3930311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pic>
        <p:nvPicPr>
          <p:cNvPr id="24" name="Object 44">
            <a:extLst>
              <a:ext uri="{FF2B5EF4-FFF2-40B4-BE49-F238E27FC236}">
                <a16:creationId xmlns:a16="http://schemas.microsoft.com/office/drawing/2014/main" id="{916FE6F0-9FB9-CB82-80F1-D9A2F383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104" y="1579882"/>
            <a:ext cx="459921" cy="464457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9B416E6-7B22-ED97-3606-2DF6AC63BAA4}"/>
              </a:ext>
            </a:extLst>
          </p:cNvPr>
          <p:cNvCxnSpPr>
            <a:cxnSpLocks/>
          </p:cNvCxnSpPr>
          <p:nvPr/>
        </p:nvCxnSpPr>
        <p:spPr>
          <a:xfrm flipV="1">
            <a:off x="6378217" y="1842749"/>
            <a:ext cx="1722352" cy="1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CA9311D-428D-A3F7-DCC8-0B5759698D88}"/>
              </a:ext>
            </a:extLst>
          </p:cNvPr>
          <p:cNvGrpSpPr/>
          <p:nvPr/>
        </p:nvGrpSpPr>
        <p:grpSpPr>
          <a:xfrm>
            <a:off x="6045202" y="1526343"/>
            <a:ext cx="612000" cy="612000"/>
            <a:chOff x="0" y="0"/>
            <a:chExt cx="457200" cy="457200"/>
          </a:xfrm>
        </p:grpSpPr>
        <p:sp>
          <p:nvSpPr>
            <p:cNvPr id="46" name="Object 1">
              <a:extLst>
                <a:ext uri="{FF2B5EF4-FFF2-40B4-BE49-F238E27FC236}">
                  <a16:creationId xmlns:a16="http://schemas.microsoft.com/office/drawing/2014/main" id="{C514A927-A99A-503A-C069-7DB63DDCCFAE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47" name="Object 2">
              <a:extLst>
                <a:ext uri="{FF2B5EF4-FFF2-40B4-BE49-F238E27FC236}">
                  <a16:creationId xmlns:a16="http://schemas.microsoft.com/office/drawing/2014/main" id="{33C543B0-7EF1-6C1E-5B69-90C541FA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DF0140D-222C-5E49-D283-07C65C60F882}"/>
              </a:ext>
            </a:extLst>
          </p:cNvPr>
          <p:cNvGrpSpPr/>
          <p:nvPr/>
        </p:nvGrpSpPr>
        <p:grpSpPr>
          <a:xfrm>
            <a:off x="7779042" y="1476885"/>
            <a:ext cx="1620000" cy="720000"/>
            <a:chOff x="91440" y="0"/>
            <a:chExt cx="993638" cy="457200"/>
          </a:xfrm>
        </p:grpSpPr>
        <p:sp>
          <p:nvSpPr>
            <p:cNvPr id="50" name="Object 94">
              <a:extLst>
                <a:ext uri="{FF2B5EF4-FFF2-40B4-BE49-F238E27FC236}">
                  <a16:creationId xmlns:a16="http://schemas.microsoft.com/office/drawing/2014/main" id="{A90DDD5C-6FAA-933C-2537-9FA9005F88F9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51" name="Object 95">
              <a:extLst>
                <a:ext uri="{FF2B5EF4-FFF2-40B4-BE49-F238E27FC236}">
                  <a16:creationId xmlns:a16="http://schemas.microsoft.com/office/drawing/2014/main" id="{CD44EB4E-25CD-CDDF-CC22-5057CD20C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52" name="Object 96">
              <a:extLst>
                <a:ext uri="{FF2B5EF4-FFF2-40B4-BE49-F238E27FC236}">
                  <a16:creationId xmlns:a16="http://schemas.microsoft.com/office/drawing/2014/main" id="{1DF3EFEA-B3E7-405B-50C2-68120F023334}"/>
                </a:ext>
              </a:extLst>
            </p:cNvPr>
            <p:cNvSpPr/>
            <p:nvPr/>
          </p:nvSpPr>
          <p:spPr>
            <a:xfrm>
              <a:off x="444998" y="210905"/>
              <a:ext cx="640080" cy="2052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50" dirty="0">
                  <a:solidFill>
                    <a:sysClr val="windowText" lastClr="000000"/>
                  </a:solidFill>
                </a:rPr>
                <a:t>Transit Gateway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98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7F86903-C15E-B187-4ED0-C494BCD8CAE9}"/>
              </a:ext>
            </a:extLst>
          </p:cNvPr>
          <p:cNvSpPr txBox="1">
            <a:spLocks/>
          </p:cNvSpPr>
          <p:nvPr/>
        </p:nvSpPr>
        <p:spPr>
          <a:xfrm>
            <a:off x="682389" y="180000"/>
            <a:ext cx="4177733" cy="436729"/>
          </a:xfrm>
          <a:prstGeom prst="rect">
            <a:avLst/>
          </a:prstGeom>
        </p:spPr>
        <p:txBody>
          <a:bodyPr anchor="t"/>
          <a:lstStyle>
            <a:lvl1pPr algn="ctr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endParaRPr lang="ja-JP" altLang="en-US" sz="2000" b="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175757-4FA0-F21F-3BE6-CC83639669A7}"/>
              </a:ext>
            </a:extLst>
          </p:cNvPr>
          <p:cNvSpPr txBox="1"/>
          <p:nvPr/>
        </p:nvSpPr>
        <p:spPr>
          <a:xfrm>
            <a:off x="1926687" y="5574605"/>
            <a:ext cx="832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各ページに記載の金額は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202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5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月のレート（￥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149.535</a:t>
            </a:r>
            <a:r>
              <a:rPr kumimoji="1" lang="en-US" altLang="ja-JP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ドル）を使用しています。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68C98A1-99FC-6D09-3BE0-F942EA5165CC}"/>
              </a:ext>
            </a:extLst>
          </p:cNvPr>
          <p:cNvSpPr txBox="1">
            <a:spLocks/>
          </p:cNvSpPr>
          <p:nvPr/>
        </p:nvSpPr>
        <p:spPr>
          <a:xfrm>
            <a:off x="1309041" y="1423648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/>
              <a:t>項目別 </a:t>
            </a:r>
            <a:r>
              <a:rPr lang="en-US" altLang="ja-JP" sz="3200" b="1" dirty="0"/>
              <a:t>/ </a:t>
            </a:r>
            <a:r>
              <a:rPr lang="ja-JP" altLang="en-US" sz="3200" b="1" dirty="0"/>
              <a:t>価格早見表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E96243-9BC0-8A62-28F3-E50E002B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801" y="5064222"/>
            <a:ext cx="1453909" cy="13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61832F4A-6141-9154-2E57-5954BCAFD52C}"/>
              </a:ext>
            </a:extLst>
          </p:cNvPr>
          <p:cNvSpPr/>
          <p:nvPr/>
        </p:nvSpPr>
        <p:spPr>
          <a:xfrm>
            <a:off x="9969187" y="4120458"/>
            <a:ext cx="1453909" cy="933944"/>
          </a:xfrm>
          <a:prstGeom prst="cloudCallout">
            <a:avLst>
              <a:gd name="adj1" fmla="val -8072"/>
              <a:gd name="adj2" fmla="val 106513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テキスト, ロゴ&#10;&#10;自動的に生成された説明">
            <a:extLst>
              <a:ext uri="{FF2B5EF4-FFF2-40B4-BE49-F238E27FC236}">
                <a16:creationId xmlns:a16="http://schemas.microsoft.com/office/drawing/2014/main" id="{0F7CEC15-736D-153B-5F13-A81D85F04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2" y="4295052"/>
            <a:ext cx="581898" cy="559339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B14E7FA-A4AC-DE6B-5F0D-7D16FDE42DF3}"/>
              </a:ext>
            </a:extLst>
          </p:cNvPr>
          <p:cNvSpPr txBox="1">
            <a:spLocks/>
          </p:cNvSpPr>
          <p:nvPr/>
        </p:nvSpPr>
        <p:spPr>
          <a:xfrm>
            <a:off x="1926687" y="2099508"/>
            <a:ext cx="7906426" cy="1917627"/>
          </a:xfrm>
          <a:prstGeom prst="rect">
            <a:avLst/>
          </a:prstGeom>
          <a:ln>
            <a:noFill/>
          </a:ln>
        </p:spPr>
        <p:txBody>
          <a:bodyPr tIns="72000" bIns="36000" anchor="t" anchorCtr="0"/>
          <a:lstStyle>
            <a:lvl1pPr marL="357224" indent="-357224" algn="l" defTabSz="914492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39802" indent="-266726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Wingdings" panose="05000000000000000000" pitchFamily="2" charset="2"/>
              <a:buChar char="Ø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04943" indent="-228624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Wingdings" panose="05000000000000000000" pitchFamily="2" charset="2"/>
              <a:buChar char="l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79608" indent="-274666" algn="l" defTabSz="91449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–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１</a:t>
            </a:r>
            <a:r>
              <a:rPr lang="en-US" altLang="ja-JP" sz="2400" dirty="0"/>
              <a:t>. Core</a:t>
            </a:r>
            <a:r>
              <a:rPr lang="ja-JP" altLang="en-US" sz="2400" dirty="0"/>
              <a:t>価格 　</a:t>
            </a:r>
            <a:endParaRPr lang="en-US" altLang="ja-JP" sz="2400" dirty="0"/>
          </a:p>
          <a:p>
            <a:pPr marL="0" indent="0">
              <a:buFont typeface="メイリオ" panose="020B0604030504040204" pitchFamily="50" charset="-128"/>
              <a:buNone/>
            </a:pPr>
            <a:r>
              <a:rPr lang="ja-JP" altLang="en-US" sz="2400" dirty="0"/>
              <a:t>　</a:t>
            </a:r>
            <a:r>
              <a:rPr lang="ja-JP" altLang="en-US" sz="1800" dirty="0"/>
              <a:t>● モデル：</a:t>
            </a:r>
            <a:r>
              <a:rPr lang="en-US" altLang="ja-JP" sz="1800" dirty="0"/>
              <a:t>S922</a:t>
            </a:r>
            <a:r>
              <a:rPr lang="ja-JP" altLang="en-US" sz="1800" dirty="0"/>
              <a:t>（</a:t>
            </a:r>
            <a:r>
              <a:rPr lang="en-US" altLang="ja-JP" sz="1800" dirty="0"/>
              <a:t>P10</a:t>
            </a:r>
            <a:r>
              <a:rPr lang="ja-JP" altLang="en-US" sz="1800" dirty="0"/>
              <a:t>）</a:t>
            </a:r>
            <a:r>
              <a:rPr lang="en-US" altLang="ja-JP" sz="1800" dirty="0"/>
              <a:t>/</a:t>
            </a:r>
            <a:r>
              <a:rPr lang="ja-JP" altLang="en-US" sz="1800" dirty="0"/>
              <a:t>　</a:t>
            </a:r>
            <a:r>
              <a:rPr lang="en-US" altLang="ja-JP" sz="1800" dirty="0"/>
              <a:t>S1022</a:t>
            </a:r>
            <a:r>
              <a:rPr lang="ja-JP" altLang="en-US" sz="1800" dirty="0"/>
              <a:t>（</a:t>
            </a:r>
            <a:r>
              <a:rPr lang="en-US" altLang="ja-JP" sz="1800" dirty="0"/>
              <a:t>P10</a:t>
            </a:r>
            <a:r>
              <a:rPr lang="ja-JP" altLang="en-US" sz="1800" dirty="0"/>
              <a:t>）</a:t>
            </a:r>
            <a:r>
              <a:rPr lang="en-US" altLang="ja-JP" sz="1800" dirty="0"/>
              <a:t>/</a:t>
            </a:r>
            <a:r>
              <a:rPr lang="ja-JP" altLang="en-US" sz="1800" dirty="0"/>
              <a:t>　</a:t>
            </a:r>
            <a:r>
              <a:rPr lang="en-US" altLang="ja-JP" sz="1800" dirty="0"/>
              <a:t>E980</a:t>
            </a:r>
            <a:r>
              <a:rPr lang="ja-JP" altLang="en-US" sz="1800" dirty="0"/>
              <a:t>（</a:t>
            </a:r>
            <a:r>
              <a:rPr lang="en-US" altLang="ja-JP" sz="1800" dirty="0"/>
              <a:t>P30</a:t>
            </a:r>
            <a:r>
              <a:rPr lang="ja-JP" altLang="en-US" sz="1800" dirty="0"/>
              <a:t>）</a:t>
            </a:r>
            <a:r>
              <a:rPr lang="ja-JP" altLang="en-US" dirty="0"/>
              <a:t>   　</a:t>
            </a:r>
            <a:endParaRPr lang="en-US" altLang="ja-JP" sz="700" dirty="0"/>
          </a:p>
          <a:p>
            <a:r>
              <a:rPr lang="ja-JP" altLang="en-US" sz="2400" dirty="0"/>
              <a:t>２</a:t>
            </a:r>
            <a:r>
              <a:rPr lang="en-US" altLang="ja-JP" sz="2400" dirty="0"/>
              <a:t>. </a:t>
            </a:r>
            <a:r>
              <a:rPr lang="ja-JP" altLang="en-US" sz="2400" dirty="0"/>
              <a:t>メモリ価格 　</a:t>
            </a:r>
            <a:endParaRPr lang="en-US" altLang="ja-JP" sz="2400" dirty="0"/>
          </a:p>
          <a:p>
            <a:pPr marL="0" indent="0">
              <a:buFont typeface="メイリオ" panose="020B0604030504040204" pitchFamily="50" charset="-128"/>
              <a:buNone/>
            </a:pPr>
            <a:r>
              <a:rPr lang="ja-JP" altLang="en-US" sz="1800" dirty="0"/>
              <a:t>　 ● モデル：</a:t>
            </a:r>
            <a:r>
              <a:rPr lang="en-US" altLang="ja-JP" sz="1800" dirty="0"/>
              <a:t>S922</a:t>
            </a:r>
            <a:r>
              <a:rPr lang="ja-JP" altLang="en-US" sz="1800" dirty="0"/>
              <a:t>（</a:t>
            </a:r>
            <a:r>
              <a:rPr lang="en-US" altLang="ja-JP" sz="1800" dirty="0"/>
              <a:t>P10</a:t>
            </a:r>
            <a:r>
              <a:rPr lang="ja-JP" altLang="en-US" sz="1800" dirty="0"/>
              <a:t>）</a:t>
            </a:r>
            <a:r>
              <a:rPr lang="en-US" altLang="ja-JP" sz="1800" dirty="0"/>
              <a:t>/</a:t>
            </a:r>
            <a:r>
              <a:rPr lang="ja-JP" altLang="en-US" sz="1800" dirty="0"/>
              <a:t>　</a:t>
            </a:r>
            <a:r>
              <a:rPr lang="en-US" altLang="ja-JP" sz="1800" dirty="0"/>
              <a:t>S1022</a:t>
            </a:r>
            <a:r>
              <a:rPr lang="ja-JP" altLang="en-US" sz="1800" dirty="0"/>
              <a:t>（</a:t>
            </a:r>
            <a:r>
              <a:rPr lang="en-US" altLang="ja-JP" sz="1800" dirty="0"/>
              <a:t>P10</a:t>
            </a:r>
            <a:r>
              <a:rPr lang="ja-JP" altLang="en-US" sz="1800" dirty="0"/>
              <a:t>）</a:t>
            </a:r>
            <a:endParaRPr lang="en-US" altLang="ja-JP" sz="2400" dirty="0"/>
          </a:p>
          <a:p>
            <a:r>
              <a:rPr lang="ja-JP" altLang="en-US" sz="2400" dirty="0"/>
              <a:t>３</a:t>
            </a:r>
            <a:r>
              <a:rPr lang="en-US" altLang="ja-JP" sz="2400" dirty="0"/>
              <a:t>. Storage</a:t>
            </a:r>
            <a:r>
              <a:rPr lang="ja-JP" altLang="en-US" sz="2400" dirty="0"/>
              <a:t> </a:t>
            </a:r>
            <a:r>
              <a:rPr lang="en-US" altLang="ja-JP" sz="2400" dirty="0"/>
              <a:t>Tier / </a:t>
            </a:r>
            <a:r>
              <a:rPr lang="ja-JP" altLang="en-US" sz="2400" dirty="0"/>
              <a:t>ソリューション価格 </a:t>
            </a:r>
            <a:endParaRPr lang="en-US" altLang="ja-JP" sz="2400" dirty="0"/>
          </a:p>
          <a:p>
            <a:r>
              <a:rPr lang="ja-JP" altLang="en-US" sz="2400" dirty="0"/>
              <a:t>４</a:t>
            </a:r>
            <a:r>
              <a:rPr lang="en-US" altLang="ja-JP" sz="2400" dirty="0"/>
              <a:t>. Dedicated Host </a:t>
            </a:r>
            <a:r>
              <a:rPr lang="ja-JP" altLang="en-US" sz="2400" dirty="0"/>
              <a:t>価格</a:t>
            </a:r>
            <a:endParaRPr lang="en-US" altLang="ja-JP" sz="2400" dirty="0"/>
          </a:p>
          <a:p>
            <a:pPr marL="0" indent="0">
              <a:buFont typeface="メイリオ" panose="020B0604030504040204" pitchFamily="50" charset="-128"/>
              <a:buNone/>
            </a:pPr>
            <a:r>
              <a:rPr lang="ja-JP" altLang="en-US" sz="2400" dirty="0"/>
              <a:t>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054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60F11930-76C4-B750-C965-25ABBB3C0633}"/>
              </a:ext>
            </a:extLst>
          </p:cNvPr>
          <p:cNvSpPr txBox="1">
            <a:spLocks/>
          </p:cNvSpPr>
          <p:nvPr/>
        </p:nvSpPr>
        <p:spPr>
          <a:xfrm>
            <a:off x="565600" y="298990"/>
            <a:ext cx="9156738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Direct Link 1.0 or 2.0</a:t>
            </a:r>
            <a:r>
              <a:rPr lang="ja-JP" altLang="en-US" dirty="0"/>
              <a:t>（</a:t>
            </a:r>
            <a:r>
              <a:rPr lang="en-US" altLang="ja-JP" dirty="0"/>
              <a:t>Classic</a:t>
            </a:r>
            <a:r>
              <a:rPr lang="ja-JP" altLang="en-US" dirty="0"/>
              <a:t>経由）による定額制接続  概算費用　</a:t>
            </a:r>
          </a:p>
        </p:txBody>
      </p:sp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156C547C-74F2-AC39-8A02-A64D5AC87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86834"/>
              </p:ext>
            </p:extLst>
          </p:nvPr>
        </p:nvGraphicFramePr>
        <p:xfrm>
          <a:off x="244080" y="1125202"/>
          <a:ext cx="11346263" cy="5453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60">
                  <a:extLst>
                    <a:ext uri="{9D8B030D-6E8A-4147-A177-3AD203B41FA5}">
                      <a16:colId xmlns:a16="http://schemas.microsoft.com/office/drawing/2014/main" val="2044303350"/>
                    </a:ext>
                  </a:extLst>
                </a:gridCol>
                <a:gridCol w="3796002">
                  <a:extLst>
                    <a:ext uri="{9D8B030D-6E8A-4147-A177-3AD203B41FA5}">
                      <a16:colId xmlns:a16="http://schemas.microsoft.com/office/drawing/2014/main" val="1279195852"/>
                    </a:ext>
                  </a:extLst>
                </a:gridCol>
                <a:gridCol w="2897403">
                  <a:extLst>
                    <a:ext uri="{9D8B030D-6E8A-4147-A177-3AD203B41FA5}">
                      <a16:colId xmlns:a16="http://schemas.microsoft.com/office/drawing/2014/main" val="17044715"/>
                    </a:ext>
                  </a:extLst>
                </a:gridCol>
                <a:gridCol w="3930098">
                  <a:extLst>
                    <a:ext uri="{9D8B030D-6E8A-4147-A177-3AD203B41FA5}">
                      <a16:colId xmlns:a16="http://schemas.microsoft.com/office/drawing/2014/main" val="657828863"/>
                    </a:ext>
                  </a:extLst>
                </a:gridCol>
              </a:tblGrid>
              <a:tr h="2716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番号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項目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金額（月額）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備  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0677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④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VRA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（ベアメタル）（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台）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132,877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5TB</a:t>
                      </a:r>
                      <a:r>
                        <a:rPr lang="ja-JP" altLang="en-US" sz="1100" dirty="0">
                          <a:latin typeface="+mn-ea"/>
                          <a:ea typeface="+mn-ea"/>
                        </a:rPr>
                        <a:t>まで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アウトバウンド</a:t>
                      </a:r>
                      <a:r>
                        <a:rPr lang="ja-JP" altLang="en-US" sz="1100" dirty="0">
                          <a:latin typeface="+mn-ea"/>
                          <a:ea typeface="+mn-ea"/>
                        </a:rPr>
                        <a:t>無償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71192"/>
                  </a:ext>
                </a:extLst>
              </a:tr>
              <a:tr h="4379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⑤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Transit Gateway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ローカルルーティング　：無償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 fontAlgn="ctr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グローバルルーティング：約￥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2/GB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接続数：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※PER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接続の場合、接続数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本まで無償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86867"/>
                  </a:ext>
                </a:extLst>
              </a:tr>
              <a:tr h="31297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⑥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Power Virtual Server 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022885"/>
                  </a:ext>
                </a:extLst>
              </a:tr>
              <a:tr h="13222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⑦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Direct Link Connect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（定額）</a:t>
                      </a: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616678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CB6C73-E733-1C03-420D-B409B00D8516}"/>
              </a:ext>
            </a:extLst>
          </p:cNvPr>
          <p:cNvSpPr txBox="1"/>
          <p:nvPr/>
        </p:nvSpPr>
        <p:spPr>
          <a:xfrm>
            <a:off x="11560196" y="1387599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(※1)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B21BF8-DF8B-57A7-EE50-A80A8D55353D}"/>
              </a:ext>
            </a:extLst>
          </p:cNvPr>
          <p:cNvSpPr txBox="1"/>
          <p:nvPr/>
        </p:nvSpPr>
        <p:spPr>
          <a:xfrm>
            <a:off x="11560196" y="1701173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(※2)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CD8B5D-2CB6-7919-D6BB-A17F398EB2C1}"/>
              </a:ext>
            </a:extLst>
          </p:cNvPr>
          <p:cNvSpPr txBox="1"/>
          <p:nvPr/>
        </p:nvSpPr>
        <p:spPr>
          <a:xfrm>
            <a:off x="830092" y="6576122"/>
            <a:ext cx="7476377" cy="25537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※1,2,3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　構築費用が発生いたします。別途ご提示させていただきます。）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56A44-D2E8-57A2-1D5A-4F26986C9101}"/>
              </a:ext>
            </a:extLst>
          </p:cNvPr>
          <p:cNvSpPr txBox="1"/>
          <p:nvPr/>
        </p:nvSpPr>
        <p:spPr>
          <a:xfrm>
            <a:off x="9144000" y="641738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66609D07-40E0-AC8C-20F4-C8F7E0525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52857"/>
              </p:ext>
            </p:extLst>
          </p:nvPr>
        </p:nvGraphicFramePr>
        <p:xfrm>
          <a:off x="1185548" y="5578809"/>
          <a:ext cx="10141992" cy="82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749">
                  <a:extLst>
                    <a:ext uri="{9D8B030D-6E8A-4147-A177-3AD203B41FA5}">
                      <a16:colId xmlns:a16="http://schemas.microsoft.com/office/drawing/2014/main" val="4125624120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3388941151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585995115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1876709377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2009191821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646463236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2277166640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1267611801"/>
                    </a:ext>
                  </a:extLst>
                </a:gridCol>
              </a:tblGrid>
              <a:tr h="3430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接続速度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1Gbps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2Gbps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5Gbps</a:t>
                      </a:r>
                      <a:endParaRPr kumimoji="1" lang="ja-JP" alt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47885"/>
                  </a:ext>
                </a:extLst>
              </a:tr>
              <a:tr h="4793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料金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月額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18,745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28,200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56,233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121,922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224,768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374,724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703,001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21799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FEA35A-821F-8EBB-DC2C-AA466AE3AB6F}"/>
              </a:ext>
            </a:extLst>
          </p:cNvPr>
          <p:cNvSpPr txBox="1"/>
          <p:nvPr/>
        </p:nvSpPr>
        <p:spPr>
          <a:xfrm>
            <a:off x="11577091" y="2198941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(※3)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711EFE-8FB5-79EA-3643-924AAAF2F7ED}"/>
              </a:ext>
            </a:extLst>
          </p:cNvPr>
          <p:cNvSpPr txBox="1"/>
          <p:nvPr/>
        </p:nvSpPr>
        <p:spPr>
          <a:xfrm>
            <a:off x="3429795" y="5262870"/>
            <a:ext cx="382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冗長構成の場合は下記金額の</a:t>
            </a:r>
            <a:r>
              <a:rPr kumimoji="1" lang="en-US" altLang="ja-JP" sz="1200" dirty="0">
                <a:solidFill>
                  <a:srgbClr val="FF0000"/>
                </a:solidFill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</a:rPr>
              <a:t>倍の価格となります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740509B9-EACC-F057-6BF5-F2D5AF8B7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54059"/>
              </p:ext>
            </p:extLst>
          </p:nvPr>
        </p:nvGraphicFramePr>
        <p:xfrm>
          <a:off x="1124066" y="2371918"/>
          <a:ext cx="10317965" cy="28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35">
                  <a:extLst>
                    <a:ext uri="{9D8B030D-6E8A-4147-A177-3AD203B41FA5}">
                      <a16:colId xmlns:a16="http://schemas.microsoft.com/office/drawing/2014/main" val="1995896165"/>
                    </a:ext>
                  </a:extLst>
                </a:gridCol>
                <a:gridCol w="1476124">
                  <a:extLst>
                    <a:ext uri="{9D8B030D-6E8A-4147-A177-3AD203B41FA5}">
                      <a16:colId xmlns:a16="http://schemas.microsoft.com/office/drawing/2014/main" val="2919072302"/>
                    </a:ext>
                  </a:extLst>
                </a:gridCol>
                <a:gridCol w="1644026">
                  <a:extLst>
                    <a:ext uri="{9D8B030D-6E8A-4147-A177-3AD203B41FA5}">
                      <a16:colId xmlns:a16="http://schemas.microsoft.com/office/drawing/2014/main" val="219750660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2948778344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357260501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3133124018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158353983"/>
                    </a:ext>
                  </a:extLst>
                </a:gridCol>
              </a:tblGrid>
              <a:tr h="317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リソース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パターン１（梅）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パターン２（竹）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（松）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08089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494390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CPW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marL="0" marR="0" lvl="0" indent="0" algn="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7,500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13,088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26,176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906774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221777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3488722"/>
                  </a:ext>
                </a:extLst>
              </a:tr>
              <a:tr h="50753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>
                          <a:solidFill>
                            <a:srgbClr val="02010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 UI" panose="020B0604030504040204" pitchFamily="50" charset="-128"/>
                          <a:sym typeface="Meiryo UI" panose="020B0604030504040204" pitchFamily="34" charset="-128"/>
                        </a:rPr>
                        <a:t>flash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実容量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0490574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WDS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3240996"/>
                  </a:ext>
                </a:extLst>
              </a:tr>
              <a:tr h="4159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99,341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101,688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252,804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257,499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613,007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636,460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01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1B5E7DD6-DA7D-98C9-B2A4-395CF662D7AF}"/>
              </a:ext>
            </a:extLst>
          </p:cNvPr>
          <p:cNvSpPr txBox="1">
            <a:spLocks/>
          </p:cNvSpPr>
          <p:nvPr/>
        </p:nvSpPr>
        <p:spPr>
          <a:xfrm>
            <a:off x="540200" y="298990"/>
            <a:ext cx="9986732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IPSec-VPN</a:t>
            </a:r>
            <a:r>
              <a:rPr lang="ja-JP" altLang="en-US" dirty="0"/>
              <a:t>（</a:t>
            </a:r>
            <a:r>
              <a:rPr lang="en-US" altLang="ja-JP" dirty="0"/>
              <a:t>VPN for VPC</a:t>
            </a:r>
            <a:r>
              <a:rPr lang="ja-JP" altLang="en-US" dirty="0"/>
              <a:t>）　</a:t>
            </a:r>
            <a:r>
              <a:rPr lang="en-US" altLang="ja-JP" dirty="0"/>
              <a:t>2</a:t>
            </a:r>
            <a:r>
              <a:rPr lang="ja-JP" altLang="en-US" dirty="0"/>
              <a:t>拠点からの接続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角丸四角形 39">
            <a:extLst>
              <a:ext uri="{FF2B5EF4-FFF2-40B4-BE49-F238E27FC236}">
                <a16:creationId xmlns:a16="http://schemas.microsoft.com/office/drawing/2014/main" id="{C2DCE211-A65E-5F8C-9737-3AE76D3A830E}"/>
              </a:ext>
            </a:extLst>
          </p:cNvPr>
          <p:cNvSpPr/>
          <p:nvPr/>
        </p:nvSpPr>
        <p:spPr>
          <a:xfrm>
            <a:off x="4367424" y="1169889"/>
            <a:ext cx="5840613" cy="36904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角丸四角形 20">
            <a:extLst>
              <a:ext uri="{FF2B5EF4-FFF2-40B4-BE49-F238E27FC236}">
                <a16:creationId xmlns:a16="http://schemas.microsoft.com/office/drawing/2014/main" id="{C1FF38DD-910B-1FC2-16E5-9CB3AEE23ECC}"/>
              </a:ext>
            </a:extLst>
          </p:cNvPr>
          <p:cNvSpPr/>
          <p:nvPr/>
        </p:nvSpPr>
        <p:spPr>
          <a:xfrm>
            <a:off x="5265648" y="3112787"/>
            <a:ext cx="2070202" cy="1657903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角丸四角形 21">
            <a:extLst>
              <a:ext uri="{FF2B5EF4-FFF2-40B4-BE49-F238E27FC236}">
                <a16:creationId xmlns:a16="http://schemas.microsoft.com/office/drawing/2014/main" id="{9335E6CE-82BE-AE2A-EDD5-A7562408D626}"/>
              </a:ext>
            </a:extLst>
          </p:cNvPr>
          <p:cNvSpPr/>
          <p:nvPr/>
        </p:nvSpPr>
        <p:spPr>
          <a:xfrm>
            <a:off x="5265648" y="1235214"/>
            <a:ext cx="4279900" cy="1525134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D9E33F-0E3C-DAF9-D66D-CEB327D75AA9}"/>
              </a:ext>
            </a:extLst>
          </p:cNvPr>
          <p:cNvSpPr txBox="1"/>
          <p:nvPr/>
        </p:nvSpPr>
        <p:spPr>
          <a:xfrm>
            <a:off x="5265648" y="126863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883099-48BF-6247-7995-78E0E2D83AED}"/>
              </a:ext>
            </a:extLst>
          </p:cNvPr>
          <p:cNvSpPr txBox="1"/>
          <p:nvPr/>
        </p:nvSpPr>
        <p:spPr>
          <a:xfrm>
            <a:off x="5265648" y="448775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VPC</a:t>
            </a:r>
            <a:endParaRPr kumimoji="1" lang="ja-JP" altLang="en-US" sz="1200" b="1" dirty="0">
              <a:latin typeface="+mn-ea"/>
            </a:endParaRPr>
          </a:p>
        </p:txBody>
      </p:sp>
      <p:pic>
        <p:nvPicPr>
          <p:cNvPr id="8" name="図 7" descr="テキスト, ロゴ&#10;&#10;自動的に生成された説明">
            <a:extLst>
              <a:ext uri="{FF2B5EF4-FFF2-40B4-BE49-F238E27FC236}">
                <a16:creationId xmlns:a16="http://schemas.microsoft.com/office/drawing/2014/main" id="{59EDF5E9-3EC0-54F6-A778-24092BEBB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00" y="1567635"/>
            <a:ext cx="896350" cy="860292"/>
          </a:xfrm>
          <a:prstGeom prst="rect">
            <a:avLst/>
          </a:prstGeom>
        </p:spPr>
      </p:pic>
      <p:cxnSp>
        <p:nvCxnSpPr>
          <p:cNvPr id="10" name="コネクタ: カギ線 9">
            <a:extLst>
              <a:ext uri="{FF2B5EF4-FFF2-40B4-BE49-F238E27FC236}">
                <a16:creationId xmlns:a16="http://schemas.microsoft.com/office/drawing/2014/main" id="{CAD6816D-24B0-0C9E-64B1-AB98D6495F3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313250" y="1997781"/>
            <a:ext cx="644904" cy="2129506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5AAEA3-3B2F-A262-CE8D-1A49E9E94004}"/>
              </a:ext>
            </a:extLst>
          </p:cNvPr>
          <p:cNvSpPr txBox="1"/>
          <p:nvPr/>
        </p:nvSpPr>
        <p:spPr>
          <a:xfrm>
            <a:off x="5591438" y="3339481"/>
            <a:ext cx="1260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VPNaaS</a:t>
            </a:r>
            <a:endParaRPr kumimoji="1" lang="en-US" altLang="ja-JP" sz="1050" dirty="0">
              <a:latin typeface="+mn-ea"/>
            </a:endParaRPr>
          </a:p>
          <a:p>
            <a:pPr algn="ctr"/>
            <a:r>
              <a:rPr lang="ja-JP" altLang="en-US" sz="1050" dirty="0">
                <a:latin typeface="+mn-ea"/>
              </a:rPr>
              <a:t>（</a:t>
            </a:r>
            <a:r>
              <a:rPr lang="en-US" altLang="ja-JP" sz="1050" dirty="0">
                <a:latin typeface="+mn-ea"/>
              </a:rPr>
              <a:t>VPN for VPC</a:t>
            </a:r>
            <a:r>
              <a:rPr lang="ja-JP" altLang="en-US" sz="1050" dirty="0">
                <a:latin typeface="+mn-ea"/>
              </a:rPr>
              <a:t>）</a:t>
            </a:r>
            <a:endParaRPr kumimoji="1" lang="ja-JP" altLang="en-US" sz="1050" dirty="0">
              <a:latin typeface="+mn-ea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712628F-AEB6-6D75-F0D8-4C0DC6AEAE8D}"/>
              </a:ext>
            </a:extLst>
          </p:cNvPr>
          <p:cNvCxnSpPr>
            <a:cxnSpLocks/>
          </p:cNvCxnSpPr>
          <p:nvPr/>
        </p:nvCxnSpPr>
        <p:spPr>
          <a:xfrm flipV="1">
            <a:off x="6239280" y="4164355"/>
            <a:ext cx="1695194" cy="13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FBE5BA-CA3B-009F-D718-DF61B2765F2B}"/>
              </a:ext>
            </a:extLst>
          </p:cNvPr>
          <p:cNvSpPr txBox="1"/>
          <p:nvPr/>
        </p:nvSpPr>
        <p:spPr>
          <a:xfrm>
            <a:off x="5573161" y="32388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⑧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8269CF-09BE-4DF2-D715-7A701B7287DC}"/>
              </a:ext>
            </a:extLst>
          </p:cNvPr>
          <p:cNvSpPr txBox="1"/>
          <p:nvPr/>
        </p:nvSpPr>
        <p:spPr>
          <a:xfrm>
            <a:off x="8279059" y="381257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⑨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4D216FE-DEA2-732E-8163-EB23EB327373}"/>
              </a:ext>
            </a:extLst>
          </p:cNvPr>
          <p:cNvSpPr txBox="1"/>
          <p:nvPr/>
        </p:nvSpPr>
        <p:spPr>
          <a:xfrm>
            <a:off x="6035323" y="15310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DAABCE-E7F3-4F63-96C2-96EFCA0B1F9E}"/>
              </a:ext>
            </a:extLst>
          </p:cNvPr>
          <p:cNvSpPr txBox="1"/>
          <p:nvPr/>
        </p:nvSpPr>
        <p:spPr>
          <a:xfrm>
            <a:off x="4431722" y="928199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12AEDE-C939-7203-5501-17824642D6B0}"/>
              </a:ext>
            </a:extLst>
          </p:cNvPr>
          <p:cNvSpPr txBox="1"/>
          <p:nvPr/>
        </p:nvSpPr>
        <p:spPr>
          <a:xfrm>
            <a:off x="985628" y="5071591"/>
            <a:ext cx="9148658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IBM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が管理している</a:t>
            </a: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VPN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マネージドサービス。</a:t>
            </a:r>
            <a:endParaRPr lang="en-US" altLang="ja-JP" sz="1400" dirty="0">
              <a:latin typeface="+mn-ea"/>
              <a:sym typeface="Meiryo UI" panose="020B0604030504040204" pitchFamily="34" charset="-128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Transit Gateway 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を経由して </a:t>
            </a: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Power Virtual Server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に接続します。</a:t>
            </a:r>
            <a:endParaRPr lang="en-US" altLang="ja-JP" sz="1400" dirty="0">
              <a:latin typeface="+mn-ea"/>
              <a:sym typeface="Meiryo UI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複数のお客様拠点から</a:t>
            </a: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IBM Cloud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へ直接接続することが可能です。（拠点数に応じて金額が異なります。）</a:t>
            </a:r>
            <a:endParaRPr lang="en-US" altLang="ja-JP" sz="1400" dirty="0">
              <a:latin typeface="+mn-ea"/>
              <a:sym typeface="Meiryo UI" panose="020B0604030504040204" pitchFamily="34" charset="-128"/>
            </a:endParaRPr>
          </a:p>
        </p:txBody>
      </p:sp>
      <p:sp>
        <p:nvSpPr>
          <p:cNvPr id="24" name="角丸四角形 30">
            <a:extLst>
              <a:ext uri="{FF2B5EF4-FFF2-40B4-BE49-F238E27FC236}">
                <a16:creationId xmlns:a16="http://schemas.microsoft.com/office/drawing/2014/main" id="{849E0305-60CB-F224-5585-EB6A325773E0}"/>
              </a:ext>
            </a:extLst>
          </p:cNvPr>
          <p:cNvSpPr/>
          <p:nvPr/>
        </p:nvSpPr>
        <p:spPr>
          <a:xfrm>
            <a:off x="1503374" y="1407134"/>
            <a:ext cx="1140689" cy="3469214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5" name="Group 214">
            <a:extLst>
              <a:ext uri="{FF2B5EF4-FFF2-40B4-BE49-F238E27FC236}">
                <a16:creationId xmlns:a16="http://schemas.microsoft.com/office/drawing/2014/main" id="{8DB716D8-9337-961B-C004-D9FD942DA4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1691" y="1794267"/>
            <a:ext cx="384460" cy="307032"/>
            <a:chOff x="1950" y="2651"/>
            <a:chExt cx="288" cy="230"/>
          </a:xfrm>
          <a:solidFill>
            <a:srgbClr val="0070C0"/>
          </a:solidFill>
        </p:grpSpPr>
        <p:sp>
          <p:nvSpPr>
            <p:cNvPr id="26" name="Freeform 215">
              <a:extLst>
                <a:ext uri="{FF2B5EF4-FFF2-40B4-BE49-F238E27FC236}">
                  <a16:creationId xmlns:a16="http://schemas.microsoft.com/office/drawing/2014/main" id="{DB8F3C58-B4BD-F09A-4F52-809281482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27" name="Freeform 216">
              <a:extLst>
                <a:ext uri="{FF2B5EF4-FFF2-40B4-BE49-F238E27FC236}">
                  <a16:creationId xmlns:a16="http://schemas.microsoft.com/office/drawing/2014/main" id="{41AFD32D-76F5-9DE5-0B38-3797D26D3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70332E2-C4A0-ED96-3A7C-C30F9472165E}"/>
              </a:ext>
            </a:extLst>
          </p:cNvPr>
          <p:cNvGrpSpPr/>
          <p:nvPr/>
        </p:nvGrpSpPr>
        <p:grpSpPr>
          <a:xfrm>
            <a:off x="1767162" y="2169583"/>
            <a:ext cx="578425" cy="272070"/>
            <a:chOff x="1274986" y="4859086"/>
            <a:chExt cx="661248" cy="464902"/>
          </a:xfrm>
        </p:grpSpPr>
        <p:sp>
          <p:nvSpPr>
            <p:cNvPr id="29" name="Freeform 121">
              <a:extLst>
                <a:ext uri="{FF2B5EF4-FFF2-40B4-BE49-F238E27FC236}">
                  <a16:creationId xmlns:a16="http://schemas.microsoft.com/office/drawing/2014/main" id="{3C263868-C074-D441-77F5-8DBF6C409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" name="Freeform 121">
              <a:extLst>
                <a:ext uri="{FF2B5EF4-FFF2-40B4-BE49-F238E27FC236}">
                  <a16:creationId xmlns:a16="http://schemas.microsoft.com/office/drawing/2014/main" id="{71CE6027-C496-A062-4F2F-1FD5EE0E7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" name="Freeform 121">
              <a:extLst>
                <a:ext uri="{FF2B5EF4-FFF2-40B4-BE49-F238E27FC236}">
                  <a16:creationId xmlns:a16="http://schemas.microsoft.com/office/drawing/2014/main" id="{1312765C-9EFB-06BC-9329-E2F314DDA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14025F-8554-0970-948C-098CDC6ED9C1}"/>
              </a:ext>
            </a:extLst>
          </p:cNvPr>
          <p:cNvSpPr txBox="1"/>
          <p:nvPr/>
        </p:nvSpPr>
        <p:spPr>
          <a:xfrm>
            <a:off x="1699240" y="2854373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E5AD574-7B57-C38D-D394-05738EA73409}"/>
              </a:ext>
            </a:extLst>
          </p:cNvPr>
          <p:cNvSpPr/>
          <p:nvPr/>
        </p:nvSpPr>
        <p:spPr>
          <a:xfrm>
            <a:off x="1503374" y="1150568"/>
            <a:ext cx="1140689" cy="32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EEB65A7-8F7D-D727-ADCF-46D6BEFC31B8}"/>
              </a:ext>
            </a:extLst>
          </p:cNvPr>
          <p:cNvSpPr txBox="1"/>
          <p:nvPr/>
        </p:nvSpPr>
        <p:spPr>
          <a:xfrm>
            <a:off x="1732992" y="116464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お客</a:t>
            </a:r>
            <a:r>
              <a:rPr kumimoji="1" lang="ja-JP" altLang="en-US" sz="1400" dirty="0">
                <a:solidFill>
                  <a:schemeClr val="bg1"/>
                </a:solidFill>
              </a:rPr>
              <a:t>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C53F073-0D62-0CC0-A594-183E5222BB38}"/>
              </a:ext>
            </a:extLst>
          </p:cNvPr>
          <p:cNvSpPr txBox="1"/>
          <p:nvPr/>
        </p:nvSpPr>
        <p:spPr>
          <a:xfrm>
            <a:off x="5265648" y="448775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+mn-ea"/>
              </a:rPr>
              <a:t>VPC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234BF87-681F-07C9-241A-8C16BF4B8974}"/>
              </a:ext>
            </a:extLst>
          </p:cNvPr>
          <p:cNvCxnSpPr>
            <a:cxnSpLocks/>
          </p:cNvCxnSpPr>
          <p:nvPr/>
        </p:nvCxnSpPr>
        <p:spPr>
          <a:xfrm>
            <a:off x="2181909" y="2767713"/>
            <a:ext cx="3592212" cy="1329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3B25361-5219-22E3-43F7-B972E1BA80EC}"/>
              </a:ext>
            </a:extLst>
          </p:cNvPr>
          <p:cNvCxnSpPr>
            <a:cxnSpLocks/>
          </p:cNvCxnSpPr>
          <p:nvPr/>
        </p:nvCxnSpPr>
        <p:spPr>
          <a:xfrm flipV="1">
            <a:off x="1996527" y="4267312"/>
            <a:ext cx="3797207" cy="200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95DE160-73D1-E183-1125-E6449315E8C8}"/>
              </a:ext>
            </a:extLst>
          </p:cNvPr>
          <p:cNvSpPr txBox="1"/>
          <p:nvPr/>
        </p:nvSpPr>
        <p:spPr>
          <a:xfrm>
            <a:off x="3125679" y="2767713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IPSec-VPN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B16C78-85E5-2532-55C3-3006BE4AB0B7}"/>
              </a:ext>
            </a:extLst>
          </p:cNvPr>
          <p:cNvSpPr txBox="1"/>
          <p:nvPr/>
        </p:nvSpPr>
        <p:spPr>
          <a:xfrm>
            <a:off x="3095965" y="4604279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IPSec-VPN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BEF10838-EDF0-025F-851A-9F929D6E30BB}"/>
              </a:ext>
            </a:extLst>
          </p:cNvPr>
          <p:cNvSpPr/>
          <p:nvPr/>
        </p:nvSpPr>
        <p:spPr>
          <a:xfrm>
            <a:off x="4215944" y="3334997"/>
            <a:ext cx="178853" cy="15251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3E1ABC3-3673-B57D-0B0B-2A176B8E68E0}"/>
              </a:ext>
            </a:extLst>
          </p:cNvPr>
          <p:cNvSpPr txBox="1"/>
          <p:nvPr/>
        </p:nvSpPr>
        <p:spPr>
          <a:xfrm>
            <a:off x="4113318" y="3456941"/>
            <a:ext cx="353943" cy="12342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Public Network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5439B08-DF7A-7302-1780-C01DE2ECA6BD}"/>
              </a:ext>
            </a:extLst>
          </p:cNvPr>
          <p:cNvSpPr txBox="1"/>
          <p:nvPr/>
        </p:nvSpPr>
        <p:spPr>
          <a:xfrm>
            <a:off x="1719740" y="4557247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DA53182-DD9B-904B-6B4C-0485BB43B0A1}"/>
              </a:ext>
            </a:extLst>
          </p:cNvPr>
          <p:cNvCxnSpPr>
            <a:stCxn id="24" idx="1"/>
            <a:endCxn id="24" idx="3"/>
          </p:cNvCxnSpPr>
          <p:nvPr/>
        </p:nvCxnSpPr>
        <p:spPr>
          <a:xfrm>
            <a:off x="1503374" y="3141741"/>
            <a:ext cx="1140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14">
            <a:extLst>
              <a:ext uri="{FF2B5EF4-FFF2-40B4-BE49-F238E27FC236}">
                <a16:creationId xmlns:a16="http://schemas.microsoft.com/office/drawing/2014/main" id="{ECBFF0AD-F1AB-4BEF-F084-6694AC4F67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815" y="3444842"/>
            <a:ext cx="384460" cy="307032"/>
            <a:chOff x="1950" y="2651"/>
            <a:chExt cx="288" cy="230"/>
          </a:xfrm>
          <a:solidFill>
            <a:srgbClr val="0070C0"/>
          </a:solidFill>
        </p:grpSpPr>
        <p:sp>
          <p:nvSpPr>
            <p:cNvPr id="49" name="Freeform 215">
              <a:extLst>
                <a:ext uri="{FF2B5EF4-FFF2-40B4-BE49-F238E27FC236}">
                  <a16:creationId xmlns:a16="http://schemas.microsoft.com/office/drawing/2014/main" id="{C6315C39-743A-6FD2-E879-FCB5C4104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50" name="Freeform 216">
              <a:extLst>
                <a:ext uri="{FF2B5EF4-FFF2-40B4-BE49-F238E27FC236}">
                  <a16:creationId xmlns:a16="http://schemas.microsoft.com/office/drawing/2014/main" id="{3A08F043-9619-0750-EB24-6DF30CFF6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0C54044-3A12-E270-958D-75947A654492}"/>
              </a:ext>
            </a:extLst>
          </p:cNvPr>
          <p:cNvGrpSpPr/>
          <p:nvPr/>
        </p:nvGrpSpPr>
        <p:grpSpPr>
          <a:xfrm>
            <a:off x="1786286" y="3833410"/>
            <a:ext cx="578425" cy="272070"/>
            <a:chOff x="1274986" y="4859086"/>
            <a:chExt cx="661248" cy="464902"/>
          </a:xfrm>
        </p:grpSpPr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642F3600-5BE0-DE8F-3420-53204994B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543F6CAF-B618-AC36-654C-8C9098288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" name="Freeform 121">
              <a:extLst>
                <a:ext uri="{FF2B5EF4-FFF2-40B4-BE49-F238E27FC236}">
                  <a16:creationId xmlns:a16="http://schemas.microsoft.com/office/drawing/2014/main" id="{65E4F84D-3AB8-7FB9-AFB4-9C96C371F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7643824-C387-675D-4B26-C7481D7D022A}"/>
              </a:ext>
            </a:extLst>
          </p:cNvPr>
          <p:cNvSpPr txBox="1"/>
          <p:nvPr/>
        </p:nvSpPr>
        <p:spPr>
          <a:xfrm>
            <a:off x="1757245" y="1475166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拠点</a:t>
            </a:r>
            <a:r>
              <a:rPr lang="en-US" altLang="ja-JP" sz="1400" b="1" dirty="0"/>
              <a:t>1</a:t>
            </a:r>
            <a:endParaRPr kumimoji="1" lang="ja-JP" altLang="en-US" sz="14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8D7ADC8-E3A0-34DC-0EFD-C8DBD659988F}"/>
              </a:ext>
            </a:extLst>
          </p:cNvPr>
          <p:cNvSpPr txBox="1"/>
          <p:nvPr/>
        </p:nvSpPr>
        <p:spPr>
          <a:xfrm>
            <a:off x="1750047" y="3164563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拠点</a:t>
            </a:r>
            <a:r>
              <a:rPr lang="en-US" altLang="ja-JP" sz="1400" b="1" dirty="0"/>
              <a:t>2</a:t>
            </a:r>
            <a:endParaRPr kumimoji="1" lang="ja-JP" altLang="en-US" sz="1400" b="1" dirty="0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72286553-7CC4-7876-87BA-8AEC8000616B}"/>
              </a:ext>
            </a:extLst>
          </p:cNvPr>
          <p:cNvGrpSpPr/>
          <p:nvPr/>
        </p:nvGrpSpPr>
        <p:grpSpPr>
          <a:xfrm>
            <a:off x="4546158" y="3525473"/>
            <a:ext cx="333638" cy="307015"/>
            <a:chOff x="10535478" y="1805285"/>
            <a:chExt cx="540000" cy="540000"/>
          </a:xfrm>
        </p:grpSpPr>
        <p:sp>
          <p:nvSpPr>
            <p:cNvPr id="58" name="円/楕円 72">
              <a:extLst>
                <a:ext uri="{FF2B5EF4-FFF2-40B4-BE49-F238E27FC236}">
                  <a16:creationId xmlns:a16="http://schemas.microsoft.com/office/drawing/2014/main" id="{1B247D66-1C6A-8637-458B-C358E143E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478" y="180528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HGP創英角ｺﾞｼｯｸUB"/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1DB06102-8691-1CCE-A59D-046C2A6F16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55352" y="1837839"/>
              <a:ext cx="320130" cy="432000"/>
            </a:xfrm>
            <a:custGeom>
              <a:avLst/>
              <a:gdLst>
                <a:gd name="T0" fmla="*/ 2147483646 w 75"/>
                <a:gd name="T1" fmla="*/ 2147483646 h 101"/>
                <a:gd name="T2" fmla="*/ 2147483646 w 75"/>
                <a:gd name="T3" fmla="*/ 2147483646 h 101"/>
                <a:gd name="T4" fmla="*/ 2147483646 w 75"/>
                <a:gd name="T5" fmla="*/ 2147483646 h 101"/>
                <a:gd name="T6" fmla="*/ 2147483646 w 75"/>
                <a:gd name="T7" fmla="*/ 0 h 101"/>
                <a:gd name="T8" fmla="*/ 2147483646 w 75"/>
                <a:gd name="T9" fmla="*/ 2147483646 h 101"/>
                <a:gd name="T10" fmla="*/ 2147483646 w 75"/>
                <a:gd name="T11" fmla="*/ 2147483646 h 101"/>
                <a:gd name="T12" fmla="*/ 2147483646 w 75"/>
                <a:gd name="T13" fmla="*/ 2147483646 h 101"/>
                <a:gd name="T14" fmla="*/ 2147483646 w 75"/>
                <a:gd name="T15" fmla="*/ 2147483646 h 101"/>
                <a:gd name="T16" fmla="*/ 0 w 75"/>
                <a:gd name="T17" fmla="*/ 2147483646 h 101"/>
                <a:gd name="T18" fmla="*/ 0 w 75"/>
                <a:gd name="T19" fmla="*/ 2147483646 h 101"/>
                <a:gd name="T20" fmla="*/ 2147483646 w 75"/>
                <a:gd name="T21" fmla="*/ 2147483646 h 101"/>
                <a:gd name="T22" fmla="*/ 2147483646 w 75"/>
                <a:gd name="T23" fmla="*/ 2147483646 h 101"/>
                <a:gd name="T24" fmla="*/ 2147483646 w 75"/>
                <a:gd name="T25" fmla="*/ 2147483646 h 101"/>
                <a:gd name="T26" fmla="*/ 2147483646 w 75"/>
                <a:gd name="T27" fmla="*/ 2147483646 h 101"/>
                <a:gd name="T28" fmla="*/ 2147483646 w 75"/>
                <a:gd name="T29" fmla="*/ 2147483646 h 101"/>
                <a:gd name="T30" fmla="*/ 2147483646 w 75"/>
                <a:gd name="T31" fmla="*/ 2147483646 h 101"/>
                <a:gd name="T32" fmla="*/ 2147483646 w 75"/>
                <a:gd name="T33" fmla="*/ 2147483646 h 101"/>
                <a:gd name="T34" fmla="*/ 2147483646 w 75"/>
                <a:gd name="T35" fmla="*/ 2147483646 h 101"/>
                <a:gd name="T36" fmla="*/ 2147483646 w 75"/>
                <a:gd name="T37" fmla="*/ 2147483646 h 101"/>
                <a:gd name="T38" fmla="*/ 2147483646 w 75"/>
                <a:gd name="T39" fmla="*/ 2147483646 h 101"/>
                <a:gd name="T40" fmla="*/ 2147483646 w 75"/>
                <a:gd name="T41" fmla="*/ 2147483646 h 101"/>
                <a:gd name="T42" fmla="*/ 2147483646 w 75"/>
                <a:gd name="T43" fmla="*/ 2147483646 h 101"/>
                <a:gd name="T44" fmla="*/ 2147483646 w 75"/>
                <a:gd name="T45" fmla="*/ 2147483646 h 101"/>
                <a:gd name="T46" fmla="*/ 2147483646 w 75"/>
                <a:gd name="T47" fmla="*/ 2147483646 h 101"/>
                <a:gd name="T48" fmla="*/ 2147483646 w 75"/>
                <a:gd name="T49" fmla="*/ 2147483646 h 101"/>
                <a:gd name="T50" fmla="*/ 2147483646 w 75"/>
                <a:gd name="T51" fmla="*/ 214748364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01">
                  <a:moveTo>
                    <a:pt x="75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14"/>
                    <a:pt x="55" y="0"/>
                    <a:pt x="38" y="0"/>
                  </a:cubicBezTo>
                  <a:cubicBezTo>
                    <a:pt x="22" y="0"/>
                    <a:pt x="8" y="14"/>
                    <a:pt x="8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101"/>
                    <a:pt x="75" y="101"/>
                    <a:pt x="75" y="101"/>
                  </a:cubicBezTo>
                  <a:lnTo>
                    <a:pt x="75" y="37"/>
                  </a:lnTo>
                  <a:close/>
                  <a:moveTo>
                    <a:pt x="42" y="69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1" y="68"/>
                    <a:pt x="29" y="65"/>
                    <a:pt x="29" y="62"/>
                  </a:cubicBezTo>
                  <a:cubicBezTo>
                    <a:pt x="29" y="58"/>
                    <a:pt x="33" y="54"/>
                    <a:pt x="38" y="54"/>
                  </a:cubicBezTo>
                  <a:cubicBezTo>
                    <a:pt x="42" y="54"/>
                    <a:pt x="46" y="58"/>
                    <a:pt x="46" y="62"/>
                  </a:cubicBezTo>
                  <a:cubicBezTo>
                    <a:pt x="46" y="65"/>
                    <a:pt x="44" y="68"/>
                    <a:pt x="42" y="69"/>
                  </a:cubicBezTo>
                  <a:moveTo>
                    <a:pt x="5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0"/>
                    <a:pt x="28" y="12"/>
                    <a:pt x="38" y="12"/>
                  </a:cubicBezTo>
                  <a:cubicBezTo>
                    <a:pt x="49" y="12"/>
                    <a:pt x="58" y="20"/>
                    <a:pt x="58" y="31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08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C6C0722-E529-8388-087E-88C1E5DAEDCF}"/>
              </a:ext>
            </a:extLst>
          </p:cNvPr>
          <p:cNvGrpSpPr/>
          <p:nvPr/>
        </p:nvGrpSpPr>
        <p:grpSpPr>
          <a:xfrm>
            <a:off x="4563370" y="4142972"/>
            <a:ext cx="333638" cy="307015"/>
            <a:chOff x="10535478" y="1805285"/>
            <a:chExt cx="540000" cy="540000"/>
          </a:xfrm>
        </p:grpSpPr>
        <p:sp>
          <p:nvSpPr>
            <p:cNvPr id="61" name="円/楕円 72">
              <a:extLst>
                <a:ext uri="{FF2B5EF4-FFF2-40B4-BE49-F238E27FC236}">
                  <a16:creationId xmlns:a16="http://schemas.microsoft.com/office/drawing/2014/main" id="{36DEE3D2-F37F-55B7-7FD0-C80978523D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478" y="180528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HGP創英角ｺﾞｼｯｸUB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B2516E1B-CCE8-C3F2-6E0F-6558FF00E7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655352" y="1837839"/>
              <a:ext cx="320130" cy="432000"/>
            </a:xfrm>
            <a:custGeom>
              <a:avLst/>
              <a:gdLst>
                <a:gd name="T0" fmla="*/ 2147483646 w 75"/>
                <a:gd name="T1" fmla="*/ 2147483646 h 101"/>
                <a:gd name="T2" fmla="*/ 2147483646 w 75"/>
                <a:gd name="T3" fmla="*/ 2147483646 h 101"/>
                <a:gd name="T4" fmla="*/ 2147483646 w 75"/>
                <a:gd name="T5" fmla="*/ 2147483646 h 101"/>
                <a:gd name="T6" fmla="*/ 2147483646 w 75"/>
                <a:gd name="T7" fmla="*/ 0 h 101"/>
                <a:gd name="T8" fmla="*/ 2147483646 w 75"/>
                <a:gd name="T9" fmla="*/ 2147483646 h 101"/>
                <a:gd name="T10" fmla="*/ 2147483646 w 75"/>
                <a:gd name="T11" fmla="*/ 2147483646 h 101"/>
                <a:gd name="T12" fmla="*/ 2147483646 w 75"/>
                <a:gd name="T13" fmla="*/ 2147483646 h 101"/>
                <a:gd name="T14" fmla="*/ 2147483646 w 75"/>
                <a:gd name="T15" fmla="*/ 2147483646 h 101"/>
                <a:gd name="T16" fmla="*/ 0 w 75"/>
                <a:gd name="T17" fmla="*/ 2147483646 h 101"/>
                <a:gd name="T18" fmla="*/ 0 w 75"/>
                <a:gd name="T19" fmla="*/ 2147483646 h 101"/>
                <a:gd name="T20" fmla="*/ 2147483646 w 75"/>
                <a:gd name="T21" fmla="*/ 2147483646 h 101"/>
                <a:gd name="T22" fmla="*/ 2147483646 w 75"/>
                <a:gd name="T23" fmla="*/ 2147483646 h 101"/>
                <a:gd name="T24" fmla="*/ 2147483646 w 75"/>
                <a:gd name="T25" fmla="*/ 2147483646 h 101"/>
                <a:gd name="T26" fmla="*/ 2147483646 w 75"/>
                <a:gd name="T27" fmla="*/ 2147483646 h 101"/>
                <a:gd name="T28" fmla="*/ 2147483646 w 75"/>
                <a:gd name="T29" fmla="*/ 2147483646 h 101"/>
                <a:gd name="T30" fmla="*/ 2147483646 w 75"/>
                <a:gd name="T31" fmla="*/ 2147483646 h 101"/>
                <a:gd name="T32" fmla="*/ 2147483646 w 75"/>
                <a:gd name="T33" fmla="*/ 2147483646 h 101"/>
                <a:gd name="T34" fmla="*/ 2147483646 w 75"/>
                <a:gd name="T35" fmla="*/ 2147483646 h 101"/>
                <a:gd name="T36" fmla="*/ 2147483646 w 75"/>
                <a:gd name="T37" fmla="*/ 2147483646 h 101"/>
                <a:gd name="T38" fmla="*/ 2147483646 w 75"/>
                <a:gd name="T39" fmla="*/ 2147483646 h 101"/>
                <a:gd name="T40" fmla="*/ 2147483646 w 75"/>
                <a:gd name="T41" fmla="*/ 2147483646 h 101"/>
                <a:gd name="T42" fmla="*/ 2147483646 w 75"/>
                <a:gd name="T43" fmla="*/ 2147483646 h 101"/>
                <a:gd name="T44" fmla="*/ 2147483646 w 75"/>
                <a:gd name="T45" fmla="*/ 2147483646 h 101"/>
                <a:gd name="T46" fmla="*/ 2147483646 w 75"/>
                <a:gd name="T47" fmla="*/ 2147483646 h 101"/>
                <a:gd name="T48" fmla="*/ 2147483646 w 75"/>
                <a:gd name="T49" fmla="*/ 2147483646 h 101"/>
                <a:gd name="T50" fmla="*/ 2147483646 w 75"/>
                <a:gd name="T51" fmla="*/ 2147483646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5" h="101">
                  <a:moveTo>
                    <a:pt x="75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14"/>
                    <a:pt x="55" y="0"/>
                    <a:pt x="38" y="0"/>
                  </a:cubicBezTo>
                  <a:cubicBezTo>
                    <a:pt x="22" y="0"/>
                    <a:pt x="8" y="14"/>
                    <a:pt x="8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101"/>
                    <a:pt x="75" y="101"/>
                    <a:pt x="75" y="101"/>
                  </a:cubicBezTo>
                  <a:lnTo>
                    <a:pt x="75" y="37"/>
                  </a:lnTo>
                  <a:close/>
                  <a:moveTo>
                    <a:pt x="42" y="69"/>
                  </a:moveTo>
                  <a:cubicBezTo>
                    <a:pt x="42" y="82"/>
                    <a:pt x="42" y="82"/>
                    <a:pt x="4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1" y="68"/>
                    <a:pt x="29" y="65"/>
                    <a:pt x="29" y="62"/>
                  </a:cubicBezTo>
                  <a:cubicBezTo>
                    <a:pt x="29" y="58"/>
                    <a:pt x="33" y="54"/>
                    <a:pt x="38" y="54"/>
                  </a:cubicBezTo>
                  <a:cubicBezTo>
                    <a:pt x="42" y="54"/>
                    <a:pt x="46" y="58"/>
                    <a:pt x="46" y="62"/>
                  </a:cubicBezTo>
                  <a:cubicBezTo>
                    <a:pt x="46" y="65"/>
                    <a:pt x="44" y="68"/>
                    <a:pt x="42" y="69"/>
                  </a:cubicBezTo>
                  <a:moveTo>
                    <a:pt x="58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0"/>
                    <a:pt x="28" y="12"/>
                    <a:pt x="38" y="12"/>
                  </a:cubicBezTo>
                  <a:cubicBezTo>
                    <a:pt x="49" y="12"/>
                    <a:pt x="58" y="20"/>
                    <a:pt x="58" y="31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rgbClr val="08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8C63AC2A-DC85-3693-530E-0CD58D038B85}"/>
              </a:ext>
            </a:extLst>
          </p:cNvPr>
          <p:cNvGrpSpPr/>
          <p:nvPr/>
        </p:nvGrpSpPr>
        <p:grpSpPr>
          <a:xfrm>
            <a:off x="5825362" y="3855104"/>
            <a:ext cx="612000" cy="612000"/>
            <a:chOff x="0" y="0"/>
            <a:chExt cx="457200" cy="457200"/>
          </a:xfrm>
        </p:grpSpPr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4246EF8F-5D32-D898-A5FC-4832932BDDF9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5" name="Object 38">
              <a:extLst>
                <a:ext uri="{FF2B5EF4-FFF2-40B4-BE49-F238E27FC236}">
                  <a16:creationId xmlns:a16="http://schemas.microsoft.com/office/drawing/2014/main" id="{184EDC77-0BED-CB5D-E165-28F47B313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E293B83-85BA-70E7-0FB5-56317DDB2078}"/>
              </a:ext>
            </a:extLst>
          </p:cNvPr>
          <p:cNvGrpSpPr/>
          <p:nvPr/>
        </p:nvGrpSpPr>
        <p:grpSpPr>
          <a:xfrm>
            <a:off x="3207142" y="4135516"/>
            <a:ext cx="449943" cy="460828"/>
            <a:chOff x="0" y="0"/>
            <a:chExt cx="457200" cy="457200"/>
          </a:xfrm>
        </p:grpSpPr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E5BE1E79-024D-43DB-76F6-A89BEFB22055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8" name="Object 5">
              <a:extLst>
                <a:ext uri="{FF2B5EF4-FFF2-40B4-BE49-F238E27FC236}">
                  <a16:creationId xmlns:a16="http://schemas.microsoft.com/office/drawing/2014/main" id="{B2F2C879-46DA-98BE-4997-8B76277D3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A492F412-A15B-1179-617C-20163CE21BDC}"/>
              </a:ext>
            </a:extLst>
          </p:cNvPr>
          <p:cNvGrpSpPr/>
          <p:nvPr/>
        </p:nvGrpSpPr>
        <p:grpSpPr>
          <a:xfrm>
            <a:off x="3207142" y="3013867"/>
            <a:ext cx="449943" cy="460828"/>
            <a:chOff x="0" y="0"/>
            <a:chExt cx="457200" cy="457200"/>
          </a:xfrm>
        </p:grpSpPr>
        <p:sp>
          <p:nvSpPr>
            <p:cNvPr id="70" name="Object 4">
              <a:extLst>
                <a:ext uri="{FF2B5EF4-FFF2-40B4-BE49-F238E27FC236}">
                  <a16:creationId xmlns:a16="http://schemas.microsoft.com/office/drawing/2014/main" id="{822C3B1C-6965-E80D-8774-EC2694B92C37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71" name="Object 5">
              <a:extLst>
                <a:ext uri="{FF2B5EF4-FFF2-40B4-BE49-F238E27FC236}">
                  <a16:creationId xmlns:a16="http://schemas.microsoft.com/office/drawing/2014/main" id="{B4B42D66-7B80-03B3-3580-88ACCCD3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CF15A159-8B42-085C-E4E3-EED2D8BF2FAB}"/>
              </a:ext>
            </a:extLst>
          </p:cNvPr>
          <p:cNvGrpSpPr/>
          <p:nvPr/>
        </p:nvGrpSpPr>
        <p:grpSpPr>
          <a:xfrm>
            <a:off x="7560747" y="3777960"/>
            <a:ext cx="1711681" cy="735333"/>
            <a:chOff x="91440" y="0"/>
            <a:chExt cx="1046994" cy="457200"/>
          </a:xfrm>
        </p:grpSpPr>
        <p:sp>
          <p:nvSpPr>
            <p:cNvPr id="73" name="Object 94">
              <a:extLst>
                <a:ext uri="{FF2B5EF4-FFF2-40B4-BE49-F238E27FC236}">
                  <a16:creationId xmlns:a16="http://schemas.microsoft.com/office/drawing/2014/main" id="{36AA6FFD-7839-946F-6098-D473387577BC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74" name="Object 95">
              <a:extLst>
                <a:ext uri="{FF2B5EF4-FFF2-40B4-BE49-F238E27FC236}">
                  <a16:creationId xmlns:a16="http://schemas.microsoft.com/office/drawing/2014/main" id="{7045966A-E8EB-2AF8-3D68-DA2DD706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75" name="Object 96">
              <a:extLst>
                <a:ext uri="{FF2B5EF4-FFF2-40B4-BE49-F238E27FC236}">
                  <a16:creationId xmlns:a16="http://schemas.microsoft.com/office/drawing/2014/main" id="{CB8E953E-E153-43D5-72BD-E02D91DFC9F6}"/>
                </a:ext>
              </a:extLst>
            </p:cNvPr>
            <p:cNvSpPr/>
            <p:nvPr/>
          </p:nvSpPr>
          <p:spPr>
            <a:xfrm>
              <a:off x="498354" y="238223"/>
              <a:ext cx="640080" cy="2009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50" dirty="0">
                  <a:solidFill>
                    <a:sysClr val="windowText" lastClr="000000"/>
                  </a:solidFill>
                </a:rPr>
                <a:t>Transit Gateway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6" name="Object 44">
            <a:extLst>
              <a:ext uri="{FF2B5EF4-FFF2-40B4-BE49-F238E27FC236}">
                <a16:creationId xmlns:a16="http://schemas.microsoft.com/office/drawing/2014/main" id="{10F99913-8FC9-668C-1CFC-D66FC35AD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605" y="1686807"/>
            <a:ext cx="712969" cy="720000"/>
          </a:xfrm>
          <a:prstGeom prst="rect">
            <a:avLst/>
          </a:prstGeom>
        </p:spPr>
      </p:pic>
      <p:sp>
        <p:nvSpPr>
          <p:cNvPr id="77" name="テキスト ボックス 173">
            <a:extLst>
              <a:ext uri="{FF2B5EF4-FFF2-40B4-BE49-F238E27FC236}">
                <a16:creationId xmlns:a16="http://schemas.microsoft.com/office/drawing/2014/main" id="{3971D4A8-3CB8-2664-255D-A17AE565099B}"/>
              </a:ext>
            </a:extLst>
          </p:cNvPr>
          <p:cNvSpPr txBox="1"/>
          <p:nvPr/>
        </p:nvSpPr>
        <p:spPr>
          <a:xfrm>
            <a:off x="8117487" y="1757383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pic>
        <p:nvPicPr>
          <p:cNvPr id="9" name="Object 44">
            <a:extLst>
              <a:ext uri="{FF2B5EF4-FFF2-40B4-BE49-F238E27FC236}">
                <a16:creationId xmlns:a16="http://schemas.microsoft.com/office/drawing/2014/main" id="{AD42CDDF-F416-B9E0-39A3-304D11C66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890" y="2490726"/>
            <a:ext cx="426437" cy="430643"/>
          </a:xfrm>
          <a:prstGeom prst="rect">
            <a:avLst/>
          </a:prstGeom>
        </p:spPr>
      </p:pic>
      <p:pic>
        <p:nvPicPr>
          <p:cNvPr id="11" name="Object 44">
            <a:extLst>
              <a:ext uri="{FF2B5EF4-FFF2-40B4-BE49-F238E27FC236}">
                <a16:creationId xmlns:a16="http://schemas.microsoft.com/office/drawing/2014/main" id="{E6A25095-50D3-F804-E5B8-E32FB8062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762" y="4193616"/>
            <a:ext cx="426437" cy="4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5653C7A5-CAB4-67B5-8C4B-8B58BA61929C}"/>
              </a:ext>
            </a:extLst>
          </p:cNvPr>
          <p:cNvSpPr txBox="1">
            <a:spLocks/>
          </p:cNvSpPr>
          <p:nvPr/>
        </p:nvSpPr>
        <p:spPr>
          <a:xfrm>
            <a:off x="512040" y="286290"/>
            <a:ext cx="9881530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 IPSec-VPN</a:t>
            </a:r>
            <a:r>
              <a:rPr lang="ja-JP" altLang="en-US" dirty="0"/>
              <a:t>（</a:t>
            </a:r>
            <a:r>
              <a:rPr lang="en-US" altLang="ja-JP" dirty="0"/>
              <a:t>VPN for VPC</a:t>
            </a:r>
            <a:r>
              <a:rPr lang="ja-JP" altLang="en-US" dirty="0"/>
              <a:t>）概算費用</a:t>
            </a:r>
            <a:r>
              <a:rPr lang="ja-JP" altLang="en-US" sz="1800" dirty="0">
                <a:solidFill>
                  <a:srgbClr val="FF0000"/>
                </a:solidFill>
              </a:rPr>
              <a:t>　</a:t>
            </a:r>
            <a:endParaRPr lang="ja-JP" altLang="en-US" sz="2200" dirty="0"/>
          </a:p>
        </p:txBody>
      </p:sp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C375FE0A-BB01-3FE8-B88B-C6B0B262D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0427"/>
              </p:ext>
            </p:extLst>
          </p:nvPr>
        </p:nvGraphicFramePr>
        <p:xfrm>
          <a:off x="291296" y="1243095"/>
          <a:ext cx="11346263" cy="4576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760">
                  <a:extLst>
                    <a:ext uri="{9D8B030D-6E8A-4147-A177-3AD203B41FA5}">
                      <a16:colId xmlns:a16="http://schemas.microsoft.com/office/drawing/2014/main" val="2044303350"/>
                    </a:ext>
                  </a:extLst>
                </a:gridCol>
                <a:gridCol w="3557944">
                  <a:extLst>
                    <a:ext uri="{9D8B030D-6E8A-4147-A177-3AD203B41FA5}">
                      <a16:colId xmlns:a16="http://schemas.microsoft.com/office/drawing/2014/main" val="1279195852"/>
                    </a:ext>
                  </a:extLst>
                </a:gridCol>
                <a:gridCol w="3135461">
                  <a:extLst>
                    <a:ext uri="{9D8B030D-6E8A-4147-A177-3AD203B41FA5}">
                      <a16:colId xmlns:a16="http://schemas.microsoft.com/office/drawing/2014/main" val="17044715"/>
                    </a:ext>
                  </a:extLst>
                </a:gridCol>
                <a:gridCol w="3930098">
                  <a:extLst>
                    <a:ext uri="{9D8B030D-6E8A-4147-A177-3AD203B41FA5}">
                      <a16:colId xmlns:a16="http://schemas.microsoft.com/office/drawing/2014/main" val="657828863"/>
                    </a:ext>
                  </a:extLst>
                </a:gridCol>
              </a:tblGrid>
              <a:tr h="4249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番号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項目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金額（月額）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備  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0677"/>
                  </a:ext>
                </a:extLst>
              </a:tr>
              <a:tr h="3389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⑧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VPN for VPC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拠点からの接続）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\17,104</a:t>
                      </a: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アウトバウンド課金（￥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11/GB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+mn-ea"/>
                        </a:rPr>
                        <a:t>）が必要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71192"/>
                  </a:ext>
                </a:extLst>
              </a:tr>
              <a:tr h="5381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⑨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Transit Gateway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ローカルルーティング　：無償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グローバルルーティング：約￥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2/GB</a:t>
                      </a: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接続数：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</a:t>
                      </a:r>
                      <a:endParaRPr kumimoji="1" lang="en-US" altLang="ja-JP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/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※PER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接続の場合、接続数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本まで無償</a:t>
                      </a:r>
                      <a:endParaRPr kumimoji="1" lang="en-US" altLang="ja-JP" sz="13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81445"/>
                  </a:ext>
                </a:extLst>
              </a:tr>
              <a:tr h="32741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⑩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Power Virtual Server 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02288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B8A7B9-4CC7-934D-9C46-C83B858C13FC}"/>
              </a:ext>
            </a:extLst>
          </p:cNvPr>
          <p:cNvSpPr txBox="1"/>
          <p:nvPr/>
        </p:nvSpPr>
        <p:spPr>
          <a:xfrm>
            <a:off x="11563484" y="1701826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(※1)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F8570A-8429-CBB2-87C5-14441DDD26E9}"/>
              </a:ext>
            </a:extLst>
          </p:cNvPr>
          <p:cNvSpPr txBox="1"/>
          <p:nvPr/>
        </p:nvSpPr>
        <p:spPr>
          <a:xfrm>
            <a:off x="11563484" y="2057604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(※2)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F08980-4CE8-BE5D-889C-59DDD17C6AAC}"/>
              </a:ext>
            </a:extLst>
          </p:cNvPr>
          <p:cNvSpPr txBox="1"/>
          <p:nvPr/>
        </p:nvSpPr>
        <p:spPr>
          <a:xfrm>
            <a:off x="839486" y="5950306"/>
            <a:ext cx="7476377" cy="25537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ja-JP" altLang="en-US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※1,2,3</a:t>
            </a:r>
            <a:r>
              <a:rPr lang="ja-JP" altLang="en-US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　構築費用が発生いたします。別途ご提示させていただきます。）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07CB91-F2E8-1A02-409F-80486D2DE59B}"/>
              </a:ext>
            </a:extLst>
          </p:cNvPr>
          <p:cNvSpPr txBox="1"/>
          <p:nvPr/>
        </p:nvSpPr>
        <p:spPr>
          <a:xfrm>
            <a:off x="9144000" y="719250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8A4871-5C63-14A5-8573-D58F97132CA9}"/>
              </a:ext>
            </a:extLst>
          </p:cNvPr>
          <p:cNvSpPr txBox="1"/>
          <p:nvPr/>
        </p:nvSpPr>
        <p:spPr>
          <a:xfrm>
            <a:off x="11563484" y="2875777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(※3)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0215424B-9E2F-4E8D-5688-9A3C187D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86819"/>
              </p:ext>
            </p:extLst>
          </p:nvPr>
        </p:nvGraphicFramePr>
        <p:xfrm>
          <a:off x="1124066" y="2928504"/>
          <a:ext cx="10317965" cy="28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35">
                  <a:extLst>
                    <a:ext uri="{9D8B030D-6E8A-4147-A177-3AD203B41FA5}">
                      <a16:colId xmlns:a16="http://schemas.microsoft.com/office/drawing/2014/main" val="1995896165"/>
                    </a:ext>
                  </a:extLst>
                </a:gridCol>
                <a:gridCol w="1476124">
                  <a:extLst>
                    <a:ext uri="{9D8B030D-6E8A-4147-A177-3AD203B41FA5}">
                      <a16:colId xmlns:a16="http://schemas.microsoft.com/office/drawing/2014/main" val="2919072302"/>
                    </a:ext>
                  </a:extLst>
                </a:gridCol>
                <a:gridCol w="1644026">
                  <a:extLst>
                    <a:ext uri="{9D8B030D-6E8A-4147-A177-3AD203B41FA5}">
                      <a16:colId xmlns:a16="http://schemas.microsoft.com/office/drawing/2014/main" val="219750660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2948778344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357260501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3133124018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158353983"/>
                    </a:ext>
                  </a:extLst>
                </a:gridCol>
              </a:tblGrid>
              <a:tr h="317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リソース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パターン１（梅）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パターン２（竹）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（松）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08089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494390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CPW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marL="0" marR="0" lvl="0" indent="0" algn="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7,500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13,088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26,176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906774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221777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3488722"/>
                  </a:ext>
                </a:extLst>
              </a:tr>
              <a:tr h="50753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>
                          <a:solidFill>
                            <a:srgbClr val="02010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 UI" panose="020B0604030504040204" pitchFamily="50" charset="-128"/>
                          <a:sym typeface="Meiryo UI" panose="020B0604030504040204" pitchFamily="34" charset="-128"/>
                        </a:rPr>
                        <a:t>flash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実容量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0490574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WDS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3240996"/>
                  </a:ext>
                </a:extLst>
              </a:tr>
              <a:tr h="4159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99,341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101,688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252,804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257,499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613,007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636,460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4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02C1A535-FB5A-A7F5-AFA8-F09C9ADA8ED7}"/>
              </a:ext>
            </a:extLst>
          </p:cNvPr>
          <p:cNvSpPr txBox="1">
            <a:spLocks/>
          </p:cNvSpPr>
          <p:nvPr/>
        </p:nvSpPr>
        <p:spPr>
          <a:xfrm>
            <a:off x="575988" y="226352"/>
            <a:ext cx="10762801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dirty="0"/>
              <a:t>Direct Link</a:t>
            </a:r>
            <a:r>
              <a:rPr lang="ja-JP" altLang="en-US" sz="2200" dirty="0"/>
              <a:t> </a:t>
            </a:r>
            <a:r>
              <a:rPr lang="en-US" altLang="ja-JP" sz="2200" dirty="0"/>
              <a:t>2.0</a:t>
            </a:r>
            <a:r>
              <a:rPr lang="ja-JP" altLang="en-US" sz="2200" dirty="0"/>
              <a:t>による定額制接続</a:t>
            </a:r>
            <a:r>
              <a:rPr lang="ja-JP" altLang="en-US" sz="2200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3" name="角丸四角形 30">
            <a:extLst>
              <a:ext uri="{FF2B5EF4-FFF2-40B4-BE49-F238E27FC236}">
                <a16:creationId xmlns:a16="http://schemas.microsoft.com/office/drawing/2014/main" id="{401334AA-B787-1D72-40FB-3F61F5C73A89}"/>
              </a:ext>
            </a:extLst>
          </p:cNvPr>
          <p:cNvSpPr/>
          <p:nvPr/>
        </p:nvSpPr>
        <p:spPr>
          <a:xfrm>
            <a:off x="1361917" y="1322246"/>
            <a:ext cx="1140689" cy="345319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" name="Group 214">
            <a:extLst>
              <a:ext uri="{FF2B5EF4-FFF2-40B4-BE49-F238E27FC236}">
                <a16:creationId xmlns:a16="http://schemas.microsoft.com/office/drawing/2014/main" id="{0BC57B33-93AF-31D9-C3E8-2A14C91049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6982" y="1643118"/>
            <a:ext cx="439509" cy="350995"/>
            <a:chOff x="1950" y="2651"/>
            <a:chExt cx="288" cy="230"/>
          </a:xfrm>
          <a:solidFill>
            <a:srgbClr val="0070C0"/>
          </a:solidFill>
        </p:grpSpPr>
        <p:sp>
          <p:nvSpPr>
            <p:cNvPr id="5" name="Freeform 215">
              <a:extLst>
                <a:ext uri="{FF2B5EF4-FFF2-40B4-BE49-F238E27FC236}">
                  <a16:creationId xmlns:a16="http://schemas.microsoft.com/office/drawing/2014/main" id="{CB296007-497E-158C-D702-532F07B7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" name="Freeform 216">
              <a:extLst>
                <a:ext uri="{FF2B5EF4-FFF2-40B4-BE49-F238E27FC236}">
                  <a16:creationId xmlns:a16="http://schemas.microsoft.com/office/drawing/2014/main" id="{FEAEC94C-DEFB-83CE-FD55-27A6B8268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A0D8507-2EE9-38E9-0D72-364DD8E4C783}"/>
              </a:ext>
            </a:extLst>
          </p:cNvPr>
          <p:cNvGrpSpPr/>
          <p:nvPr/>
        </p:nvGrpSpPr>
        <p:grpSpPr>
          <a:xfrm>
            <a:off x="1599202" y="2256970"/>
            <a:ext cx="661248" cy="464902"/>
            <a:chOff x="1274986" y="4859086"/>
            <a:chExt cx="661248" cy="464902"/>
          </a:xfrm>
        </p:grpSpPr>
        <p:sp>
          <p:nvSpPr>
            <p:cNvPr id="8" name="Freeform 121">
              <a:extLst>
                <a:ext uri="{FF2B5EF4-FFF2-40B4-BE49-F238E27FC236}">
                  <a16:creationId xmlns:a16="http://schemas.microsoft.com/office/drawing/2014/main" id="{418DCD9E-E947-4C6B-5997-4A219C83F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Freeform 121">
              <a:extLst>
                <a:ext uri="{FF2B5EF4-FFF2-40B4-BE49-F238E27FC236}">
                  <a16:creationId xmlns:a16="http://schemas.microsoft.com/office/drawing/2014/main" id="{C06D0E87-055A-09D0-D536-2191A94D8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Freeform 121">
              <a:extLst>
                <a:ext uri="{FF2B5EF4-FFF2-40B4-BE49-F238E27FC236}">
                  <a16:creationId xmlns:a16="http://schemas.microsoft.com/office/drawing/2014/main" id="{0D2837B1-1978-395D-DB82-1CDA7CC6D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0CFF97-A86E-EFAB-034D-7CB3E139D48E}"/>
              </a:ext>
            </a:extLst>
          </p:cNvPr>
          <p:cNvSpPr txBox="1"/>
          <p:nvPr/>
        </p:nvSpPr>
        <p:spPr>
          <a:xfrm>
            <a:off x="1557783" y="4210973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B059F1-0ACA-C9DA-11D0-812E4731788B}"/>
              </a:ext>
            </a:extLst>
          </p:cNvPr>
          <p:cNvSpPr/>
          <p:nvPr/>
        </p:nvSpPr>
        <p:spPr>
          <a:xfrm>
            <a:off x="1361917" y="1065680"/>
            <a:ext cx="1140689" cy="32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3B29D7-7EFD-85D6-AD02-2C06A237F1E5}"/>
              </a:ext>
            </a:extLst>
          </p:cNvPr>
          <p:cNvSpPr txBox="1"/>
          <p:nvPr/>
        </p:nvSpPr>
        <p:spPr>
          <a:xfrm>
            <a:off x="1591535" y="107975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お客</a:t>
            </a:r>
            <a:r>
              <a:rPr kumimoji="1" lang="ja-JP" altLang="en-US" sz="1400" dirty="0">
                <a:solidFill>
                  <a:schemeClr val="bg1"/>
                </a:solidFill>
              </a:rPr>
              <a:t>様</a:t>
            </a:r>
          </a:p>
        </p:txBody>
      </p:sp>
      <p:sp>
        <p:nvSpPr>
          <p:cNvPr id="14" name="角丸四角形 39">
            <a:extLst>
              <a:ext uri="{FF2B5EF4-FFF2-40B4-BE49-F238E27FC236}">
                <a16:creationId xmlns:a16="http://schemas.microsoft.com/office/drawing/2014/main" id="{A23C11B7-3295-D94D-B625-EC50CA9B997B}"/>
              </a:ext>
            </a:extLst>
          </p:cNvPr>
          <p:cNvSpPr/>
          <p:nvPr/>
        </p:nvSpPr>
        <p:spPr>
          <a:xfrm>
            <a:off x="4225968" y="1085001"/>
            <a:ext cx="5766171" cy="369044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角丸四角形 21">
            <a:extLst>
              <a:ext uri="{FF2B5EF4-FFF2-40B4-BE49-F238E27FC236}">
                <a16:creationId xmlns:a16="http://schemas.microsoft.com/office/drawing/2014/main" id="{2CE0CB0B-24C7-B3A0-2646-1D8D1BB11033}"/>
              </a:ext>
            </a:extLst>
          </p:cNvPr>
          <p:cNvSpPr/>
          <p:nvPr/>
        </p:nvSpPr>
        <p:spPr>
          <a:xfrm>
            <a:off x="5062497" y="1429966"/>
            <a:ext cx="4218591" cy="1525134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789D78-FB09-CF4F-DC29-40192176BBA6}"/>
              </a:ext>
            </a:extLst>
          </p:cNvPr>
          <p:cNvSpPr txBox="1"/>
          <p:nvPr/>
        </p:nvSpPr>
        <p:spPr>
          <a:xfrm>
            <a:off x="5039090" y="139623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pic>
        <p:nvPicPr>
          <p:cNvPr id="19" name="図 18" descr="テキスト, ロゴ&#10;&#10;自動的に生成された説明">
            <a:extLst>
              <a:ext uri="{FF2B5EF4-FFF2-40B4-BE49-F238E27FC236}">
                <a16:creationId xmlns:a16="http://schemas.microsoft.com/office/drawing/2014/main" id="{F891704D-CC8B-F7DA-723C-AD66BEA0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30" y="1707216"/>
            <a:ext cx="896350" cy="860292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C4BE0F3-7076-AE09-3414-CB74AE28B8D2}"/>
              </a:ext>
            </a:extLst>
          </p:cNvPr>
          <p:cNvCxnSpPr>
            <a:cxnSpLocks/>
          </p:cNvCxnSpPr>
          <p:nvPr/>
        </p:nvCxnSpPr>
        <p:spPr>
          <a:xfrm>
            <a:off x="2123846" y="4038036"/>
            <a:ext cx="5496121" cy="347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33000C7B-B88B-4834-372B-90095612C34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183080" y="2137362"/>
            <a:ext cx="896349" cy="2121137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72F846-8188-9F6C-AC21-8EB0378BFBB5}"/>
              </a:ext>
            </a:extLst>
          </p:cNvPr>
          <p:cNvSpPr txBox="1"/>
          <p:nvPr/>
        </p:nvSpPr>
        <p:spPr>
          <a:xfrm>
            <a:off x="2924506" y="4355084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専用線接続 </a:t>
            </a: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2.0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C9403BE-AA67-1B5F-2F06-1631CF28FF53}"/>
              </a:ext>
            </a:extLst>
          </p:cNvPr>
          <p:cNvSpPr/>
          <p:nvPr/>
        </p:nvSpPr>
        <p:spPr>
          <a:xfrm>
            <a:off x="4134695" y="3137236"/>
            <a:ext cx="239325" cy="1657902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627714F-0599-77A9-FE58-86A5EA7C17C9}"/>
              </a:ext>
            </a:extLst>
          </p:cNvPr>
          <p:cNvSpPr txBox="1"/>
          <p:nvPr/>
        </p:nvSpPr>
        <p:spPr>
          <a:xfrm>
            <a:off x="4063886" y="3292277"/>
            <a:ext cx="369332" cy="12897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Private Network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9BF58453-95A7-9897-E644-895A94649007}"/>
              </a:ext>
            </a:extLst>
          </p:cNvPr>
          <p:cNvSpPr txBox="1">
            <a:spLocks/>
          </p:cNvSpPr>
          <p:nvPr/>
        </p:nvSpPr>
        <p:spPr>
          <a:xfrm>
            <a:off x="1361917" y="5160010"/>
            <a:ext cx="10533463" cy="107108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Transit Gateway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を構成することにより、</a:t>
            </a:r>
            <a:r>
              <a:rPr lang="ja-JP" altLang="en-US" sz="1400" dirty="0">
                <a:solidFill>
                  <a:srgbClr val="020102"/>
                </a:solidFill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オンプレ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と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 Power Virtual Server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010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sym typeface="Meiryo UI" panose="020B0604030504040204" pitchFamily="34" charset="-128"/>
              </a:rPr>
              <a:t>間を接続します。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+mn-ea"/>
              </a:rPr>
              <a:t>Direct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Link 2.0</a:t>
            </a:r>
            <a:r>
              <a:rPr lang="ja-JP" altLang="en-US" sz="1400" dirty="0">
                <a:latin typeface="+mn-ea"/>
              </a:rPr>
              <a:t>をサポートしているキャリアが前提となります。</a:t>
            </a:r>
            <a:endParaRPr lang="en-US" altLang="ja-JP" sz="1400" dirty="0">
              <a:latin typeface="+mn-ea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複数のお客様拠点から</a:t>
            </a:r>
            <a:r>
              <a:rPr lang="en-US" altLang="ja-JP" sz="1400" dirty="0">
                <a:latin typeface="+mn-ea"/>
                <a:sym typeface="Meiryo UI" panose="020B0604030504040204" pitchFamily="34" charset="-128"/>
              </a:rPr>
              <a:t>IBM Cloud</a:t>
            </a:r>
            <a:r>
              <a:rPr lang="ja-JP" altLang="en-US" sz="1400" dirty="0">
                <a:latin typeface="+mn-ea"/>
                <a:sym typeface="Meiryo UI" panose="020B0604030504040204" pitchFamily="34" charset="-128"/>
              </a:rPr>
              <a:t>へ直接接続することが可能です。</a:t>
            </a:r>
            <a:endParaRPr lang="en-US" altLang="ja-JP" sz="1400" dirty="0">
              <a:solidFill>
                <a:prstClr val="black"/>
              </a:solidFill>
              <a:latin typeface="+mn-ea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endParaRPr lang="ja-JP" altLang="en-US" sz="1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01A2094-1830-8BFF-7EAC-E3B37807A6B9}"/>
              </a:ext>
            </a:extLst>
          </p:cNvPr>
          <p:cNvSpPr txBox="1"/>
          <p:nvPr/>
        </p:nvSpPr>
        <p:spPr>
          <a:xfrm>
            <a:off x="4290265" y="843311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9F5EB5-9637-4F3A-3C01-46938C8C1780}"/>
              </a:ext>
            </a:extLst>
          </p:cNvPr>
          <p:cNvSpPr txBox="1"/>
          <p:nvPr/>
        </p:nvSpPr>
        <p:spPr>
          <a:xfrm>
            <a:off x="2524347" y="40526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⑬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B1850B-6E91-31B1-6058-A164372886FC}"/>
              </a:ext>
            </a:extLst>
          </p:cNvPr>
          <p:cNvSpPr txBox="1"/>
          <p:nvPr/>
        </p:nvSpPr>
        <p:spPr>
          <a:xfrm>
            <a:off x="5977809" y="1625562"/>
            <a:ext cx="44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⑫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D1428F3-13BF-4E41-07DB-1A3BBF91A248}"/>
              </a:ext>
            </a:extLst>
          </p:cNvPr>
          <p:cNvSpPr txBox="1"/>
          <p:nvPr/>
        </p:nvSpPr>
        <p:spPr>
          <a:xfrm>
            <a:off x="8424627" y="3836629"/>
            <a:ext cx="44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⑪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41" name="Object 10">
            <a:extLst>
              <a:ext uri="{FF2B5EF4-FFF2-40B4-BE49-F238E27FC236}">
                <a16:creationId xmlns:a16="http://schemas.microsoft.com/office/drawing/2014/main" id="{B8C24803-2587-2C2D-BBC8-894A28CD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897" y="3796642"/>
            <a:ext cx="449943" cy="464458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8400643-42F9-BE8E-770B-E19DE2B2E2E1}"/>
              </a:ext>
            </a:extLst>
          </p:cNvPr>
          <p:cNvGrpSpPr/>
          <p:nvPr/>
        </p:nvGrpSpPr>
        <p:grpSpPr>
          <a:xfrm>
            <a:off x="7711240" y="3705819"/>
            <a:ext cx="747455" cy="735333"/>
            <a:chOff x="91440" y="0"/>
            <a:chExt cx="457200" cy="457200"/>
          </a:xfrm>
        </p:grpSpPr>
        <p:sp>
          <p:nvSpPr>
            <p:cNvPr id="44" name="Object 94">
              <a:extLst>
                <a:ext uri="{FF2B5EF4-FFF2-40B4-BE49-F238E27FC236}">
                  <a16:creationId xmlns:a16="http://schemas.microsoft.com/office/drawing/2014/main" id="{CC57533A-4EB3-1AB3-C98B-15AD663E3C68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45" name="Object 95">
              <a:extLst>
                <a:ext uri="{FF2B5EF4-FFF2-40B4-BE49-F238E27FC236}">
                  <a16:creationId xmlns:a16="http://schemas.microsoft.com/office/drawing/2014/main" id="{8882A389-2FAE-0EAE-BA8D-F6B0C3A8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47" name="Object 44">
            <a:extLst>
              <a:ext uri="{FF2B5EF4-FFF2-40B4-BE49-F238E27FC236}">
                <a16:creationId xmlns:a16="http://schemas.microsoft.com/office/drawing/2014/main" id="{B97D7FE9-4A7C-A8E5-01A0-8B477BC25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658" y="1786072"/>
            <a:ext cx="712969" cy="720000"/>
          </a:xfrm>
          <a:prstGeom prst="rect">
            <a:avLst/>
          </a:prstGeom>
        </p:spPr>
      </p:pic>
      <p:sp>
        <p:nvSpPr>
          <p:cNvPr id="48" name="テキスト ボックス 173">
            <a:extLst>
              <a:ext uri="{FF2B5EF4-FFF2-40B4-BE49-F238E27FC236}">
                <a16:creationId xmlns:a16="http://schemas.microsoft.com/office/drawing/2014/main" id="{6556A5B0-0B30-45CA-23AA-5049CB4B6091}"/>
              </a:ext>
            </a:extLst>
          </p:cNvPr>
          <p:cNvSpPr txBox="1"/>
          <p:nvPr/>
        </p:nvSpPr>
        <p:spPr>
          <a:xfrm>
            <a:off x="8268787" y="1676333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pic>
        <p:nvPicPr>
          <p:cNvPr id="50" name="Object 44">
            <a:extLst>
              <a:ext uri="{FF2B5EF4-FFF2-40B4-BE49-F238E27FC236}">
                <a16:creationId xmlns:a16="http://schemas.microsoft.com/office/drawing/2014/main" id="{DBE21648-5FC5-6BC1-8B9D-357F06B42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829" y="3802317"/>
            <a:ext cx="501229" cy="506172"/>
          </a:xfrm>
          <a:prstGeom prst="rect">
            <a:avLst/>
          </a:prstGeom>
        </p:spPr>
      </p:pic>
      <p:pic>
        <p:nvPicPr>
          <p:cNvPr id="15" name="Object 44">
            <a:extLst>
              <a:ext uri="{FF2B5EF4-FFF2-40B4-BE49-F238E27FC236}">
                <a16:creationId xmlns:a16="http://schemas.microsoft.com/office/drawing/2014/main" id="{22EEDB2F-90C6-83E6-D3BB-8648BA460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982" y="3806096"/>
            <a:ext cx="426437" cy="43064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45C6B6-14B6-8669-AD12-819C52873786}"/>
              </a:ext>
            </a:extLst>
          </p:cNvPr>
          <p:cNvSpPr txBox="1"/>
          <p:nvPr/>
        </p:nvSpPr>
        <p:spPr>
          <a:xfrm>
            <a:off x="4366842" y="4269895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22" name="Object 96">
            <a:extLst>
              <a:ext uri="{FF2B5EF4-FFF2-40B4-BE49-F238E27FC236}">
                <a16:creationId xmlns:a16="http://schemas.microsoft.com/office/drawing/2014/main" id="{A4C99224-2E6B-BCCB-77F9-C901273916F9}"/>
              </a:ext>
            </a:extLst>
          </p:cNvPr>
          <p:cNvSpPr/>
          <p:nvPr/>
        </p:nvSpPr>
        <p:spPr>
          <a:xfrm>
            <a:off x="8345760" y="4164264"/>
            <a:ext cx="1046437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ja-JP" sz="1050" dirty="0">
                <a:solidFill>
                  <a:sysClr val="windowText" lastClr="000000"/>
                </a:solidFill>
              </a:rPr>
              <a:t>Transit Gateway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1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738A5388-CD3E-CA2D-DD2F-8A7B69FC9B5D}"/>
              </a:ext>
            </a:extLst>
          </p:cNvPr>
          <p:cNvSpPr txBox="1">
            <a:spLocks/>
          </p:cNvSpPr>
          <p:nvPr/>
        </p:nvSpPr>
        <p:spPr>
          <a:xfrm>
            <a:off x="653948" y="263099"/>
            <a:ext cx="10223580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Direct Link</a:t>
            </a:r>
            <a:r>
              <a:rPr lang="ja-JP" altLang="en-US" dirty="0"/>
              <a:t> </a:t>
            </a:r>
            <a:r>
              <a:rPr lang="en-US" altLang="ja-JP" dirty="0"/>
              <a:t>2.0</a:t>
            </a:r>
            <a:r>
              <a:rPr lang="ja-JP" altLang="en-US" dirty="0"/>
              <a:t>による定額制接続  概算費用　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/>
              <a:t>　</a:t>
            </a:r>
            <a:endParaRPr lang="ja-JP" altLang="en-US" dirty="0"/>
          </a:p>
        </p:txBody>
      </p:sp>
      <p:graphicFrame>
        <p:nvGraphicFramePr>
          <p:cNvPr id="3" name="表 8">
            <a:extLst>
              <a:ext uri="{FF2B5EF4-FFF2-40B4-BE49-F238E27FC236}">
                <a16:creationId xmlns:a16="http://schemas.microsoft.com/office/drawing/2014/main" id="{37EEA7C8-E7A5-D624-4E84-329FB218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30023"/>
              </p:ext>
            </p:extLst>
          </p:nvPr>
        </p:nvGraphicFramePr>
        <p:xfrm>
          <a:off x="262384" y="1134247"/>
          <a:ext cx="11399529" cy="5403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153">
                  <a:extLst>
                    <a:ext uri="{9D8B030D-6E8A-4147-A177-3AD203B41FA5}">
                      <a16:colId xmlns:a16="http://schemas.microsoft.com/office/drawing/2014/main" val="2044303350"/>
                    </a:ext>
                  </a:extLst>
                </a:gridCol>
                <a:gridCol w="3711075">
                  <a:extLst>
                    <a:ext uri="{9D8B030D-6E8A-4147-A177-3AD203B41FA5}">
                      <a16:colId xmlns:a16="http://schemas.microsoft.com/office/drawing/2014/main" val="1279195852"/>
                    </a:ext>
                  </a:extLst>
                </a:gridCol>
                <a:gridCol w="3013753">
                  <a:extLst>
                    <a:ext uri="{9D8B030D-6E8A-4147-A177-3AD203B41FA5}">
                      <a16:colId xmlns:a16="http://schemas.microsoft.com/office/drawing/2014/main" val="17044715"/>
                    </a:ext>
                  </a:extLst>
                </a:gridCol>
                <a:gridCol w="3948548">
                  <a:extLst>
                    <a:ext uri="{9D8B030D-6E8A-4147-A177-3AD203B41FA5}">
                      <a16:colId xmlns:a16="http://schemas.microsoft.com/office/drawing/2014/main" val="657828863"/>
                    </a:ext>
                  </a:extLst>
                </a:gridCol>
              </a:tblGrid>
              <a:tr h="3127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番号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項目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金額（月額）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備  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0677"/>
                  </a:ext>
                </a:extLst>
              </a:tr>
              <a:tr h="4263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⑪</a:t>
                      </a:r>
                    </a:p>
                  </a:txBody>
                  <a:tcPr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Transit Gateway</a:t>
                      </a: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ローカルルーティング　：無償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グローバルルーティング：約￥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2/GB</a:t>
                      </a: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接続数：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</a:t>
                      </a:r>
                      <a:endParaRPr kumimoji="1" lang="en-US" altLang="ja-JP" sz="13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/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※PER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接続の場合、接続数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本まで無償</a:t>
                      </a:r>
                      <a:endParaRPr kumimoji="1" lang="en-US" altLang="ja-JP" sz="13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71192"/>
                  </a:ext>
                </a:extLst>
              </a:tr>
              <a:tr h="32396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⑫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Power Virtual Server 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22885"/>
                  </a:ext>
                </a:extLst>
              </a:tr>
              <a:tr h="14094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⑬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Direct Link Connect</a:t>
                      </a:r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（定額）</a:t>
                      </a: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6678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327FCB-205B-E6C0-476C-9F88AD32D360}"/>
              </a:ext>
            </a:extLst>
          </p:cNvPr>
          <p:cNvSpPr txBox="1"/>
          <p:nvPr/>
        </p:nvSpPr>
        <p:spPr>
          <a:xfrm>
            <a:off x="11601056" y="1569019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(※1)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491293-6CF0-BFE4-D4C3-3ABF1ABCFD13}"/>
              </a:ext>
            </a:extLst>
          </p:cNvPr>
          <p:cNvSpPr txBox="1"/>
          <p:nvPr/>
        </p:nvSpPr>
        <p:spPr>
          <a:xfrm>
            <a:off x="11601656" y="1996704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(※2)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B1F530-2F5D-D37E-4560-9819B6BE317F}"/>
              </a:ext>
            </a:extLst>
          </p:cNvPr>
          <p:cNvSpPr txBox="1"/>
          <p:nvPr/>
        </p:nvSpPr>
        <p:spPr>
          <a:xfrm>
            <a:off x="869975" y="6552573"/>
            <a:ext cx="7476377" cy="25537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※1,2,3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　構築費用が発生いたします。別途ご提示させていただきます。）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05E758-A734-2C45-3463-00F3BE53E1B4}"/>
              </a:ext>
            </a:extLst>
          </p:cNvPr>
          <p:cNvSpPr txBox="1"/>
          <p:nvPr/>
        </p:nvSpPr>
        <p:spPr>
          <a:xfrm>
            <a:off x="9169952" y="688031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E518D866-A306-2089-514E-A28F3EADC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20494"/>
              </p:ext>
            </p:extLst>
          </p:nvPr>
        </p:nvGraphicFramePr>
        <p:xfrm>
          <a:off x="1173627" y="5470149"/>
          <a:ext cx="10141992" cy="82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749">
                  <a:extLst>
                    <a:ext uri="{9D8B030D-6E8A-4147-A177-3AD203B41FA5}">
                      <a16:colId xmlns:a16="http://schemas.microsoft.com/office/drawing/2014/main" val="4125624120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3388941151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585995115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1876709377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2009191821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646463236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2277166640"/>
                    </a:ext>
                  </a:extLst>
                </a:gridCol>
                <a:gridCol w="1267749">
                  <a:extLst>
                    <a:ext uri="{9D8B030D-6E8A-4147-A177-3AD203B41FA5}">
                      <a16:colId xmlns:a16="http://schemas.microsoft.com/office/drawing/2014/main" val="1267611801"/>
                    </a:ext>
                  </a:extLst>
                </a:gridCol>
              </a:tblGrid>
              <a:tr h="3430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接続速度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500Mbps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1Gbps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2Gbps</a:t>
                      </a:r>
                      <a:endParaRPr kumimoji="1" lang="ja-JP" altLang="en-US" sz="14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5Gbps</a:t>
                      </a:r>
                      <a:endParaRPr kumimoji="1" lang="ja-JP" alt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47885"/>
                  </a:ext>
                </a:extLst>
              </a:tr>
              <a:tr h="4793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料金</a:t>
                      </a:r>
                      <a:r>
                        <a:rPr kumimoji="1" lang="en-US" altLang="ja-JP" sz="1400" dirty="0"/>
                        <a:t>/</a:t>
                      </a:r>
                      <a:r>
                        <a:rPr kumimoji="1" lang="ja-JP" altLang="en-US" sz="1400" dirty="0"/>
                        <a:t>月額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18,745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28,200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56,233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121,922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224,768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374,724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703,001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217992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132D4D-FDB2-4F69-910C-1EF630A15038}"/>
              </a:ext>
            </a:extLst>
          </p:cNvPr>
          <p:cNvSpPr txBox="1"/>
          <p:nvPr/>
        </p:nvSpPr>
        <p:spPr>
          <a:xfrm>
            <a:off x="3734593" y="4591706"/>
            <a:ext cx="3820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冗長構成の場合は下記金額の</a:t>
            </a:r>
            <a:r>
              <a:rPr kumimoji="1" lang="en-US" altLang="ja-JP" sz="1200" dirty="0">
                <a:solidFill>
                  <a:srgbClr val="FF0000"/>
                </a:solidFill>
              </a:rPr>
              <a:t>2</a:t>
            </a:r>
            <a:r>
              <a:rPr kumimoji="1" lang="ja-JP" altLang="en-US" sz="1200" dirty="0">
                <a:solidFill>
                  <a:srgbClr val="FF0000"/>
                </a:solidFill>
              </a:rPr>
              <a:t>倍の価格となります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1FC97585-FBAA-634B-94DF-F5582A3FD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6715"/>
              </p:ext>
            </p:extLst>
          </p:nvPr>
        </p:nvGraphicFramePr>
        <p:xfrm>
          <a:off x="1124066" y="2226144"/>
          <a:ext cx="10317965" cy="28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35">
                  <a:extLst>
                    <a:ext uri="{9D8B030D-6E8A-4147-A177-3AD203B41FA5}">
                      <a16:colId xmlns:a16="http://schemas.microsoft.com/office/drawing/2014/main" val="1995896165"/>
                    </a:ext>
                  </a:extLst>
                </a:gridCol>
                <a:gridCol w="1476124">
                  <a:extLst>
                    <a:ext uri="{9D8B030D-6E8A-4147-A177-3AD203B41FA5}">
                      <a16:colId xmlns:a16="http://schemas.microsoft.com/office/drawing/2014/main" val="2919072302"/>
                    </a:ext>
                  </a:extLst>
                </a:gridCol>
                <a:gridCol w="1644026">
                  <a:extLst>
                    <a:ext uri="{9D8B030D-6E8A-4147-A177-3AD203B41FA5}">
                      <a16:colId xmlns:a16="http://schemas.microsoft.com/office/drawing/2014/main" val="219750660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2948778344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357260501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3133124018"/>
                    </a:ext>
                  </a:extLst>
                </a:gridCol>
                <a:gridCol w="1473995">
                  <a:extLst>
                    <a:ext uri="{9D8B030D-6E8A-4147-A177-3AD203B41FA5}">
                      <a16:colId xmlns:a16="http://schemas.microsoft.com/office/drawing/2014/main" val="1158353983"/>
                    </a:ext>
                  </a:extLst>
                </a:gridCol>
              </a:tblGrid>
              <a:tr h="317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リソース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パターン１（梅）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パターン２（竹）</a:t>
                      </a:r>
                    </a:p>
                  </a:txBody>
                  <a:tcPr marL="58500" marR="58500" marT="29250" marB="292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パターン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（松）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08089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S922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S1022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494390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CPW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3,750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marL="0" marR="0" lvl="0" indent="0" algn="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7,500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13,088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26,176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906774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(0.25core: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(0.5core: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共有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(1core: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占有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2217775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64GB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3488722"/>
                  </a:ext>
                </a:extLst>
              </a:tr>
              <a:tr h="50753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>
                          <a:solidFill>
                            <a:srgbClr val="020102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Meiryo UI" panose="020B0604030504040204" pitchFamily="50" charset="-128"/>
                          <a:sym typeface="Meiryo UI" panose="020B0604030504040204" pitchFamily="34" charset="-128"/>
                        </a:rPr>
                        <a:t>flash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Storage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実容量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500GB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5TB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0490574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WDS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5User</a:t>
                      </a:r>
                    </a:p>
                  </a:txBody>
                  <a:tcPr marL="58500" marR="58500" marT="29250" marB="292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3240996"/>
                  </a:ext>
                </a:extLst>
              </a:tr>
              <a:tr h="4159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99,341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101,688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252,804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257,499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613,007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636,460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2726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537F3C-D7C3-3DBB-B20A-2B1AB0115D5D}"/>
              </a:ext>
            </a:extLst>
          </p:cNvPr>
          <p:cNvSpPr txBox="1"/>
          <p:nvPr/>
        </p:nvSpPr>
        <p:spPr>
          <a:xfrm>
            <a:off x="11601056" y="5162023"/>
            <a:ext cx="788399" cy="2539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050" kern="0">
                <a:solidFill>
                  <a:prstClr val="black"/>
                </a:solidFill>
                <a:latin typeface="メイリオ" panose="020B0604030504040204" pitchFamily="50" charset="-128"/>
                <a:ea typeface="游ゴシック" panose="020B0400000000000000" pitchFamily="34" charset="-128"/>
                <a:cs typeface="+mn-cs"/>
              </a:defRPr>
            </a:lvl1pPr>
          </a:lstStyle>
          <a:p>
            <a:pPr algn="l"/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(※3)</a:t>
            </a:r>
            <a:endParaRPr lang="ja-JP" altLang="en-US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71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AB237E2-F3A8-3CD3-927F-6A336BA85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38974"/>
              </p:ext>
            </p:extLst>
          </p:nvPr>
        </p:nvGraphicFramePr>
        <p:xfrm>
          <a:off x="348511" y="1162471"/>
          <a:ext cx="11494978" cy="3433699"/>
        </p:xfrm>
        <a:graphic>
          <a:graphicData uri="http://schemas.openxmlformats.org/drawingml/2006/table">
            <a:tbl>
              <a:tblPr/>
              <a:tblGrid>
                <a:gridCol w="2468552">
                  <a:extLst>
                    <a:ext uri="{9D8B030D-6E8A-4147-A177-3AD203B41FA5}">
                      <a16:colId xmlns:a16="http://schemas.microsoft.com/office/drawing/2014/main" val="1861812082"/>
                    </a:ext>
                  </a:extLst>
                </a:gridCol>
                <a:gridCol w="1097134">
                  <a:extLst>
                    <a:ext uri="{9D8B030D-6E8A-4147-A177-3AD203B41FA5}">
                      <a16:colId xmlns:a16="http://schemas.microsoft.com/office/drawing/2014/main" val="904364453"/>
                    </a:ext>
                  </a:extLst>
                </a:gridCol>
                <a:gridCol w="1047265">
                  <a:extLst>
                    <a:ext uri="{9D8B030D-6E8A-4147-A177-3AD203B41FA5}">
                      <a16:colId xmlns:a16="http://schemas.microsoft.com/office/drawing/2014/main" val="825215245"/>
                    </a:ext>
                  </a:extLst>
                </a:gridCol>
                <a:gridCol w="1047265">
                  <a:extLst>
                    <a:ext uri="{9D8B030D-6E8A-4147-A177-3AD203B41FA5}">
                      <a16:colId xmlns:a16="http://schemas.microsoft.com/office/drawing/2014/main" val="1196003473"/>
                    </a:ext>
                  </a:extLst>
                </a:gridCol>
                <a:gridCol w="1047265">
                  <a:extLst>
                    <a:ext uri="{9D8B030D-6E8A-4147-A177-3AD203B41FA5}">
                      <a16:colId xmlns:a16="http://schemas.microsoft.com/office/drawing/2014/main" val="3182956072"/>
                    </a:ext>
                  </a:extLst>
                </a:gridCol>
                <a:gridCol w="976181">
                  <a:extLst>
                    <a:ext uri="{9D8B030D-6E8A-4147-A177-3AD203B41FA5}">
                      <a16:colId xmlns:a16="http://schemas.microsoft.com/office/drawing/2014/main" val="622085889"/>
                    </a:ext>
                  </a:extLst>
                </a:gridCol>
                <a:gridCol w="1006142">
                  <a:extLst>
                    <a:ext uri="{9D8B030D-6E8A-4147-A177-3AD203B41FA5}">
                      <a16:colId xmlns:a16="http://schemas.microsoft.com/office/drawing/2014/main" val="1065996166"/>
                    </a:ext>
                  </a:extLst>
                </a:gridCol>
                <a:gridCol w="935058">
                  <a:extLst>
                    <a:ext uri="{9D8B030D-6E8A-4147-A177-3AD203B41FA5}">
                      <a16:colId xmlns:a16="http://schemas.microsoft.com/office/drawing/2014/main" val="2926282295"/>
                    </a:ext>
                  </a:extLst>
                </a:gridCol>
                <a:gridCol w="935058">
                  <a:extLst>
                    <a:ext uri="{9D8B030D-6E8A-4147-A177-3AD203B41FA5}">
                      <a16:colId xmlns:a16="http://schemas.microsoft.com/office/drawing/2014/main" val="1791867789"/>
                    </a:ext>
                  </a:extLst>
                </a:gridCol>
                <a:gridCol w="935058">
                  <a:extLst>
                    <a:ext uri="{9D8B030D-6E8A-4147-A177-3AD203B41FA5}">
                      <a16:colId xmlns:a16="http://schemas.microsoft.com/office/drawing/2014/main" val="2679532671"/>
                    </a:ext>
                  </a:extLst>
                </a:gridCol>
              </a:tblGrid>
              <a:tr h="2275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                　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 Cloud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施設名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</a:b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Tokyo 1</a:t>
                      </a: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(POP1)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Tokyo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(TOK02)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Tokyo 3</a:t>
                      </a: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(POP2)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Tokyo 4</a:t>
                      </a: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(TOK04)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Tokyo 5</a:t>
                      </a: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(TOK05)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Osaka 1</a:t>
                      </a:r>
                    </a:p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(POP)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Osaka21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Osaka22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Osaka23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04412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Classic Dedicated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 TY2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 TY4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SOFTBANK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98439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Classic Exchange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 TY2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 TY4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519096"/>
                  </a:ext>
                </a:extLst>
              </a:tr>
              <a:tr h="504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Classic Connect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BBIX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COLT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CONSOLE CONNECT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ZENLAYER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BBIX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 POWER VS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SOFTBANK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CONSOLE CONNECT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 Power VS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86756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Dedicated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TY2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 TY4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SOFTBANK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IDC Frontier (SOFTBANK)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00871"/>
                  </a:ext>
                </a:extLst>
              </a:tr>
              <a:tr h="3077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Direct Link Connect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BBIX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COLT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CONSOLE CONNECT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ZENLAYER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BBIX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COLT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EQUINIX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 POWER VS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Softbank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AT TOKYO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BBIX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CONSOLE CONNECT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EQUNIX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TOKAI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MEGAPORT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 Power VS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180211"/>
                  </a:ext>
                </a:extLst>
              </a:tr>
            </a:tbl>
          </a:graphicData>
        </a:graphic>
      </p:graphicFrame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B7443C1E-A142-8B0C-AB93-36F37FE24725}"/>
              </a:ext>
            </a:extLst>
          </p:cNvPr>
          <p:cNvSpPr txBox="1">
            <a:spLocks/>
          </p:cNvSpPr>
          <p:nvPr/>
        </p:nvSpPr>
        <p:spPr>
          <a:xfrm>
            <a:off x="286550" y="796374"/>
            <a:ext cx="11796182" cy="929037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ja-JP" sz="1600">
                <a:latin typeface="Meiryo" panose="020B0604030504040204" pitchFamily="34" charset="-128"/>
                <a:ea typeface="Meiryo" panose="020B0604030504040204" pitchFamily="34" charset="-128"/>
              </a:rPr>
              <a:t>2024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600">
                <a:latin typeface="Meiryo" panose="020B0604030504040204" pitchFamily="34" charset="-128"/>
                <a:ea typeface="Meiryo" panose="020B0604030504040204" pitchFamily="34" charset="-128"/>
              </a:rPr>
              <a:t>8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月時点で、日本国内の</a:t>
            </a:r>
            <a:r>
              <a:rPr lang="en-US" altLang="ja-JP" sz="1600">
                <a:latin typeface="Meiryo" panose="020B0604030504040204" pitchFamily="34" charset="-128"/>
                <a:ea typeface="Meiryo" panose="020B0604030504040204" pitchFamily="34" charset="-128"/>
              </a:rPr>
              <a:t>DC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や</a:t>
            </a:r>
            <a:r>
              <a:rPr lang="en-US" altLang="ja-JP" sz="1600">
                <a:latin typeface="Meiryo" panose="020B0604030504040204" pitchFamily="34" charset="-128"/>
                <a:ea typeface="Meiryo" panose="020B0604030504040204" pitchFamily="34" charset="-128"/>
              </a:rPr>
              <a:t>POP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に対しオーダー可能な</a:t>
            </a:r>
            <a:r>
              <a:rPr lang="en-US" altLang="ja-JP" sz="1600">
                <a:latin typeface="Meiryo" panose="020B0604030504040204" pitchFamily="34" charset="-128"/>
                <a:ea typeface="Meiryo" panose="020B0604030504040204" pitchFamily="34" charset="-128"/>
              </a:rPr>
              <a:t>Direct Link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のタイプと場所は下記の通りです。</a:t>
            </a:r>
            <a:endParaRPr lang="en-US" altLang="ja-JP" sz="16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285750" indent="-285750"/>
            <a:endParaRPr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F2317E-DD68-3DDE-C051-86C3B7E69835}"/>
              </a:ext>
            </a:extLst>
          </p:cNvPr>
          <p:cNvSpPr/>
          <p:nvPr/>
        </p:nvSpPr>
        <p:spPr>
          <a:xfrm>
            <a:off x="269298" y="4754445"/>
            <a:ext cx="1179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1) 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最新の接続可否に関する状況はキャリア側にもご確認ください。特に、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Direct Link Classic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はキャリア側で既にサービス終了しているものもあります。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2) 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東京リージョンで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Equinix Cloud Exchange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ECX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）と組み合わせて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POP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レベルの冗長化を行う場合は、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ECX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としては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TOK03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POP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を使用し、もう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系統は、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TOK03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以外の場所で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Direct Link Dedicated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もしくは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Direct Link Connect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で接続を行うか、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TOK02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AT Tokyo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）の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Exchange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サービスを使う事をおすすめします。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3) Softbank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社の</a:t>
            </a:r>
            <a:r>
              <a:rPr lang="en-US" altLang="ja-JP" sz="1200" dirty="0" err="1">
                <a:latin typeface="Meiryo" panose="020B0604030504040204" pitchFamily="34" charset="-128"/>
                <a:ea typeface="Meiryo" panose="020B0604030504040204" pitchFamily="34" charset="-128"/>
              </a:rPr>
              <a:t>SmartVPN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200" dirty="0" err="1">
                <a:latin typeface="Meiryo" panose="020B0604030504040204" pitchFamily="34" charset="-128"/>
                <a:ea typeface="Meiryo" panose="020B0604030504040204" pitchFamily="34" charset="-128"/>
              </a:rPr>
              <a:t>OnePort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サービスと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Direct Link Connect 2.0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で接続する際には、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BBIX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を利用します。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4) KDDI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社の</a:t>
            </a:r>
            <a:r>
              <a:rPr lang="en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WVS2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Direct Link Connect 2.0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で接続する際には、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Equinix Cloud Exchange(ECX)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経由となります。</a:t>
            </a:r>
          </a:p>
          <a:p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742F8F-BA05-B17F-6EC6-DC8D31B5E607}"/>
              </a:ext>
            </a:extLst>
          </p:cNvPr>
          <p:cNvSpPr/>
          <p:nvPr/>
        </p:nvSpPr>
        <p:spPr>
          <a:xfrm>
            <a:off x="982980" y="6103668"/>
            <a:ext cx="962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https://cloud.ibm.com/docs/infrastructure/direct-link?topic=direct-link-get-started-with-ibm-cloud-direct-link&amp;locale=en</a:t>
            </a:r>
            <a:b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https://cloud.ibm.com/docs/dl?topic=dl-how-to-order-ibm-cloud-dl-dedicated&amp;locale=en</a:t>
            </a:r>
            <a:b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https://cloud.ibm.com/docs/dl?topic=dl-how-to-order-ibm-cloud-dl-connect&amp;locale=en</a:t>
            </a:r>
            <a:endParaRPr lang="ja-JP" altLang="en-US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14" descr="Globe-2">
            <a:extLst>
              <a:ext uri="{FF2B5EF4-FFF2-40B4-BE49-F238E27FC236}">
                <a16:creationId xmlns:a16="http://schemas.microsoft.com/office/drawing/2014/main" id="{A3B319B3-A6D8-1310-D40B-456AE5E3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64" y="6258595"/>
            <a:ext cx="209550" cy="2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E45226-A1D1-76C3-50D1-55FA3AB24145}"/>
              </a:ext>
            </a:extLst>
          </p:cNvPr>
          <p:cNvSpPr txBox="1"/>
          <p:nvPr/>
        </p:nvSpPr>
        <p:spPr>
          <a:xfrm>
            <a:off x="348511" y="171751"/>
            <a:ext cx="584807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dirty="0"/>
              <a:t>【</a:t>
            </a:r>
            <a:r>
              <a:rPr kumimoji="1" lang="ja-JP" altLang="en-US" sz="2300" dirty="0"/>
              <a:t>参考</a:t>
            </a:r>
            <a:r>
              <a:rPr kumimoji="1" lang="ja-JP" altLang="en-US" sz="2300" dirty="0">
                <a:latin typeface="+mj-ea"/>
                <a:ea typeface="+mj-ea"/>
              </a:rPr>
              <a:t>資料</a:t>
            </a:r>
            <a:r>
              <a:rPr kumimoji="1" lang="en-US" altLang="ja-JP" sz="2300" dirty="0"/>
              <a:t>】</a:t>
            </a:r>
            <a:r>
              <a:rPr kumimoji="1" lang="ja-JP" altLang="en-US" sz="2300" dirty="0"/>
              <a:t>キャリア回線（</a:t>
            </a:r>
            <a:r>
              <a:rPr kumimoji="1" lang="en-US" altLang="ja-JP" sz="2300" dirty="0"/>
              <a:t>Direct Link</a:t>
            </a:r>
            <a:r>
              <a:rPr kumimoji="1" lang="ja-JP" altLang="en-US" sz="2300" dirty="0"/>
              <a:t>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737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B6520-870A-AA12-29F6-DBBC0E1FACE1}"/>
              </a:ext>
            </a:extLst>
          </p:cNvPr>
          <p:cNvSpPr txBox="1">
            <a:spLocks/>
          </p:cNvSpPr>
          <p:nvPr/>
        </p:nvSpPr>
        <p:spPr>
          <a:xfrm>
            <a:off x="1056407" y="1264469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/>
              <a:t>参考情報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66B0AF05-DFD7-71F3-201E-1E5BFED9E828}"/>
              </a:ext>
            </a:extLst>
          </p:cNvPr>
          <p:cNvSpPr txBox="1">
            <a:spLocks/>
          </p:cNvSpPr>
          <p:nvPr/>
        </p:nvSpPr>
        <p:spPr>
          <a:xfrm>
            <a:off x="2883599" y="2155223"/>
            <a:ext cx="7221103" cy="3550787"/>
          </a:xfrm>
          <a:prstGeom prst="rect">
            <a:avLst/>
          </a:prstGeom>
        </p:spPr>
        <p:txBody>
          <a:bodyPr/>
          <a:lstStyle>
            <a:lvl1pPr marL="228624" indent="-228624" algn="l" defTabSz="91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2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4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8" indent="-228624" algn="l" defTabSz="91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バックアップ製品構成イメージ</a:t>
            </a:r>
            <a:endParaRPr lang="en-US" altLang="ja-JP" sz="1800" dirty="0"/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ICOS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への接続パターン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バックアップ製品比較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7224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バックアップパターン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14469" lvl="1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イメージバックアップ（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Export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14469" lvl="1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システムバックアップ（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ICOS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14469" lvl="1" indent="-35722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Font typeface="メイリオ" panose="020B0604030504040204" pitchFamily="50" charset="-128"/>
              <a:buChar char="▶"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通常バックアップ（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ICOS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7C8"/>
              </a:buClr>
              <a:buNone/>
              <a:defRPr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　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8494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6DC54354-4D1D-CE14-4F29-1A9E8F1D15EA}"/>
              </a:ext>
            </a:extLst>
          </p:cNvPr>
          <p:cNvSpPr txBox="1">
            <a:spLocks/>
          </p:cNvSpPr>
          <p:nvPr/>
        </p:nvSpPr>
        <p:spPr>
          <a:xfrm>
            <a:off x="614192" y="263099"/>
            <a:ext cx="4540904" cy="3799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>
                <a:latin typeface="+mn-ea"/>
              </a:rPr>
              <a:t>バックアップ製品構成イメージ</a:t>
            </a:r>
            <a:endParaRPr lang="ja-JP" altLang="en-US" dirty="0"/>
          </a:p>
        </p:txBody>
      </p:sp>
      <p:sp>
        <p:nvSpPr>
          <p:cNvPr id="3" name="テキスト ボックス 372">
            <a:extLst>
              <a:ext uri="{FF2B5EF4-FFF2-40B4-BE49-F238E27FC236}">
                <a16:creationId xmlns:a16="http://schemas.microsoft.com/office/drawing/2014/main" id="{E4CBEAEC-AE7A-0156-B530-6E4274EB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632" y="314575"/>
            <a:ext cx="4920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構成イメージのため、実際のネットワーク図ではありません。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4" name="テキスト ボックス 372">
            <a:extLst>
              <a:ext uri="{FF2B5EF4-FFF2-40B4-BE49-F238E27FC236}">
                <a16:creationId xmlns:a16="http://schemas.microsoft.com/office/drawing/2014/main" id="{96B4BA6E-4CB6-B264-C8D2-7D8F1C13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536" y="57669"/>
            <a:ext cx="16049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1100" b="1" dirty="0">
                <a:latin typeface="+mn-ea"/>
                <a:ea typeface="+mn-ea"/>
                <a:cs typeface="Meiryo UI" panose="020B0604030504040204" pitchFamily="50" charset="-128"/>
              </a:rPr>
              <a:t>ICOS</a:t>
            </a:r>
            <a:r>
              <a:rPr lang="ja-JP" altLang="en-US" sz="1100" b="1" dirty="0">
                <a:latin typeface="+mn-ea"/>
                <a:ea typeface="+mn-ea"/>
                <a:cs typeface="Meiryo UI" panose="020B0604030504040204" pitchFamily="50" charset="-128"/>
              </a:rPr>
              <a:t>接続パターン</a:t>
            </a:r>
            <a:endParaRPr lang="en-US" altLang="ja-JP" sz="1100" b="1" dirty="0">
              <a:latin typeface="+mn-ea"/>
              <a:ea typeface="+mn-ea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1100" b="1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赤線：</a:t>
            </a:r>
            <a:r>
              <a:rPr lang="en-US" altLang="ja-JP" sz="1100" b="1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Public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 ルート</a:t>
            </a:r>
            <a:endParaRPr lang="en-US" altLang="ja-JP" sz="1100" b="1" dirty="0">
              <a:solidFill>
                <a:srgbClr val="FF0000"/>
              </a:solidFill>
              <a:latin typeface="+mn-ea"/>
              <a:ea typeface="+mn-ea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1100" b="1" dirty="0">
                <a:solidFill>
                  <a:srgbClr val="00B050"/>
                </a:solidFill>
                <a:latin typeface="+mn-ea"/>
                <a:ea typeface="+mn-ea"/>
                <a:cs typeface="Meiryo UI" panose="020B0604030504040204" pitchFamily="50" charset="-128"/>
              </a:rPr>
              <a:t>緑線：</a:t>
            </a:r>
            <a:r>
              <a:rPr lang="en-US" altLang="ja-JP" sz="1100" b="1" dirty="0">
                <a:solidFill>
                  <a:srgbClr val="00B050"/>
                </a:solidFill>
                <a:latin typeface="+mn-ea"/>
                <a:ea typeface="+mn-ea"/>
                <a:cs typeface="Meiryo UI" panose="020B0604030504040204" pitchFamily="50" charset="-128"/>
              </a:rPr>
              <a:t>Private</a:t>
            </a:r>
            <a:r>
              <a:rPr lang="ja-JP" altLang="en-US" sz="1100" b="1" dirty="0">
                <a:solidFill>
                  <a:srgbClr val="00B050"/>
                </a:solidFill>
                <a:latin typeface="+mn-ea"/>
                <a:ea typeface="+mn-ea"/>
                <a:cs typeface="Meiryo UI" panose="020B0604030504040204" pitchFamily="50" charset="-128"/>
              </a:rPr>
              <a:t> ルート</a:t>
            </a:r>
            <a:endParaRPr lang="en-US" altLang="ja-JP" sz="1100" b="1" dirty="0">
              <a:solidFill>
                <a:srgbClr val="00B050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5" name="角丸四角形 30">
            <a:extLst>
              <a:ext uri="{FF2B5EF4-FFF2-40B4-BE49-F238E27FC236}">
                <a16:creationId xmlns:a16="http://schemas.microsoft.com/office/drawing/2014/main" id="{C34427C9-BC91-3AE0-902F-674C2F828C64}"/>
              </a:ext>
            </a:extLst>
          </p:cNvPr>
          <p:cNvSpPr/>
          <p:nvPr/>
        </p:nvSpPr>
        <p:spPr>
          <a:xfrm>
            <a:off x="983885" y="1341333"/>
            <a:ext cx="1481356" cy="4815222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7400A20-0C42-8B96-D6A6-6C9A6554164F}"/>
              </a:ext>
            </a:extLst>
          </p:cNvPr>
          <p:cNvGrpSpPr/>
          <p:nvPr/>
        </p:nvGrpSpPr>
        <p:grpSpPr>
          <a:xfrm>
            <a:off x="1469192" y="4122276"/>
            <a:ext cx="518258" cy="336759"/>
            <a:chOff x="1274986" y="4859086"/>
            <a:chExt cx="661248" cy="464902"/>
          </a:xfrm>
        </p:grpSpPr>
        <p:sp>
          <p:nvSpPr>
            <p:cNvPr id="7" name="Freeform 121">
              <a:extLst>
                <a:ext uri="{FF2B5EF4-FFF2-40B4-BE49-F238E27FC236}">
                  <a16:creationId xmlns:a16="http://schemas.microsoft.com/office/drawing/2014/main" id="{E53BE3E0-9BEC-8A94-A61B-C4E82A7B1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4986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Freeform 121">
              <a:extLst>
                <a:ext uri="{FF2B5EF4-FFF2-40B4-BE49-F238E27FC236}">
                  <a16:creationId xmlns:a16="http://schemas.microsoft.com/office/drawing/2014/main" id="{7C825B46-7983-7085-DADE-E8D41F60F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1049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Freeform 121">
              <a:extLst>
                <a:ext uri="{FF2B5EF4-FFF2-40B4-BE49-F238E27FC236}">
                  <a16:creationId xmlns:a16="http://schemas.microsoft.com/office/drawing/2014/main" id="{FABD8D79-099A-21AC-9B9B-590A275AD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430" y="4859086"/>
              <a:ext cx="168804" cy="464902"/>
            </a:xfrm>
            <a:custGeom>
              <a:avLst/>
              <a:gdLst>
                <a:gd name="T0" fmla="*/ 8 w 122"/>
                <a:gd name="T1" fmla="*/ 0 h 336"/>
                <a:gd name="T2" fmla="*/ 2 w 122"/>
                <a:gd name="T3" fmla="*/ 2 h 336"/>
                <a:gd name="T4" fmla="*/ 0 w 122"/>
                <a:gd name="T5" fmla="*/ 330 h 336"/>
                <a:gd name="T6" fmla="*/ 2 w 122"/>
                <a:gd name="T7" fmla="*/ 334 h 336"/>
                <a:gd name="T8" fmla="*/ 116 w 122"/>
                <a:gd name="T9" fmla="*/ 336 h 336"/>
                <a:gd name="T10" fmla="*/ 120 w 122"/>
                <a:gd name="T11" fmla="*/ 334 h 336"/>
                <a:gd name="T12" fmla="*/ 122 w 122"/>
                <a:gd name="T13" fmla="*/ 8 h 336"/>
                <a:gd name="T14" fmla="*/ 120 w 122"/>
                <a:gd name="T15" fmla="*/ 2 h 336"/>
                <a:gd name="T16" fmla="*/ 116 w 122"/>
                <a:gd name="T17" fmla="*/ 0 h 336"/>
                <a:gd name="T18" fmla="*/ 62 w 122"/>
                <a:gd name="T19" fmla="*/ 272 h 336"/>
                <a:gd name="T20" fmla="*/ 46 w 122"/>
                <a:gd name="T21" fmla="*/ 264 h 336"/>
                <a:gd name="T22" fmla="*/ 38 w 122"/>
                <a:gd name="T23" fmla="*/ 248 h 336"/>
                <a:gd name="T24" fmla="*/ 40 w 122"/>
                <a:gd name="T25" fmla="*/ 240 h 336"/>
                <a:gd name="T26" fmla="*/ 52 w 122"/>
                <a:gd name="T27" fmla="*/ 228 h 336"/>
                <a:gd name="T28" fmla="*/ 62 w 122"/>
                <a:gd name="T29" fmla="*/ 226 h 336"/>
                <a:gd name="T30" fmla="*/ 78 w 122"/>
                <a:gd name="T31" fmla="*/ 232 h 336"/>
                <a:gd name="T32" fmla="*/ 84 w 122"/>
                <a:gd name="T33" fmla="*/ 248 h 336"/>
                <a:gd name="T34" fmla="*/ 82 w 122"/>
                <a:gd name="T35" fmla="*/ 258 h 336"/>
                <a:gd name="T36" fmla="*/ 70 w 122"/>
                <a:gd name="T37" fmla="*/ 270 h 336"/>
                <a:gd name="T38" fmla="*/ 62 w 122"/>
                <a:gd name="T39" fmla="*/ 272 h 336"/>
                <a:gd name="T40" fmla="*/ 104 w 122"/>
                <a:gd name="T41" fmla="*/ 150 h 336"/>
                <a:gd name="T42" fmla="*/ 100 w 122"/>
                <a:gd name="T43" fmla="*/ 156 h 336"/>
                <a:gd name="T44" fmla="*/ 24 w 122"/>
                <a:gd name="T45" fmla="*/ 156 h 336"/>
                <a:gd name="T46" fmla="*/ 18 w 122"/>
                <a:gd name="T47" fmla="*/ 150 h 336"/>
                <a:gd name="T48" fmla="*/ 18 w 122"/>
                <a:gd name="T49" fmla="*/ 142 h 336"/>
                <a:gd name="T50" fmla="*/ 24 w 122"/>
                <a:gd name="T51" fmla="*/ 136 h 336"/>
                <a:gd name="T52" fmla="*/ 100 w 122"/>
                <a:gd name="T53" fmla="*/ 136 h 336"/>
                <a:gd name="T54" fmla="*/ 104 w 122"/>
                <a:gd name="T55" fmla="*/ 142 h 336"/>
                <a:gd name="T56" fmla="*/ 104 w 122"/>
                <a:gd name="T57" fmla="*/ 116 h 336"/>
                <a:gd name="T58" fmla="*/ 104 w 122"/>
                <a:gd name="T59" fmla="*/ 120 h 336"/>
                <a:gd name="T60" fmla="*/ 24 w 122"/>
                <a:gd name="T61" fmla="*/ 120 h 336"/>
                <a:gd name="T62" fmla="*/ 20 w 122"/>
                <a:gd name="T63" fmla="*/ 120 h 336"/>
                <a:gd name="T64" fmla="*/ 18 w 122"/>
                <a:gd name="T65" fmla="*/ 106 h 336"/>
                <a:gd name="T66" fmla="*/ 20 w 122"/>
                <a:gd name="T67" fmla="*/ 104 h 336"/>
                <a:gd name="T68" fmla="*/ 100 w 122"/>
                <a:gd name="T69" fmla="*/ 102 h 336"/>
                <a:gd name="T70" fmla="*/ 104 w 122"/>
                <a:gd name="T71" fmla="*/ 104 h 336"/>
                <a:gd name="T72" fmla="*/ 104 w 122"/>
                <a:gd name="T73" fmla="*/ 116 h 336"/>
                <a:gd name="T74" fmla="*/ 104 w 122"/>
                <a:gd name="T75" fmla="*/ 82 h 336"/>
                <a:gd name="T76" fmla="*/ 100 w 122"/>
                <a:gd name="T77" fmla="*/ 86 h 336"/>
                <a:gd name="T78" fmla="*/ 24 w 122"/>
                <a:gd name="T79" fmla="*/ 86 h 336"/>
                <a:gd name="T80" fmla="*/ 18 w 122"/>
                <a:gd name="T81" fmla="*/ 82 h 336"/>
                <a:gd name="T82" fmla="*/ 18 w 122"/>
                <a:gd name="T83" fmla="*/ 72 h 336"/>
                <a:gd name="T84" fmla="*/ 24 w 122"/>
                <a:gd name="T85" fmla="*/ 68 h 336"/>
                <a:gd name="T86" fmla="*/ 100 w 122"/>
                <a:gd name="T87" fmla="*/ 68 h 336"/>
                <a:gd name="T88" fmla="*/ 104 w 122"/>
                <a:gd name="T89" fmla="*/ 72 h 336"/>
                <a:gd name="T90" fmla="*/ 104 w 122"/>
                <a:gd name="T91" fmla="*/ 46 h 336"/>
                <a:gd name="T92" fmla="*/ 104 w 122"/>
                <a:gd name="T93" fmla="*/ 50 h 336"/>
                <a:gd name="T94" fmla="*/ 24 w 122"/>
                <a:gd name="T95" fmla="*/ 52 h 336"/>
                <a:gd name="T96" fmla="*/ 20 w 122"/>
                <a:gd name="T97" fmla="*/ 50 h 336"/>
                <a:gd name="T98" fmla="*/ 18 w 122"/>
                <a:gd name="T99" fmla="*/ 38 h 336"/>
                <a:gd name="T100" fmla="*/ 20 w 122"/>
                <a:gd name="T101" fmla="*/ 34 h 336"/>
                <a:gd name="T102" fmla="*/ 100 w 122"/>
                <a:gd name="T103" fmla="*/ 32 h 336"/>
                <a:gd name="T104" fmla="*/ 104 w 122"/>
                <a:gd name="T105" fmla="*/ 34 h 336"/>
                <a:gd name="T106" fmla="*/ 104 w 122"/>
                <a:gd name="T107" fmla="*/ 4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" h="336">
                  <a:moveTo>
                    <a:pt x="11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8" y="336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20" y="334"/>
                  </a:lnTo>
                  <a:lnTo>
                    <a:pt x="122" y="33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70"/>
                  </a:lnTo>
                  <a:lnTo>
                    <a:pt x="46" y="264"/>
                  </a:lnTo>
                  <a:lnTo>
                    <a:pt x="40" y="25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40" y="240"/>
                  </a:lnTo>
                  <a:lnTo>
                    <a:pt x="46" y="232"/>
                  </a:lnTo>
                  <a:lnTo>
                    <a:pt x="5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70" y="228"/>
                  </a:lnTo>
                  <a:lnTo>
                    <a:pt x="78" y="232"/>
                  </a:lnTo>
                  <a:lnTo>
                    <a:pt x="82" y="240"/>
                  </a:lnTo>
                  <a:lnTo>
                    <a:pt x="84" y="248"/>
                  </a:lnTo>
                  <a:lnTo>
                    <a:pt x="84" y="248"/>
                  </a:lnTo>
                  <a:lnTo>
                    <a:pt x="82" y="258"/>
                  </a:lnTo>
                  <a:lnTo>
                    <a:pt x="78" y="264"/>
                  </a:lnTo>
                  <a:lnTo>
                    <a:pt x="70" y="270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104" y="150"/>
                  </a:moveTo>
                  <a:lnTo>
                    <a:pt x="104" y="150"/>
                  </a:lnTo>
                  <a:lnTo>
                    <a:pt x="104" y="154"/>
                  </a:lnTo>
                  <a:lnTo>
                    <a:pt x="100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6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4" y="150"/>
                  </a:lnTo>
                  <a:close/>
                  <a:moveTo>
                    <a:pt x="104" y="116"/>
                  </a:move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16"/>
                  </a:lnTo>
                  <a:close/>
                  <a:moveTo>
                    <a:pt x="104" y="82"/>
                  </a:move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82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50"/>
                  </a:lnTo>
                  <a:lnTo>
                    <a:pt x="10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4B5E7E-65A9-F743-94DE-87E007B885BA}"/>
              </a:ext>
            </a:extLst>
          </p:cNvPr>
          <p:cNvSpPr txBox="1"/>
          <p:nvPr/>
        </p:nvSpPr>
        <p:spPr>
          <a:xfrm>
            <a:off x="1699729" y="1899124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768466-1520-E9E5-61FF-893F5F2EB2F6}"/>
              </a:ext>
            </a:extLst>
          </p:cNvPr>
          <p:cNvSpPr/>
          <p:nvPr/>
        </p:nvSpPr>
        <p:spPr>
          <a:xfrm>
            <a:off x="978043" y="1084767"/>
            <a:ext cx="1481356" cy="3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A55DF4-0256-80CD-AA76-BB2F9AAF8DFF}"/>
              </a:ext>
            </a:extLst>
          </p:cNvPr>
          <p:cNvSpPr txBox="1"/>
          <p:nvPr/>
        </p:nvSpPr>
        <p:spPr>
          <a:xfrm>
            <a:off x="1379704" y="11101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お客様</a:t>
            </a:r>
          </a:p>
        </p:txBody>
      </p:sp>
      <p:sp>
        <p:nvSpPr>
          <p:cNvPr id="13" name="角丸四角形 39">
            <a:extLst>
              <a:ext uri="{FF2B5EF4-FFF2-40B4-BE49-F238E27FC236}">
                <a16:creationId xmlns:a16="http://schemas.microsoft.com/office/drawing/2014/main" id="{B76727D3-702C-2F3B-4798-AB2C2139227D}"/>
              </a:ext>
            </a:extLst>
          </p:cNvPr>
          <p:cNvSpPr/>
          <p:nvPr/>
        </p:nvSpPr>
        <p:spPr>
          <a:xfrm>
            <a:off x="3698187" y="1104086"/>
            <a:ext cx="8076369" cy="506653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角丸四角形 21">
            <a:extLst>
              <a:ext uri="{FF2B5EF4-FFF2-40B4-BE49-F238E27FC236}">
                <a16:creationId xmlns:a16="http://schemas.microsoft.com/office/drawing/2014/main" id="{2969D2E3-0885-7682-B832-C522AC638051}"/>
              </a:ext>
            </a:extLst>
          </p:cNvPr>
          <p:cNvSpPr/>
          <p:nvPr/>
        </p:nvSpPr>
        <p:spPr>
          <a:xfrm>
            <a:off x="4073562" y="1210603"/>
            <a:ext cx="2616660" cy="1391239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角丸四角形 21">
            <a:extLst>
              <a:ext uri="{FF2B5EF4-FFF2-40B4-BE49-F238E27FC236}">
                <a16:creationId xmlns:a16="http://schemas.microsoft.com/office/drawing/2014/main" id="{042152E0-A131-006A-6841-FB6C43474C33}"/>
              </a:ext>
            </a:extLst>
          </p:cNvPr>
          <p:cNvSpPr/>
          <p:nvPr/>
        </p:nvSpPr>
        <p:spPr>
          <a:xfrm>
            <a:off x="4124471" y="4509057"/>
            <a:ext cx="5288471" cy="1622053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9CC2C7-077F-7E71-462F-D90AF3FDD785}"/>
              </a:ext>
            </a:extLst>
          </p:cNvPr>
          <p:cNvSpPr txBox="1"/>
          <p:nvPr/>
        </p:nvSpPr>
        <p:spPr>
          <a:xfrm>
            <a:off x="4225310" y="451363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725737-9CF0-8993-2BDD-78D31165791E}"/>
              </a:ext>
            </a:extLst>
          </p:cNvPr>
          <p:cNvSpPr txBox="1"/>
          <p:nvPr/>
        </p:nvSpPr>
        <p:spPr>
          <a:xfrm>
            <a:off x="4089691" y="1237402"/>
            <a:ext cx="1172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Classic </a:t>
            </a:r>
            <a:r>
              <a:rPr lang="en-US" altLang="ja-JP" sz="1200" b="1" dirty="0">
                <a:latin typeface="+mn-ea"/>
              </a:rPr>
              <a:t>Infla</a:t>
            </a:r>
            <a:endParaRPr kumimoji="1" lang="ja-JP" altLang="en-US" sz="1200" b="1" dirty="0">
              <a:latin typeface="+mn-ea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DB490EB-4CAC-E1C0-790D-184C6C7894B3}"/>
              </a:ext>
            </a:extLst>
          </p:cNvPr>
          <p:cNvGrpSpPr/>
          <p:nvPr/>
        </p:nvGrpSpPr>
        <p:grpSpPr>
          <a:xfrm>
            <a:off x="2273201" y="1586613"/>
            <a:ext cx="2588499" cy="318984"/>
            <a:chOff x="2178375" y="1979069"/>
            <a:chExt cx="2669281" cy="26759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0D92F27-CDAA-E7CA-4E87-8E90D3E97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8375" y="1979069"/>
              <a:ext cx="904223" cy="16916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A3D24D2-5E87-2632-BA34-E51137D45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9706" y="2160769"/>
              <a:ext cx="2287950" cy="78012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11BBE46-AB3D-DEDE-D884-3E685D6A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2126" y="1990834"/>
              <a:ext cx="511372" cy="255832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B1CCC4-9A24-4794-6E5E-853CA8EACC60}"/>
              </a:ext>
            </a:extLst>
          </p:cNvPr>
          <p:cNvSpPr txBox="1"/>
          <p:nvPr/>
        </p:nvSpPr>
        <p:spPr>
          <a:xfrm>
            <a:off x="2376356" y="1861045"/>
            <a:ext cx="1431903" cy="48775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Network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C69FD20-E3D3-43B3-2B2E-0767C75C8977}"/>
              </a:ext>
            </a:extLst>
          </p:cNvPr>
          <p:cNvCxnSpPr>
            <a:cxnSpLocks/>
          </p:cNvCxnSpPr>
          <p:nvPr/>
        </p:nvCxnSpPr>
        <p:spPr>
          <a:xfrm flipV="1">
            <a:off x="4850907" y="1766177"/>
            <a:ext cx="3418979" cy="15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78FB532-8645-6E2C-DA15-C13FEFFE40D8}"/>
              </a:ext>
            </a:extLst>
          </p:cNvPr>
          <p:cNvCxnSpPr>
            <a:cxnSpLocks/>
            <a:endCxn id="161" idx="0"/>
          </p:cNvCxnSpPr>
          <p:nvPr/>
        </p:nvCxnSpPr>
        <p:spPr>
          <a:xfrm flipH="1">
            <a:off x="8207111" y="1781502"/>
            <a:ext cx="33997" cy="29466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85F0FAB-6A80-AC9F-2573-CCE0B40C8B55}"/>
              </a:ext>
            </a:extLst>
          </p:cNvPr>
          <p:cNvCxnSpPr>
            <a:cxnSpLocks/>
          </p:cNvCxnSpPr>
          <p:nvPr/>
        </p:nvCxnSpPr>
        <p:spPr>
          <a:xfrm flipH="1">
            <a:off x="6038621" y="5106542"/>
            <a:ext cx="1753961" cy="121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4DEC338-4774-59E6-CB80-463D643B793F}"/>
              </a:ext>
            </a:extLst>
          </p:cNvPr>
          <p:cNvCxnSpPr>
            <a:cxnSpLocks/>
          </p:cNvCxnSpPr>
          <p:nvPr/>
        </p:nvCxnSpPr>
        <p:spPr>
          <a:xfrm>
            <a:off x="8588256" y="5187974"/>
            <a:ext cx="174614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C0BEEAA9-F458-6E47-FD67-E8F19DCD1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14" y="5229118"/>
            <a:ext cx="772614" cy="772614"/>
          </a:xfrm>
          <a:prstGeom prst="rect">
            <a:avLst/>
          </a:prstGeom>
        </p:spPr>
      </p:pic>
      <p:sp>
        <p:nvSpPr>
          <p:cNvPr id="41" name="角丸四角形 21">
            <a:extLst>
              <a:ext uri="{FF2B5EF4-FFF2-40B4-BE49-F238E27FC236}">
                <a16:creationId xmlns:a16="http://schemas.microsoft.com/office/drawing/2014/main" id="{C039A3FA-EE85-C944-94A3-EF43EB8F4573}"/>
              </a:ext>
            </a:extLst>
          </p:cNvPr>
          <p:cNvSpPr/>
          <p:nvPr/>
        </p:nvSpPr>
        <p:spPr>
          <a:xfrm>
            <a:off x="4082471" y="2702404"/>
            <a:ext cx="2606104" cy="822225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138804C-5E43-D821-0335-FCD15F49729C}"/>
              </a:ext>
            </a:extLst>
          </p:cNvPr>
          <p:cNvGrpSpPr/>
          <p:nvPr/>
        </p:nvGrpSpPr>
        <p:grpSpPr>
          <a:xfrm rot="21247733">
            <a:off x="1998497" y="3124171"/>
            <a:ext cx="2930208" cy="299957"/>
            <a:chOff x="1748370" y="2013475"/>
            <a:chExt cx="3038806" cy="218382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833229D-F54A-2920-FF96-9EA310E918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8370" y="2013475"/>
              <a:ext cx="1150964" cy="10834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A7C1DFD5-7835-21E8-5F4A-BF6697410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790" y="2142179"/>
              <a:ext cx="2266386" cy="8967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226DC8-7098-6B4E-E4A7-3776081B6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506" y="2017743"/>
              <a:ext cx="381786" cy="21197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BCD385B-191D-BEAE-B899-C70DF274A200}"/>
              </a:ext>
            </a:extLst>
          </p:cNvPr>
          <p:cNvSpPr txBox="1"/>
          <p:nvPr/>
        </p:nvSpPr>
        <p:spPr>
          <a:xfrm>
            <a:off x="4093781" y="267016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VPC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DCE525A-5EF3-F569-4D3F-5DF4A7AFB23A}"/>
              </a:ext>
            </a:extLst>
          </p:cNvPr>
          <p:cNvCxnSpPr>
            <a:cxnSpLocks/>
          </p:cNvCxnSpPr>
          <p:nvPr/>
        </p:nvCxnSpPr>
        <p:spPr>
          <a:xfrm flipV="1">
            <a:off x="4966098" y="3165534"/>
            <a:ext cx="2907459" cy="720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14">
            <a:extLst>
              <a:ext uri="{FF2B5EF4-FFF2-40B4-BE49-F238E27FC236}">
                <a16:creationId xmlns:a16="http://schemas.microsoft.com/office/drawing/2014/main" id="{A767B37C-74F2-22E5-9631-97D97CDF47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5124" y="4671092"/>
            <a:ext cx="551935" cy="440779"/>
            <a:chOff x="1950" y="2651"/>
            <a:chExt cx="288" cy="230"/>
          </a:xfrm>
          <a:solidFill>
            <a:srgbClr val="0070C0"/>
          </a:solidFill>
        </p:grpSpPr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C90131BB-0629-60F9-7EE6-76D8DA43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825"/>
              <a:ext cx="288" cy="56"/>
            </a:xfrm>
            <a:custGeom>
              <a:avLst/>
              <a:gdLst>
                <a:gd name="T0" fmla="*/ 102 w 330"/>
                <a:gd name="T1" fmla="*/ 0 h 64"/>
                <a:gd name="T2" fmla="*/ 111 w 330"/>
                <a:gd name="T3" fmla="*/ 18 h 64"/>
                <a:gd name="T4" fmla="*/ 107 w 330"/>
                <a:gd name="T5" fmla="*/ 22 h 64"/>
                <a:gd name="T6" fmla="*/ 3 w 330"/>
                <a:gd name="T7" fmla="*/ 22 h 64"/>
                <a:gd name="T8" fmla="*/ 0 w 330"/>
                <a:gd name="T9" fmla="*/ 18 h 64"/>
                <a:gd name="T10" fmla="*/ 9 w 330"/>
                <a:gd name="T11" fmla="*/ 0 h 64"/>
                <a:gd name="T12" fmla="*/ 102 w 3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64"/>
                <a:gd name="T23" fmla="*/ 330 w 3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64">
                  <a:moveTo>
                    <a:pt x="304" y="0"/>
                  </a:moveTo>
                  <a:cubicBezTo>
                    <a:pt x="330" y="53"/>
                    <a:pt x="330" y="53"/>
                    <a:pt x="330" y="53"/>
                  </a:cubicBezTo>
                  <a:cubicBezTo>
                    <a:pt x="330" y="59"/>
                    <a:pt x="325" y="64"/>
                    <a:pt x="31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59"/>
                    <a:pt x="0" y="5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57" name="Freeform 216">
              <a:extLst>
                <a:ext uri="{FF2B5EF4-FFF2-40B4-BE49-F238E27FC236}">
                  <a16:creationId xmlns:a16="http://schemas.microsoft.com/office/drawing/2014/main" id="{F97F08F2-E16F-F641-6448-CE49F290F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4" y="2651"/>
              <a:ext cx="241" cy="158"/>
            </a:xfrm>
            <a:custGeom>
              <a:avLst/>
              <a:gdLst>
                <a:gd name="T0" fmla="*/ 90 w 277"/>
                <a:gd name="T1" fmla="*/ 57 h 181"/>
                <a:gd name="T2" fmla="*/ 87 w 277"/>
                <a:gd name="T3" fmla="*/ 61 h 181"/>
                <a:gd name="T4" fmla="*/ 3 w 277"/>
                <a:gd name="T5" fmla="*/ 61 h 181"/>
                <a:gd name="T6" fmla="*/ 0 w 277"/>
                <a:gd name="T7" fmla="*/ 57 h 181"/>
                <a:gd name="T8" fmla="*/ 0 w 277"/>
                <a:gd name="T9" fmla="*/ 3 h 181"/>
                <a:gd name="T10" fmla="*/ 3 w 277"/>
                <a:gd name="T11" fmla="*/ 0 h 181"/>
                <a:gd name="T12" fmla="*/ 87 w 277"/>
                <a:gd name="T13" fmla="*/ 0 h 181"/>
                <a:gd name="T14" fmla="*/ 90 w 277"/>
                <a:gd name="T15" fmla="*/ 3 h 181"/>
                <a:gd name="T16" fmla="*/ 90 w 277"/>
                <a:gd name="T17" fmla="*/ 57 h 181"/>
                <a:gd name="T18" fmla="*/ 86 w 277"/>
                <a:gd name="T19" fmla="*/ 5 h 181"/>
                <a:gd name="T20" fmla="*/ 4 w 277"/>
                <a:gd name="T21" fmla="*/ 5 h 181"/>
                <a:gd name="T22" fmla="*/ 4 w 277"/>
                <a:gd name="T23" fmla="*/ 56 h 181"/>
                <a:gd name="T24" fmla="*/ 86 w 277"/>
                <a:gd name="T25" fmla="*/ 56 h 181"/>
                <a:gd name="T26" fmla="*/ 86 w 277"/>
                <a:gd name="T27" fmla="*/ 5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7"/>
                <a:gd name="T43" fmla="*/ 0 h 181"/>
                <a:gd name="T44" fmla="*/ 277 w 277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7" h="181">
                  <a:moveTo>
                    <a:pt x="277" y="170"/>
                  </a:moveTo>
                  <a:cubicBezTo>
                    <a:pt x="277" y="176"/>
                    <a:pt x="272" y="181"/>
                    <a:pt x="266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5" y="181"/>
                    <a:pt x="0" y="176"/>
                    <a:pt x="0" y="17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lnTo>
                    <a:pt x="277" y="170"/>
                  </a:lnTo>
                  <a:close/>
                  <a:moveTo>
                    <a:pt x="26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263" y="165"/>
                    <a:pt x="263" y="165"/>
                    <a:pt x="263" y="165"/>
                  </a:cubicBezTo>
                  <a:lnTo>
                    <a:pt x="2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 panose="020B0600070205080204" pitchFamily="50" charset="-128"/>
                <a:cs typeface="+mn-cs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0DDB394-F1F0-3B20-B70A-A00A0E832292}"/>
              </a:ext>
            </a:extLst>
          </p:cNvPr>
          <p:cNvSpPr txBox="1"/>
          <p:nvPr/>
        </p:nvSpPr>
        <p:spPr>
          <a:xfrm>
            <a:off x="4266202" y="2269930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Gateway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Appliance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F3682BD-CA8C-4164-658B-EECE55227350}"/>
              </a:ext>
            </a:extLst>
          </p:cNvPr>
          <p:cNvCxnSpPr>
            <a:cxnSpLocks/>
          </p:cNvCxnSpPr>
          <p:nvPr/>
        </p:nvCxnSpPr>
        <p:spPr>
          <a:xfrm flipH="1">
            <a:off x="636104" y="3469578"/>
            <a:ext cx="368285" cy="9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BC9B6E84-35EC-C647-F41F-597B6784B358}"/>
              </a:ext>
            </a:extLst>
          </p:cNvPr>
          <p:cNvCxnSpPr>
            <a:cxnSpLocks/>
          </p:cNvCxnSpPr>
          <p:nvPr/>
        </p:nvCxnSpPr>
        <p:spPr>
          <a:xfrm flipV="1">
            <a:off x="623062" y="3439004"/>
            <a:ext cx="19669" cy="2842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5DF4DE77-2FEB-FE96-6258-538188E3BE78}"/>
              </a:ext>
            </a:extLst>
          </p:cNvPr>
          <p:cNvCxnSpPr>
            <a:cxnSpLocks/>
          </p:cNvCxnSpPr>
          <p:nvPr/>
        </p:nvCxnSpPr>
        <p:spPr>
          <a:xfrm>
            <a:off x="636104" y="6279539"/>
            <a:ext cx="1006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00A1224-02B0-98EB-11AB-357347FEA60F}"/>
              </a:ext>
            </a:extLst>
          </p:cNvPr>
          <p:cNvCxnSpPr>
            <a:cxnSpLocks/>
          </p:cNvCxnSpPr>
          <p:nvPr/>
        </p:nvCxnSpPr>
        <p:spPr>
          <a:xfrm flipH="1" flipV="1">
            <a:off x="10699268" y="5160189"/>
            <a:ext cx="2108" cy="1135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77E4700-D4C2-B13A-9836-9C6F2E4A1FBF}"/>
              </a:ext>
            </a:extLst>
          </p:cNvPr>
          <p:cNvSpPr txBox="1"/>
          <p:nvPr/>
        </p:nvSpPr>
        <p:spPr>
          <a:xfrm>
            <a:off x="10770149" y="5586115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E58FC80-EF1B-B473-D970-500D465F0049}"/>
              </a:ext>
            </a:extLst>
          </p:cNvPr>
          <p:cNvGrpSpPr/>
          <p:nvPr/>
        </p:nvGrpSpPr>
        <p:grpSpPr>
          <a:xfrm>
            <a:off x="302318" y="4573075"/>
            <a:ext cx="658416" cy="675255"/>
            <a:chOff x="3398423" y="1864254"/>
            <a:chExt cx="758484" cy="787896"/>
          </a:xfrm>
        </p:grpSpPr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D2A62AE-7FE1-BFDD-4FC5-B751DBB8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402" y="1878873"/>
              <a:ext cx="86668" cy="52731"/>
            </a:xfrm>
            <a:custGeom>
              <a:avLst/>
              <a:gdLst>
                <a:gd name="T0" fmla="*/ 202 w 331"/>
                <a:gd name="T1" fmla="*/ 203 h 203"/>
                <a:gd name="T2" fmla="*/ 202 w 331"/>
                <a:gd name="T3" fmla="*/ 203 h 203"/>
                <a:gd name="T4" fmla="*/ 210 w 331"/>
                <a:gd name="T5" fmla="*/ 182 h 203"/>
                <a:gd name="T6" fmla="*/ 220 w 331"/>
                <a:gd name="T7" fmla="*/ 162 h 203"/>
                <a:gd name="T8" fmla="*/ 234 w 331"/>
                <a:gd name="T9" fmla="*/ 144 h 203"/>
                <a:gd name="T10" fmla="*/ 249 w 331"/>
                <a:gd name="T11" fmla="*/ 129 h 203"/>
                <a:gd name="T12" fmla="*/ 267 w 331"/>
                <a:gd name="T13" fmla="*/ 116 h 203"/>
                <a:gd name="T14" fmla="*/ 286 w 331"/>
                <a:gd name="T15" fmla="*/ 105 h 203"/>
                <a:gd name="T16" fmla="*/ 309 w 331"/>
                <a:gd name="T17" fmla="*/ 98 h 203"/>
                <a:gd name="T18" fmla="*/ 319 w 331"/>
                <a:gd name="T19" fmla="*/ 96 h 203"/>
                <a:gd name="T20" fmla="*/ 331 w 331"/>
                <a:gd name="T21" fmla="*/ 95 h 203"/>
                <a:gd name="T22" fmla="*/ 331 w 331"/>
                <a:gd name="T23" fmla="*/ 95 h 203"/>
                <a:gd name="T24" fmla="*/ 330 w 331"/>
                <a:gd name="T25" fmla="*/ 0 h 203"/>
                <a:gd name="T26" fmla="*/ 330 w 331"/>
                <a:gd name="T27" fmla="*/ 0 h 203"/>
                <a:gd name="T28" fmla="*/ 285 w 331"/>
                <a:gd name="T29" fmla="*/ 17 h 203"/>
                <a:gd name="T30" fmla="*/ 240 w 331"/>
                <a:gd name="T31" fmla="*/ 35 h 203"/>
                <a:gd name="T32" fmla="*/ 198 w 331"/>
                <a:gd name="T33" fmla="*/ 56 h 203"/>
                <a:gd name="T34" fmla="*/ 156 w 331"/>
                <a:gd name="T35" fmla="*/ 78 h 203"/>
                <a:gd name="T36" fmla="*/ 114 w 331"/>
                <a:gd name="T37" fmla="*/ 102 h 203"/>
                <a:gd name="T38" fmla="*/ 75 w 331"/>
                <a:gd name="T39" fmla="*/ 128 h 203"/>
                <a:gd name="T40" fmla="*/ 37 w 331"/>
                <a:gd name="T41" fmla="*/ 156 h 203"/>
                <a:gd name="T42" fmla="*/ 0 w 331"/>
                <a:gd name="T43" fmla="*/ 185 h 203"/>
                <a:gd name="T44" fmla="*/ 0 w 331"/>
                <a:gd name="T45" fmla="*/ 185 h 203"/>
                <a:gd name="T46" fmla="*/ 90 w 331"/>
                <a:gd name="T47" fmla="*/ 191 h 203"/>
                <a:gd name="T48" fmla="*/ 144 w 331"/>
                <a:gd name="T49" fmla="*/ 197 h 203"/>
                <a:gd name="T50" fmla="*/ 202 w 331"/>
                <a:gd name="T51" fmla="*/ 203 h 203"/>
                <a:gd name="T52" fmla="*/ 202 w 331"/>
                <a:gd name="T5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03">
                  <a:moveTo>
                    <a:pt x="202" y="203"/>
                  </a:moveTo>
                  <a:lnTo>
                    <a:pt x="202" y="203"/>
                  </a:lnTo>
                  <a:lnTo>
                    <a:pt x="210" y="182"/>
                  </a:lnTo>
                  <a:lnTo>
                    <a:pt x="220" y="162"/>
                  </a:lnTo>
                  <a:lnTo>
                    <a:pt x="234" y="144"/>
                  </a:lnTo>
                  <a:lnTo>
                    <a:pt x="249" y="129"/>
                  </a:lnTo>
                  <a:lnTo>
                    <a:pt x="267" y="116"/>
                  </a:lnTo>
                  <a:lnTo>
                    <a:pt x="286" y="105"/>
                  </a:lnTo>
                  <a:lnTo>
                    <a:pt x="309" y="98"/>
                  </a:lnTo>
                  <a:lnTo>
                    <a:pt x="319" y="96"/>
                  </a:lnTo>
                  <a:lnTo>
                    <a:pt x="331" y="95"/>
                  </a:lnTo>
                  <a:lnTo>
                    <a:pt x="331" y="95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285" y="17"/>
                  </a:lnTo>
                  <a:lnTo>
                    <a:pt x="240" y="35"/>
                  </a:lnTo>
                  <a:lnTo>
                    <a:pt x="198" y="56"/>
                  </a:lnTo>
                  <a:lnTo>
                    <a:pt x="156" y="78"/>
                  </a:lnTo>
                  <a:lnTo>
                    <a:pt x="114" y="102"/>
                  </a:lnTo>
                  <a:lnTo>
                    <a:pt x="75" y="128"/>
                  </a:lnTo>
                  <a:lnTo>
                    <a:pt x="37" y="15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90" y="191"/>
                  </a:lnTo>
                  <a:lnTo>
                    <a:pt x="144" y="197"/>
                  </a:lnTo>
                  <a:lnTo>
                    <a:pt x="202" y="203"/>
                  </a:lnTo>
                  <a:lnTo>
                    <a:pt x="202" y="20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43B555A-4B79-AAD1-D26B-E3721572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469" y="2111727"/>
              <a:ext cx="100243" cy="89800"/>
            </a:xfrm>
            <a:custGeom>
              <a:avLst/>
              <a:gdLst>
                <a:gd name="T0" fmla="*/ 302 w 384"/>
                <a:gd name="T1" fmla="*/ 48 h 345"/>
                <a:gd name="T2" fmla="*/ 302 w 384"/>
                <a:gd name="T3" fmla="*/ 48 h 345"/>
                <a:gd name="T4" fmla="*/ 299 w 384"/>
                <a:gd name="T5" fmla="*/ 48 h 345"/>
                <a:gd name="T6" fmla="*/ 299 w 384"/>
                <a:gd name="T7" fmla="*/ 48 h 345"/>
                <a:gd name="T8" fmla="*/ 282 w 384"/>
                <a:gd name="T9" fmla="*/ 46 h 345"/>
                <a:gd name="T10" fmla="*/ 267 w 384"/>
                <a:gd name="T11" fmla="*/ 43 h 345"/>
                <a:gd name="T12" fmla="*/ 252 w 384"/>
                <a:gd name="T13" fmla="*/ 40 h 345"/>
                <a:gd name="T14" fmla="*/ 239 w 384"/>
                <a:gd name="T15" fmla="*/ 34 h 345"/>
                <a:gd name="T16" fmla="*/ 225 w 384"/>
                <a:gd name="T17" fmla="*/ 28 h 345"/>
                <a:gd name="T18" fmla="*/ 213 w 384"/>
                <a:gd name="T19" fmla="*/ 19 h 345"/>
                <a:gd name="T20" fmla="*/ 201 w 384"/>
                <a:gd name="T21" fmla="*/ 10 h 345"/>
                <a:gd name="T22" fmla="*/ 191 w 384"/>
                <a:gd name="T23" fmla="*/ 0 h 345"/>
                <a:gd name="T24" fmla="*/ 191 w 384"/>
                <a:gd name="T25" fmla="*/ 0 h 345"/>
                <a:gd name="T26" fmla="*/ 92 w 384"/>
                <a:gd name="T27" fmla="*/ 84 h 345"/>
                <a:gd name="T28" fmla="*/ 0 w 384"/>
                <a:gd name="T29" fmla="*/ 168 h 345"/>
                <a:gd name="T30" fmla="*/ 0 w 384"/>
                <a:gd name="T31" fmla="*/ 168 h 345"/>
                <a:gd name="T32" fmla="*/ 87 w 384"/>
                <a:gd name="T33" fmla="*/ 213 h 345"/>
                <a:gd name="T34" fmla="*/ 180 w 384"/>
                <a:gd name="T35" fmla="*/ 258 h 345"/>
                <a:gd name="T36" fmla="*/ 279 w 384"/>
                <a:gd name="T37" fmla="*/ 301 h 345"/>
                <a:gd name="T38" fmla="*/ 384 w 384"/>
                <a:gd name="T39" fmla="*/ 345 h 345"/>
                <a:gd name="T40" fmla="*/ 384 w 384"/>
                <a:gd name="T41" fmla="*/ 345 h 345"/>
                <a:gd name="T42" fmla="*/ 360 w 384"/>
                <a:gd name="T43" fmla="*/ 270 h 345"/>
                <a:gd name="T44" fmla="*/ 339 w 384"/>
                <a:gd name="T45" fmla="*/ 195 h 345"/>
                <a:gd name="T46" fmla="*/ 320 w 384"/>
                <a:gd name="T47" fmla="*/ 121 h 345"/>
                <a:gd name="T48" fmla="*/ 302 w 384"/>
                <a:gd name="T49" fmla="*/ 48 h 345"/>
                <a:gd name="T50" fmla="*/ 302 w 384"/>
                <a:gd name="T51" fmla="*/ 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4" h="345">
                  <a:moveTo>
                    <a:pt x="302" y="48"/>
                  </a:moveTo>
                  <a:lnTo>
                    <a:pt x="302" y="48"/>
                  </a:lnTo>
                  <a:lnTo>
                    <a:pt x="299" y="48"/>
                  </a:lnTo>
                  <a:lnTo>
                    <a:pt x="299" y="48"/>
                  </a:lnTo>
                  <a:lnTo>
                    <a:pt x="282" y="46"/>
                  </a:lnTo>
                  <a:lnTo>
                    <a:pt x="267" y="43"/>
                  </a:lnTo>
                  <a:lnTo>
                    <a:pt x="252" y="40"/>
                  </a:lnTo>
                  <a:lnTo>
                    <a:pt x="239" y="34"/>
                  </a:lnTo>
                  <a:lnTo>
                    <a:pt x="225" y="28"/>
                  </a:lnTo>
                  <a:lnTo>
                    <a:pt x="213" y="19"/>
                  </a:lnTo>
                  <a:lnTo>
                    <a:pt x="201" y="1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92" y="8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87" y="213"/>
                  </a:lnTo>
                  <a:lnTo>
                    <a:pt x="180" y="258"/>
                  </a:lnTo>
                  <a:lnTo>
                    <a:pt x="279" y="301"/>
                  </a:lnTo>
                  <a:lnTo>
                    <a:pt x="384" y="345"/>
                  </a:lnTo>
                  <a:lnTo>
                    <a:pt x="384" y="345"/>
                  </a:lnTo>
                  <a:lnTo>
                    <a:pt x="360" y="270"/>
                  </a:lnTo>
                  <a:lnTo>
                    <a:pt x="339" y="195"/>
                  </a:lnTo>
                  <a:lnTo>
                    <a:pt x="320" y="121"/>
                  </a:lnTo>
                  <a:lnTo>
                    <a:pt x="302" y="48"/>
                  </a:lnTo>
                  <a:lnTo>
                    <a:pt x="302" y="4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7BFDC9A3-1AC7-144A-035B-3DD6DC7C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079" y="2008873"/>
              <a:ext cx="36547" cy="92411"/>
            </a:xfrm>
            <a:custGeom>
              <a:avLst/>
              <a:gdLst>
                <a:gd name="T0" fmla="*/ 141 w 141"/>
                <a:gd name="T1" fmla="*/ 352 h 352"/>
                <a:gd name="T2" fmla="*/ 141 w 141"/>
                <a:gd name="T3" fmla="*/ 352 h 352"/>
                <a:gd name="T4" fmla="*/ 125 w 141"/>
                <a:gd name="T5" fmla="*/ 256 h 352"/>
                <a:gd name="T6" fmla="*/ 111 w 141"/>
                <a:gd name="T7" fmla="*/ 166 h 352"/>
                <a:gd name="T8" fmla="*/ 101 w 141"/>
                <a:gd name="T9" fmla="*/ 81 h 352"/>
                <a:gd name="T10" fmla="*/ 92 w 141"/>
                <a:gd name="T11" fmla="*/ 0 h 352"/>
                <a:gd name="T12" fmla="*/ 92 w 141"/>
                <a:gd name="T13" fmla="*/ 0 h 352"/>
                <a:gd name="T14" fmla="*/ 77 w 141"/>
                <a:gd name="T15" fmla="*/ 30 h 352"/>
                <a:gd name="T16" fmla="*/ 63 w 141"/>
                <a:gd name="T17" fmla="*/ 60 h 352"/>
                <a:gd name="T18" fmla="*/ 50 w 141"/>
                <a:gd name="T19" fmla="*/ 90 h 352"/>
                <a:gd name="T20" fmla="*/ 38 w 141"/>
                <a:gd name="T21" fmla="*/ 121 h 352"/>
                <a:gd name="T22" fmla="*/ 27 w 141"/>
                <a:gd name="T23" fmla="*/ 153 h 352"/>
                <a:gd name="T24" fmla="*/ 17 w 141"/>
                <a:gd name="T25" fmla="*/ 184 h 352"/>
                <a:gd name="T26" fmla="*/ 8 w 141"/>
                <a:gd name="T27" fmla="*/ 217 h 352"/>
                <a:gd name="T28" fmla="*/ 0 w 141"/>
                <a:gd name="T29" fmla="*/ 250 h 352"/>
                <a:gd name="T30" fmla="*/ 0 w 141"/>
                <a:gd name="T31" fmla="*/ 250 h 352"/>
                <a:gd name="T32" fmla="*/ 65 w 141"/>
                <a:gd name="T33" fmla="*/ 298 h 352"/>
                <a:gd name="T34" fmla="*/ 141 w 141"/>
                <a:gd name="T35" fmla="*/ 352 h 352"/>
                <a:gd name="T36" fmla="*/ 141 w 141"/>
                <a:gd name="T3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352">
                  <a:moveTo>
                    <a:pt x="141" y="352"/>
                  </a:moveTo>
                  <a:lnTo>
                    <a:pt x="141" y="352"/>
                  </a:lnTo>
                  <a:lnTo>
                    <a:pt x="125" y="256"/>
                  </a:lnTo>
                  <a:lnTo>
                    <a:pt x="111" y="166"/>
                  </a:lnTo>
                  <a:lnTo>
                    <a:pt x="101" y="8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7" y="30"/>
                  </a:lnTo>
                  <a:lnTo>
                    <a:pt x="63" y="60"/>
                  </a:lnTo>
                  <a:lnTo>
                    <a:pt x="50" y="90"/>
                  </a:lnTo>
                  <a:lnTo>
                    <a:pt x="38" y="121"/>
                  </a:lnTo>
                  <a:lnTo>
                    <a:pt x="27" y="153"/>
                  </a:lnTo>
                  <a:lnTo>
                    <a:pt x="17" y="184"/>
                  </a:lnTo>
                  <a:lnTo>
                    <a:pt x="8" y="217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65" y="298"/>
                  </a:lnTo>
                  <a:lnTo>
                    <a:pt x="141" y="352"/>
                  </a:lnTo>
                  <a:lnTo>
                    <a:pt x="141" y="3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4B361A9D-6523-62ED-D57B-4479B4AE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776" y="1956142"/>
              <a:ext cx="133656" cy="99199"/>
            </a:xfrm>
            <a:custGeom>
              <a:avLst/>
              <a:gdLst>
                <a:gd name="T0" fmla="*/ 136 w 513"/>
                <a:gd name="T1" fmla="*/ 380 h 380"/>
                <a:gd name="T2" fmla="*/ 136 w 513"/>
                <a:gd name="T3" fmla="*/ 380 h 380"/>
                <a:gd name="T4" fmla="*/ 228 w 513"/>
                <a:gd name="T5" fmla="*/ 314 h 380"/>
                <a:gd name="T6" fmla="*/ 321 w 513"/>
                <a:gd name="T7" fmla="*/ 251 h 380"/>
                <a:gd name="T8" fmla="*/ 415 w 513"/>
                <a:gd name="T9" fmla="*/ 188 h 380"/>
                <a:gd name="T10" fmla="*/ 513 w 513"/>
                <a:gd name="T11" fmla="*/ 128 h 380"/>
                <a:gd name="T12" fmla="*/ 513 w 513"/>
                <a:gd name="T13" fmla="*/ 128 h 380"/>
                <a:gd name="T14" fmla="*/ 456 w 513"/>
                <a:gd name="T15" fmla="*/ 107 h 380"/>
                <a:gd name="T16" fmla="*/ 400 w 513"/>
                <a:gd name="T17" fmla="*/ 87 h 380"/>
                <a:gd name="T18" fmla="*/ 346 w 513"/>
                <a:gd name="T19" fmla="*/ 69 h 380"/>
                <a:gd name="T20" fmla="*/ 292 w 513"/>
                <a:gd name="T21" fmla="*/ 53 h 380"/>
                <a:gd name="T22" fmla="*/ 238 w 513"/>
                <a:gd name="T23" fmla="*/ 38 h 380"/>
                <a:gd name="T24" fmla="*/ 186 w 513"/>
                <a:gd name="T25" fmla="*/ 24 h 380"/>
                <a:gd name="T26" fmla="*/ 85 w 513"/>
                <a:gd name="T27" fmla="*/ 0 h 380"/>
                <a:gd name="T28" fmla="*/ 85 w 513"/>
                <a:gd name="T29" fmla="*/ 0 h 380"/>
                <a:gd name="T30" fmla="*/ 79 w 513"/>
                <a:gd name="T31" fmla="*/ 14 h 380"/>
                <a:gd name="T32" fmla="*/ 72 w 513"/>
                <a:gd name="T33" fmla="*/ 27 h 380"/>
                <a:gd name="T34" fmla="*/ 61 w 513"/>
                <a:gd name="T35" fmla="*/ 39 h 380"/>
                <a:gd name="T36" fmla="*/ 52 w 513"/>
                <a:gd name="T37" fmla="*/ 50 h 380"/>
                <a:gd name="T38" fmla="*/ 40 w 513"/>
                <a:gd name="T39" fmla="*/ 60 h 380"/>
                <a:gd name="T40" fmla="*/ 27 w 513"/>
                <a:gd name="T41" fmla="*/ 69 h 380"/>
                <a:gd name="T42" fmla="*/ 15 w 513"/>
                <a:gd name="T43" fmla="*/ 77 h 380"/>
                <a:gd name="T44" fmla="*/ 0 w 513"/>
                <a:gd name="T45" fmla="*/ 83 h 380"/>
                <a:gd name="T46" fmla="*/ 0 w 513"/>
                <a:gd name="T47" fmla="*/ 83 h 380"/>
                <a:gd name="T48" fmla="*/ 7 w 513"/>
                <a:gd name="T49" fmla="*/ 146 h 380"/>
                <a:gd name="T50" fmla="*/ 15 w 513"/>
                <a:gd name="T51" fmla="*/ 212 h 380"/>
                <a:gd name="T52" fmla="*/ 24 w 513"/>
                <a:gd name="T53" fmla="*/ 279 h 380"/>
                <a:gd name="T54" fmla="*/ 34 w 513"/>
                <a:gd name="T55" fmla="*/ 348 h 380"/>
                <a:gd name="T56" fmla="*/ 34 w 513"/>
                <a:gd name="T57" fmla="*/ 348 h 380"/>
                <a:gd name="T58" fmla="*/ 45 w 513"/>
                <a:gd name="T59" fmla="*/ 348 h 380"/>
                <a:gd name="T60" fmla="*/ 45 w 513"/>
                <a:gd name="T61" fmla="*/ 348 h 380"/>
                <a:gd name="T62" fmla="*/ 58 w 513"/>
                <a:gd name="T63" fmla="*/ 348 h 380"/>
                <a:gd name="T64" fmla="*/ 70 w 513"/>
                <a:gd name="T65" fmla="*/ 350 h 380"/>
                <a:gd name="T66" fmla="*/ 82 w 513"/>
                <a:gd name="T67" fmla="*/ 353 h 380"/>
                <a:gd name="T68" fmla="*/ 94 w 513"/>
                <a:gd name="T69" fmla="*/ 356 h 380"/>
                <a:gd name="T70" fmla="*/ 106 w 513"/>
                <a:gd name="T71" fmla="*/ 360 h 380"/>
                <a:gd name="T72" fmla="*/ 117 w 513"/>
                <a:gd name="T73" fmla="*/ 366 h 380"/>
                <a:gd name="T74" fmla="*/ 127 w 513"/>
                <a:gd name="T75" fmla="*/ 372 h 380"/>
                <a:gd name="T76" fmla="*/ 136 w 513"/>
                <a:gd name="T77" fmla="*/ 380 h 380"/>
                <a:gd name="T78" fmla="*/ 136 w 513"/>
                <a:gd name="T7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380">
                  <a:moveTo>
                    <a:pt x="136" y="380"/>
                  </a:moveTo>
                  <a:lnTo>
                    <a:pt x="136" y="380"/>
                  </a:lnTo>
                  <a:lnTo>
                    <a:pt x="228" y="314"/>
                  </a:lnTo>
                  <a:lnTo>
                    <a:pt x="321" y="251"/>
                  </a:lnTo>
                  <a:lnTo>
                    <a:pt x="415" y="188"/>
                  </a:lnTo>
                  <a:lnTo>
                    <a:pt x="513" y="128"/>
                  </a:lnTo>
                  <a:lnTo>
                    <a:pt x="513" y="128"/>
                  </a:lnTo>
                  <a:lnTo>
                    <a:pt x="456" y="107"/>
                  </a:lnTo>
                  <a:lnTo>
                    <a:pt x="400" y="87"/>
                  </a:lnTo>
                  <a:lnTo>
                    <a:pt x="346" y="69"/>
                  </a:lnTo>
                  <a:lnTo>
                    <a:pt x="292" y="53"/>
                  </a:lnTo>
                  <a:lnTo>
                    <a:pt x="238" y="38"/>
                  </a:lnTo>
                  <a:lnTo>
                    <a:pt x="186" y="24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9" y="14"/>
                  </a:lnTo>
                  <a:lnTo>
                    <a:pt x="72" y="27"/>
                  </a:lnTo>
                  <a:lnTo>
                    <a:pt x="61" y="39"/>
                  </a:lnTo>
                  <a:lnTo>
                    <a:pt x="52" y="50"/>
                  </a:lnTo>
                  <a:lnTo>
                    <a:pt x="40" y="60"/>
                  </a:lnTo>
                  <a:lnTo>
                    <a:pt x="27" y="69"/>
                  </a:lnTo>
                  <a:lnTo>
                    <a:pt x="15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146"/>
                  </a:lnTo>
                  <a:lnTo>
                    <a:pt x="15" y="212"/>
                  </a:lnTo>
                  <a:lnTo>
                    <a:pt x="24" y="279"/>
                  </a:lnTo>
                  <a:lnTo>
                    <a:pt x="34" y="348"/>
                  </a:lnTo>
                  <a:lnTo>
                    <a:pt x="34" y="348"/>
                  </a:lnTo>
                  <a:lnTo>
                    <a:pt x="45" y="348"/>
                  </a:lnTo>
                  <a:lnTo>
                    <a:pt x="45" y="348"/>
                  </a:lnTo>
                  <a:lnTo>
                    <a:pt x="58" y="348"/>
                  </a:lnTo>
                  <a:lnTo>
                    <a:pt x="70" y="350"/>
                  </a:lnTo>
                  <a:lnTo>
                    <a:pt x="82" y="353"/>
                  </a:lnTo>
                  <a:lnTo>
                    <a:pt x="94" y="356"/>
                  </a:lnTo>
                  <a:lnTo>
                    <a:pt x="106" y="360"/>
                  </a:lnTo>
                  <a:lnTo>
                    <a:pt x="117" y="366"/>
                  </a:lnTo>
                  <a:lnTo>
                    <a:pt x="127" y="372"/>
                  </a:lnTo>
                  <a:lnTo>
                    <a:pt x="136" y="380"/>
                  </a:lnTo>
                  <a:lnTo>
                    <a:pt x="136" y="3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3857FD60-958D-75B5-FD14-A220D7B2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508" y="2221889"/>
              <a:ext cx="114339" cy="115905"/>
            </a:xfrm>
            <a:custGeom>
              <a:avLst/>
              <a:gdLst>
                <a:gd name="T0" fmla="*/ 383 w 438"/>
                <a:gd name="T1" fmla="*/ 147 h 442"/>
                <a:gd name="T2" fmla="*/ 383 w 438"/>
                <a:gd name="T3" fmla="*/ 147 h 442"/>
                <a:gd name="T4" fmla="*/ 383 w 438"/>
                <a:gd name="T5" fmla="*/ 136 h 442"/>
                <a:gd name="T6" fmla="*/ 384 w 438"/>
                <a:gd name="T7" fmla="*/ 126 h 442"/>
                <a:gd name="T8" fmla="*/ 384 w 438"/>
                <a:gd name="T9" fmla="*/ 126 h 442"/>
                <a:gd name="T10" fmla="*/ 282 w 438"/>
                <a:gd name="T11" fmla="*/ 96 h 442"/>
                <a:gd name="T12" fmla="*/ 185 w 438"/>
                <a:gd name="T13" fmla="*/ 66 h 442"/>
                <a:gd name="T14" fmla="*/ 92 w 438"/>
                <a:gd name="T15" fmla="*/ 33 h 442"/>
                <a:gd name="T16" fmla="*/ 0 w 438"/>
                <a:gd name="T17" fmla="*/ 0 h 442"/>
                <a:gd name="T18" fmla="*/ 0 w 438"/>
                <a:gd name="T19" fmla="*/ 0 h 442"/>
                <a:gd name="T20" fmla="*/ 20 w 438"/>
                <a:gd name="T21" fmla="*/ 52 h 442"/>
                <a:gd name="T22" fmla="*/ 39 w 438"/>
                <a:gd name="T23" fmla="*/ 105 h 442"/>
                <a:gd name="T24" fmla="*/ 60 w 438"/>
                <a:gd name="T25" fmla="*/ 157 h 442"/>
                <a:gd name="T26" fmla="*/ 83 w 438"/>
                <a:gd name="T27" fmla="*/ 210 h 442"/>
                <a:gd name="T28" fmla="*/ 105 w 438"/>
                <a:gd name="T29" fmla="*/ 261 h 442"/>
                <a:gd name="T30" fmla="*/ 129 w 438"/>
                <a:gd name="T31" fmla="*/ 312 h 442"/>
                <a:gd name="T32" fmla="*/ 155 w 438"/>
                <a:gd name="T33" fmla="*/ 364 h 442"/>
                <a:gd name="T34" fmla="*/ 180 w 438"/>
                <a:gd name="T35" fmla="*/ 414 h 442"/>
                <a:gd name="T36" fmla="*/ 180 w 438"/>
                <a:gd name="T37" fmla="*/ 414 h 442"/>
                <a:gd name="T38" fmla="*/ 191 w 438"/>
                <a:gd name="T39" fmla="*/ 411 h 442"/>
                <a:gd name="T40" fmla="*/ 203 w 438"/>
                <a:gd name="T41" fmla="*/ 409 h 442"/>
                <a:gd name="T42" fmla="*/ 215 w 438"/>
                <a:gd name="T43" fmla="*/ 408 h 442"/>
                <a:gd name="T44" fmla="*/ 227 w 438"/>
                <a:gd name="T45" fmla="*/ 408 h 442"/>
                <a:gd name="T46" fmla="*/ 227 w 438"/>
                <a:gd name="T47" fmla="*/ 408 h 442"/>
                <a:gd name="T48" fmla="*/ 240 w 438"/>
                <a:gd name="T49" fmla="*/ 408 h 442"/>
                <a:gd name="T50" fmla="*/ 252 w 438"/>
                <a:gd name="T51" fmla="*/ 409 h 442"/>
                <a:gd name="T52" fmla="*/ 266 w 438"/>
                <a:gd name="T53" fmla="*/ 412 h 442"/>
                <a:gd name="T54" fmla="*/ 278 w 438"/>
                <a:gd name="T55" fmla="*/ 417 h 442"/>
                <a:gd name="T56" fmla="*/ 290 w 438"/>
                <a:gd name="T57" fmla="*/ 421 h 442"/>
                <a:gd name="T58" fmla="*/ 300 w 438"/>
                <a:gd name="T59" fmla="*/ 427 h 442"/>
                <a:gd name="T60" fmla="*/ 311 w 438"/>
                <a:gd name="T61" fmla="*/ 435 h 442"/>
                <a:gd name="T62" fmla="*/ 321 w 438"/>
                <a:gd name="T63" fmla="*/ 442 h 442"/>
                <a:gd name="T64" fmla="*/ 321 w 438"/>
                <a:gd name="T65" fmla="*/ 442 h 442"/>
                <a:gd name="T66" fmla="*/ 380 w 438"/>
                <a:gd name="T67" fmla="*/ 354 h 442"/>
                <a:gd name="T68" fmla="*/ 438 w 438"/>
                <a:gd name="T69" fmla="*/ 264 h 442"/>
                <a:gd name="T70" fmla="*/ 438 w 438"/>
                <a:gd name="T71" fmla="*/ 264 h 442"/>
                <a:gd name="T72" fmla="*/ 426 w 438"/>
                <a:gd name="T73" fmla="*/ 252 h 442"/>
                <a:gd name="T74" fmla="*/ 414 w 438"/>
                <a:gd name="T75" fmla="*/ 240 h 442"/>
                <a:gd name="T76" fmla="*/ 405 w 438"/>
                <a:gd name="T77" fmla="*/ 226 h 442"/>
                <a:gd name="T78" fmla="*/ 398 w 438"/>
                <a:gd name="T79" fmla="*/ 213 h 442"/>
                <a:gd name="T80" fmla="*/ 390 w 438"/>
                <a:gd name="T81" fmla="*/ 198 h 442"/>
                <a:gd name="T82" fmla="*/ 386 w 438"/>
                <a:gd name="T83" fmla="*/ 181 h 442"/>
                <a:gd name="T84" fmla="*/ 383 w 438"/>
                <a:gd name="T85" fmla="*/ 165 h 442"/>
                <a:gd name="T86" fmla="*/ 383 w 438"/>
                <a:gd name="T87" fmla="*/ 147 h 442"/>
                <a:gd name="T88" fmla="*/ 383 w 438"/>
                <a:gd name="T89" fmla="*/ 14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442">
                  <a:moveTo>
                    <a:pt x="383" y="147"/>
                  </a:moveTo>
                  <a:lnTo>
                    <a:pt x="383" y="147"/>
                  </a:lnTo>
                  <a:lnTo>
                    <a:pt x="383" y="136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282" y="96"/>
                  </a:lnTo>
                  <a:lnTo>
                    <a:pt x="185" y="66"/>
                  </a:lnTo>
                  <a:lnTo>
                    <a:pt x="92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52"/>
                  </a:lnTo>
                  <a:lnTo>
                    <a:pt x="39" y="105"/>
                  </a:lnTo>
                  <a:lnTo>
                    <a:pt x="60" y="157"/>
                  </a:lnTo>
                  <a:lnTo>
                    <a:pt x="83" y="210"/>
                  </a:lnTo>
                  <a:lnTo>
                    <a:pt x="105" y="261"/>
                  </a:lnTo>
                  <a:lnTo>
                    <a:pt x="129" y="312"/>
                  </a:lnTo>
                  <a:lnTo>
                    <a:pt x="155" y="364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91" y="411"/>
                  </a:lnTo>
                  <a:lnTo>
                    <a:pt x="203" y="409"/>
                  </a:lnTo>
                  <a:lnTo>
                    <a:pt x="215" y="408"/>
                  </a:lnTo>
                  <a:lnTo>
                    <a:pt x="227" y="408"/>
                  </a:lnTo>
                  <a:lnTo>
                    <a:pt x="227" y="408"/>
                  </a:lnTo>
                  <a:lnTo>
                    <a:pt x="240" y="408"/>
                  </a:lnTo>
                  <a:lnTo>
                    <a:pt x="252" y="409"/>
                  </a:lnTo>
                  <a:lnTo>
                    <a:pt x="266" y="412"/>
                  </a:lnTo>
                  <a:lnTo>
                    <a:pt x="278" y="417"/>
                  </a:lnTo>
                  <a:lnTo>
                    <a:pt x="290" y="421"/>
                  </a:lnTo>
                  <a:lnTo>
                    <a:pt x="300" y="427"/>
                  </a:lnTo>
                  <a:lnTo>
                    <a:pt x="311" y="435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80" y="354"/>
                  </a:lnTo>
                  <a:lnTo>
                    <a:pt x="438" y="264"/>
                  </a:lnTo>
                  <a:lnTo>
                    <a:pt x="438" y="264"/>
                  </a:lnTo>
                  <a:lnTo>
                    <a:pt x="426" y="252"/>
                  </a:lnTo>
                  <a:lnTo>
                    <a:pt x="414" y="240"/>
                  </a:lnTo>
                  <a:lnTo>
                    <a:pt x="405" y="226"/>
                  </a:lnTo>
                  <a:lnTo>
                    <a:pt x="398" y="213"/>
                  </a:lnTo>
                  <a:lnTo>
                    <a:pt x="390" y="198"/>
                  </a:lnTo>
                  <a:lnTo>
                    <a:pt x="386" y="181"/>
                  </a:lnTo>
                  <a:lnTo>
                    <a:pt x="383" y="165"/>
                  </a:lnTo>
                  <a:lnTo>
                    <a:pt x="383" y="147"/>
                  </a:lnTo>
                  <a:lnTo>
                    <a:pt x="383" y="1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B9894229-CD54-93DF-0FE6-AE4CCC66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793" y="1994778"/>
              <a:ext cx="244340" cy="249039"/>
            </a:xfrm>
            <a:custGeom>
              <a:avLst/>
              <a:gdLst>
                <a:gd name="T0" fmla="*/ 698 w 936"/>
                <a:gd name="T1" fmla="*/ 882 h 952"/>
                <a:gd name="T2" fmla="*/ 765 w 936"/>
                <a:gd name="T3" fmla="*/ 760 h 952"/>
                <a:gd name="T4" fmla="*/ 827 w 936"/>
                <a:gd name="T5" fmla="*/ 637 h 952"/>
                <a:gd name="T6" fmla="*/ 884 w 936"/>
                <a:gd name="T7" fmla="*/ 516 h 952"/>
                <a:gd name="T8" fmla="*/ 936 w 936"/>
                <a:gd name="T9" fmla="*/ 394 h 952"/>
                <a:gd name="T10" fmla="*/ 915 w 936"/>
                <a:gd name="T11" fmla="*/ 340 h 952"/>
                <a:gd name="T12" fmla="*/ 870 w 936"/>
                <a:gd name="T13" fmla="*/ 237 h 952"/>
                <a:gd name="T14" fmla="*/ 848 w 936"/>
                <a:gd name="T15" fmla="*/ 187 h 952"/>
                <a:gd name="T16" fmla="*/ 755 w 936"/>
                <a:gd name="T17" fmla="*/ 133 h 952"/>
                <a:gd name="T18" fmla="*/ 660 w 936"/>
                <a:gd name="T19" fmla="*/ 84 h 952"/>
                <a:gd name="T20" fmla="*/ 567 w 936"/>
                <a:gd name="T21" fmla="*/ 40 h 952"/>
                <a:gd name="T22" fmla="*/ 474 w 936"/>
                <a:gd name="T23" fmla="*/ 0 h 952"/>
                <a:gd name="T24" fmla="*/ 423 w 936"/>
                <a:gd name="T25" fmla="*/ 31 h 952"/>
                <a:gd name="T26" fmla="*/ 270 w 936"/>
                <a:gd name="T27" fmla="*/ 127 h 952"/>
                <a:gd name="T28" fmla="*/ 77 w 936"/>
                <a:gd name="T29" fmla="*/ 264 h 952"/>
                <a:gd name="T30" fmla="*/ 87 w 936"/>
                <a:gd name="T31" fmla="*/ 283 h 952"/>
                <a:gd name="T32" fmla="*/ 99 w 936"/>
                <a:gd name="T33" fmla="*/ 324 h 952"/>
                <a:gd name="T34" fmla="*/ 102 w 936"/>
                <a:gd name="T35" fmla="*/ 346 h 952"/>
                <a:gd name="T36" fmla="*/ 99 w 936"/>
                <a:gd name="T37" fmla="*/ 370 h 952"/>
                <a:gd name="T38" fmla="*/ 95 w 936"/>
                <a:gd name="T39" fmla="*/ 393 h 952"/>
                <a:gd name="T40" fmla="*/ 86 w 936"/>
                <a:gd name="T41" fmla="*/ 414 h 952"/>
                <a:gd name="T42" fmla="*/ 59 w 936"/>
                <a:gd name="T43" fmla="*/ 451 h 952"/>
                <a:gd name="T44" fmla="*/ 21 w 936"/>
                <a:gd name="T45" fmla="*/ 477 h 952"/>
                <a:gd name="T46" fmla="*/ 0 w 936"/>
                <a:gd name="T47" fmla="*/ 486 h 952"/>
                <a:gd name="T48" fmla="*/ 21 w 936"/>
                <a:gd name="T49" fmla="*/ 567 h 952"/>
                <a:gd name="T50" fmla="*/ 66 w 936"/>
                <a:gd name="T51" fmla="*/ 732 h 952"/>
                <a:gd name="T52" fmla="*/ 93 w 936"/>
                <a:gd name="T53" fmla="*/ 814 h 952"/>
                <a:gd name="T54" fmla="*/ 293 w 936"/>
                <a:gd name="T55" fmla="*/ 886 h 952"/>
                <a:gd name="T56" fmla="*/ 509 w 936"/>
                <a:gd name="T57" fmla="*/ 952 h 952"/>
                <a:gd name="T58" fmla="*/ 519 w 936"/>
                <a:gd name="T59" fmla="*/ 934 h 952"/>
                <a:gd name="T60" fmla="*/ 546 w 936"/>
                <a:gd name="T61" fmla="*/ 904 h 952"/>
                <a:gd name="T62" fmla="*/ 579 w 936"/>
                <a:gd name="T63" fmla="*/ 883 h 952"/>
                <a:gd name="T64" fmla="*/ 620 w 936"/>
                <a:gd name="T65" fmla="*/ 871 h 952"/>
                <a:gd name="T66" fmla="*/ 641 w 936"/>
                <a:gd name="T67" fmla="*/ 870 h 952"/>
                <a:gd name="T68" fmla="*/ 671 w 936"/>
                <a:gd name="T69" fmla="*/ 873 h 952"/>
                <a:gd name="T70" fmla="*/ 698 w 936"/>
                <a:gd name="T71" fmla="*/ 88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6" h="952">
                  <a:moveTo>
                    <a:pt x="698" y="882"/>
                  </a:moveTo>
                  <a:lnTo>
                    <a:pt x="698" y="882"/>
                  </a:lnTo>
                  <a:lnTo>
                    <a:pt x="732" y="820"/>
                  </a:lnTo>
                  <a:lnTo>
                    <a:pt x="765" y="760"/>
                  </a:lnTo>
                  <a:lnTo>
                    <a:pt x="797" y="699"/>
                  </a:lnTo>
                  <a:lnTo>
                    <a:pt x="827" y="637"/>
                  </a:lnTo>
                  <a:lnTo>
                    <a:pt x="857" y="576"/>
                  </a:lnTo>
                  <a:lnTo>
                    <a:pt x="884" y="516"/>
                  </a:lnTo>
                  <a:lnTo>
                    <a:pt x="911" y="454"/>
                  </a:lnTo>
                  <a:lnTo>
                    <a:pt x="936" y="394"/>
                  </a:lnTo>
                  <a:lnTo>
                    <a:pt x="936" y="394"/>
                  </a:lnTo>
                  <a:lnTo>
                    <a:pt x="915" y="340"/>
                  </a:lnTo>
                  <a:lnTo>
                    <a:pt x="893" y="288"/>
                  </a:lnTo>
                  <a:lnTo>
                    <a:pt x="870" y="237"/>
                  </a:lnTo>
                  <a:lnTo>
                    <a:pt x="848" y="187"/>
                  </a:lnTo>
                  <a:lnTo>
                    <a:pt x="848" y="187"/>
                  </a:lnTo>
                  <a:lnTo>
                    <a:pt x="801" y="160"/>
                  </a:lnTo>
                  <a:lnTo>
                    <a:pt x="755" y="133"/>
                  </a:lnTo>
                  <a:lnTo>
                    <a:pt x="707" y="108"/>
                  </a:lnTo>
                  <a:lnTo>
                    <a:pt x="660" y="84"/>
                  </a:lnTo>
                  <a:lnTo>
                    <a:pt x="614" y="61"/>
                  </a:lnTo>
                  <a:lnTo>
                    <a:pt x="567" y="40"/>
                  </a:lnTo>
                  <a:lnTo>
                    <a:pt x="521" y="19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23" y="31"/>
                  </a:lnTo>
                  <a:lnTo>
                    <a:pt x="371" y="63"/>
                  </a:lnTo>
                  <a:lnTo>
                    <a:pt x="270" y="127"/>
                  </a:lnTo>
                  <a:lnTo>
                    <a:pt x="173" y="195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87" y="283"/>
                  </a:lnTo>
                  <a:lnTo>
                    <a:pt x="95" y="303"/>
                  </a:lnTo>
                  <a:lnTo>
                    <a:pt x="99" y="324"/>
                  </a:lnTo>
                  <a:lnTo>
                    <a:pt x="102" y="346"/>
                  </a:lnTo>
                  <a:lnTo>
                    <a:pt x="102" y="346"/>
                  </a:lnTo>
                  <a:lnTo>
                    <a:pt x="101" y="358"/>
                  </a:lnTo>
                  <a:lnTo>
                    <a:pt x="99" y="370"/>
                  </a:lnTo>
                  <a:lnTo>
                    <a:pt x="98" y="382"/>
                  </a:lnTo>
                  <a:lnTo>
                    <a:pt x="95" y="393"/>
                  </a:lnTo>
                  <a:lnTo>
                    <a:pt x="90" y="403"/>
                  </a:lnTo>
                  <a:lnTo>
                    <a:pt x="86" y="414"/>
                  </a:lnTo>
                  <a:lnTo>
                    <a:pt x="74" y="433"/>
                  </a:lnTo>
                  <a:lnTo>
                    <a:pt x="59" y="451"/>
                  </a:lnTo>
                  <a:lnTo>
                    <a:pt x="41" y="465"/>
                  </a:lnTo>
                  <a:lnTo>
                    <a:pt x="21" y="477"/>
                  </a:lnTo>
                  <a:lnTo>
                    <a:pt x="12" y="483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21" y="567"/>
                  </a:lnTo>
                  <a:lnTo>
                    <a:pt x="42" y="649"/>
                  </a:lnTo>
                  <a:lnTo>
                    <a:pt x="66" y="732"/>
                  </a:lnTo>
                  <a:lnTo>
                    <a:pt x="93" y="814"/>
                  </a:lnTo>
                  <a:lnTo>
                    <a:pt x="93" y="814"/>
                  </a:lnTo>
                  <a:lnTo>
                    <a:pt x="191" y="850"/>
                  </a:lnTo>
                  <a:lnTo>
                    <a:pt x="293" y="886"/>
                  </a:lnTo>
                  <a:lnTo>
                    <a:pt x="398" y="919"/>
                  </a:lnTo>
                  <a:lnTo>
                    <a:pt x="509" y="952"/>
                  </a:lnTo>
                  <a:lnTo>
                    <a:pt x="509" y="952"/>
                  </a:lnTo>
                  <a:lnTo>
                    <a:pt x="519" y="934"/>
                  </a:lnTo>
                  <a:lnTo>
                    <a:pt x="531" y="919"/>
                  </a:lnTo>
                  <a:lnTo>
                    <a:pt x="546" y="904"/>
                  </a:lnTo>
                  <a:lnTo>
                    <a:pt x="561" y="892"/>
                  </a:lnTo>
                  <a:lnTo>
                    <a:pt x="579" y="883"/>
                  </a:lnTo>
                  <a:lnTo>
                    <a:pt x="599" y="876"/>
                  </a:lnTo>
                  <a:lnTo>
                    <a:pt x="620" y="871"/>
                  </a:lnTo>
                  <a:lnTo>
                    <a:pt x="641" y="870"/>
                  </a:lnTo>
                  <a:lnTo>
                    <a:pt x="641" y="870"/>
                  </a:lnTo>
                  <a:lnTo>
                    <a:pt x="656" y="870"/>
                  </a:lnTo>
                  <a:lnTo>
                    <a:pt x="671" y="873"/>
                  </a:lnTo>
                  <a:lnTo>
                    <a:pt x="684" y="876"/>
                  </a:lnTo>
                  <a:lnTo>
                    <a:pt x="698" y="882"/>
                  </a:lnTo>
                  <a:lnTo>
                    <a:pt x="698" y="8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6E4D3F61-39F0-1AB7-C494-73C89D1BA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923" y="2113815"/>
              <a:ext cx="97632" cy="161327"/>
            </a:xfrm>
            <a:custGeom>
              <a:avLst/>
              <a:gdLst>
                <a:gd name="T0" fmla="*/ 328 w 375"/>
                <a:gd name="T1" fmla="*/ 616 h 616"/>
                <a:gd name="T2" fmla="*/ 328 w 375"/>
                <a:gd name="T3" fmla="*/ 616 h 616"/>
                <a:gd name="T4" fmla="*/ 352 w 375"/>
                <a:gd name="T5" fmla="*/ 574 h 616"/>
                <a:gd name="T6" fmla="*/ 375 w 375"/>
                <a:gd name="T7" fmla="*/ 531 h 616"/>
                <a:gd name="T8" fmla="*/ 375 w 375"/>
                <a:gd name="T9" fmla="*/ 531 h 616"/>
                <a:gd name="T10" fmla="*/ 358 w 375"/>
                <a:gd name="T11" fmla="*/ 456 h 616"/>
                <a:gd name="T12" fmla="*/ 340 w 375"/>
                <a:gd name="T13" fmla="*/ 384 h 616"/>
                <a:gd name="T14" fmla="*/ 322 w 375"/>
                <a:gd name="T15" fmla="*/ 315 h 616"/>
                <a:gd name="T16" fmla="*/ 303 w 375"/>
                <a:gd name="T17" fmla="*/ 247 h 616"/>
                <a:gd name="T18" fmla="*/ 283 w 375"/>
                <a:gd name="T19" fmla="*/ 183 h 616"/>
                <a:gd name="T20" fmla="*/ 264 w 375"/>
                <a:gd name="T21" fmla="*/ 120 h 616"/>
                <a:gd name="T22" fmla="*/ 243 w 375"/>
                <a:gd name="T23" fmla="*/ 58 h 616"/>
                <a:gd name="T24" fmla="*/ 223 w 375"/>
                <a:gd name="T25" fmla="*/ 0 h 616"/>
                <a:gd name="T26" fmla="*/ 223 w 375"/>
                <a:gd name="T27" fmla="*/ 0 h 616"/>
                <a:gd name="T28" fmla="*/ 198 w 375"/>
                <a:gd name="T29" fmla="*/ 55 h 616"/>
                <a:gd name="T30" fmla="*/ 172 w 375"/>
                <a:gd name="T31" fmla="*/ 112 h 616"/>
                <a:gd name="T32" fmla="*/ 118 w 375"/>
                <a:gd name="T33" fmla="*/ 225 h 616"/>
                <a:gd name="T34" fmla="*/ 61 w 375"/>
                <a:gd name="T35" fmla="*/ 337 h 616"/>
                <a:gd name="T36" fmla="*/ 0 w 375"/>
                <a:gd name="T37" fmla="*/ 450 h 616"/>
                <a:gd name="T38" fmla="*/ 0 w 375"/>
                <a:gd name="T39" fmla="*/ 450 h 616"/>
                <a:gd name="T40" fmla="*/ 12 w 375"/>
                <a:gd name="T41" fmla="*/ 460 h 616"/>
                <a:gd name="T42" fmla="*/ 21 w 375"/>
                <a:gd name="T43" fmla="*/ 472 h 616"/>
                <a:gd name="T44" fmla="*/ 30 w 375"/>
                <a:gd name="T45" fmla="*/ 484 h 616"/>
                <a:gd name="T46" fmla="*/ 37 w 375"/>
                <a:gd name="T47" fmla="*/ 499 h 616"/>
                <a:gd name="T48" fmla="*/ 43 w 375"/>
                <a:gd name="T49" fmla="*/ 513 h 616"/>
                <a:gd name="T50" fmla="*/ 48 w 375"/>
                <a:gd name="T51" fmla="*/ 529 h 616"/>
                <a:gd name="T52" fmla="*/ 51 w 375"/>
                <a:gd name="T53" fmla="*/ 544 h 616"/>
                <a:gd name="T54" fmla="*/ 52 w 375"/>
                <a:gd name="T55" fmla="*/ 561 h 616"/>
                <a:gd name="T56" fmla="*/ 52 w 375"/>
                <a:gd name="T57" fmla="*/ 561 h 616"/>
                <a:gd name="T58" fmla="*/ 51 w 375"/>
                <a:gd name="T59" fmla="*/ 565 h 616"/>
                <a:gd name="T60" fmla="*/ 51 w 375"/>
                <a:gd name="T61" fmla="*/ 565 h 616"/>
                <a:gd name="T62" fmla="*/ 118 w 375"/>
                <a:gd name="T63" fmla="*/ 580 h 616"/>
                <a:gd name="T64" fmla="*/ 187 w 375"/>
                <a:gd name="T65" fmla="*/ 592 h 616"/>
                <a:gd name="T66" fmla="*/ 258 w 375"/>
                <a:gd name="T67" fmla="*/ 606 h 616"/>
                <a:gd name="T68" fmla="*/ 328 w 375"/>
                <a:gd name="T69" fmla="*/ 616 h 616"/>
                <a:gd name="T70" fmla="*/ 328 w 375"/>
                <a:gd name="T71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616">
                  <a:moveTo>
                    <a:pt x="328" y="616"/>
                  </a:moveTo>
                  <a:lnTo>
                    <a:pt x="328" y="616"/>
                  </a:lnTo>
                  <a:lnTo>
                    <a:pt x="352" y="574"/>
                  </a:lnTo>
                  <a:lnTo>
                    <a:pt x="375" y="531"/>
                  </a:lnTo>
                  <a:lnTo>
                    <a:pt x="375" y="531"/>
                  </a:lnTo>
                  <a:lnTo>
                    <a:pt x="358" y="456"/>
                  </a:lnTo>
                  <a:lnTo>
                    <a:pt x="340" y="384"/>
                  </a:lnTo>
                  <a:lnTo>
                    <a:pt x="322" y="315"/>
                  </a:lnTo>
                  <a:lnTo>
                    <a:pt x="303" y="247"/>
                  </a:lnTo>
                  <a:lnTo>
                    <a:pt x="283" y="183"/>
                  </a:lnTo>
                  <a:lnTo>
                    <a:pt x="264" y="120"/>
                  </a:lnTo>
                  <a:lnTo>
                    <a:pt x="243" y="58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98" y="55"/>
                  </a:lnTo>
                  <a:lnTo>
                    <a:pt x="172" y="112"/>
                  </a:lnTo>
                  <a:lnTo>
                    <a:pt x="118" y="225"/>
                  </a:lnTo>
                  <a:lnTo>
                    <a:pt x="61" y="337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12" y="460"/>
                  </a:lnTo>
                  <a:lnTo>
                    <a:pt x="21" y="472"/>
                  </a:lnTo>
                  <a:lnTo>
                    <a:pt x="30" y="484"/>
                  </a:lnTo>
                  <a:lnTo>
                    <a:pt x="37" y="499"/>
                  </a:lnTo>
                  <a:lnTo>
                    <a:pt x="43" y="513"/>
                  </a:lnTo>
                  <a:lnTo>
                    <a:pt x="48" y="529"/>
                  </a:lnTo>
                  <a:lnTo>
                    <a:pt x="51" y="544"/>
                  </a:lnTo>
                  <a:lnTo>
                    <a:pt x="52" y="561"/>
                  </a:lnTo>
                  <a:lnTo>
                    <a:pt x="52" y="561"/>
                  </a:lnTo>
                  <a:lnTo>
                    <a:pt x="51" y="565"/>
                  </a:lnTo>
                  <a:lnTo>
                    <a:pt x="51" y="565"/>
                  </a:lnTo>
                  <a:lnTo>
                    <a:pt x="118" y="580"/>
                  </a:lnTo>
                  <a:lnTo>
                    <a:pt x="187" y="592"/>
                  </a:lnTo>
                  <a:lnTo>
                    <a:pt x="258" y="606"/>
                  </a:lnTo>
                  <a:lnTo>
                    <a:pt x="328" y="616"/>
                  </a:lnTo>
                  <a:lnTo>
                    <a:pt x="328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6B3F2277-C488-2D98-0FDC-70766FA8F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32" y="2126345"/>
              <a:ext cx="54299" cy="50643"/>
            </a:xfrm>
            <a:custGeom>
              <a:avLst/>
              <a:gdLst>
                <a:gd name="T0" fmla="*/ 46 w 207"/>
                <a:gd name="T1" fmla="*/ 168 h 195"/>
                <a:gd name="T2" fmla="*/ 46 w 207"/>
                <a:gd name="T3" fmla="*/ 168 h 195"/>
                <a:gd name="T4" fmla="*/ 58 w 207"/>
                <a:gd name="T5" fmla="*/ 168 h 195"/>
                <a:gd name="T6" fmla="*/ 70 w 207"/>
                <a:gd name="T7" fmla="*/ 170 h 195"/>
                <a:gd name="T8" fmla="*/ 91 w 207"/>
                <a:gd name="T9" fmla="*/ 176 h 195"/>
                <a:gd name="T10" fmla="*/ 112 w 207"/>
                <a:gd name="T11" fmla="*/ 183 h 195"/>
                <a:gd name="T12" fmla="*/ 132 w 207"/>
                <a:gd name="T13" fmla="*/ 195 h 195"/>
                <a:gd name="T14" fmla="*/ 132 w 207"/>
                <a:gd name="T15" fmla="*/ 195 h 195"/>
                <a:gd name="T16" fmla="*/ 207 w 207"/>
                <a:gd name="T17" fmla="*/ 122 h 195"/>
                <a:gd name="T18" fmla="*/ 207 w 207"/>
                <a:gd name="T19" fmla="*/ 122 h 195"/>
                <a:gd name="T20" fmla="*/ 150 w 207"/>
                <a:gd name="T21" fmla="*/ 92 h 195"/>
                <a:gd name="T22" fmla="*/ 97 w 207"/>
                <a:gd name="T23" fmla="*/ 60 h 195"/>
                <a:gd name="T24" fmla="*/ 48 w 207"/>
                <a:gd name="T25" fmla="*/ 30 h 195"/>
                <a:gd name="T26" fmla="*/ 0 w 207"/>
                <a:gd name="T27" fmla="*/ 0 h 195"/>
                <a:gd name="T28" fmla="*/ 0 w 207"/>
                <a:gd name="T29" fmla="*/ 0 h 195"/>
                <a:gd name="T30" fmla="*/ 16 w 207"/>
                <a:gd name="T31" fmla="*/ 84 h 195"/>
                <a:gd name="T32" fmla="*/ 34 w 207"/>
                <a:gd name="T33" fmla="*/ 168 h 195"/>
                <a:gd name="T34" fmla="*/ 34 w 207"/>
                <a:gd name="T35" fmla="*/ 168 h 195"/>
                <a:gd name="T36" fmla="*/ 46 w 207"/>
                <a:gd name="T37" fmla="*/ 168 h 195"/>
                <a:gd name="T38" fmla="*/ 46 w 207"/>
                <a:gd name="T39" fmla="*/ 16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95">
                  <a:moveTo>
                    <a:pt x="46" y="168"/>
                  </a:moveTo>
                  <a:lnTo>
                    <a:pt x="46" y="168"/>
                  </a:lnTo>
                  <a:lnTo>
                    <a:pt x="58" y="168"/>
                  </a:lnTo>
                  <a:lnTo>
                    <a:pt x="70" y="170"/>
                  </a:lnTo>
                  <a:lnTo>
                    <a:pt x="91" y="176"/>
                  </a:lnTo>
                  <a:lnTo>
                    <a:pt x="112" y="183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50" y="92"/>
                  </a:lnTo>
                  <a:lnTo>
                    <a:pt x="97" y="6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84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46" y="168"/>
                  </a:lnTo>
                  <a:lnTo>
                    <a:pt x="46" y="1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667064C1-3278-E999-B747-660F6EDEB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38" y="1938391"/>
              <a:ext cx="156629" cy="211448"/>
            </a:xfrm>
            <a:custGeom>
              <a:avLst/>
              <a:gdLst>
                <a:gd name="T0" fmla="*/ 522 w 602"/>
                <a:gd name="T1" fmla="*/ 627 h 810"/>
                <a:gd name="T2" fmla="*/ 512 w 602"/>
                <a:gd name="T3" fmla="*/ 597 h 810"/>
                <a:gd name="T4" fmla="*/ 507 w 602"/>
                <a:gd name="T5" fmla="*/ 564 h 810"/>
                <a:gd name="T6" fmla="*/ 509 w 602"/>
                <a:gd name="T7" fmla="*/ 552 h 810"/>
                <a:gd name="T8" fmla="*/ 515 w 602"/>
                <a:gd name="T9" fmla="*/ 519 h 810"/>
                <a:gd name="T10" fmla="*/ 534 w 602"/>
                <a:gd name="T11" fmla="*/ 480 h 810"/>
                <a:gd name="T12" fmla="*/ 564 w 602"/>
                <a:gd name="T13" fmla="*/ 449 h 810"/>
                <a:gd name="T14" fmla="*/ 602 w 602"/>
                <a:gd name="T15" fmla="*/ 426 h 810"/>
                <a:gd name="T16" fmla="*/ 591 w 602"/>
                <a:gd name="T17" fmla="*/ 357 h 810"/>
                <a:gd name="T18" fmla="*/ 573 w 602"/>
                <a:gd name="T19" fmla="*/ 224 h 810"/>
                <a:gd name="T20" fmla="*/ 566 w 602"/>
                <a:gd name="T21" fmla="*/ 161 h 810"/>
                <a:gd name="T22" fmla="*/ 560 w 602"/>
                <a:gd name="T23" fmla="*/ 161 h 810"/>
                <a:gd name="T24" fmla="*/ 531 w 602"/>
                <a:gd name="T25" fmla="*/ 158 h 810"/>
                <a:gd name="T26" fmla="*/ 504 w 602"/>
                <a:gd name="T27" fmla="*/ 150 h 810"/>
                <a:gd name="T28" fmla="*/ 479 w 602"/>
                <a:gd name="T29" fmla="*/ 137 h 810"/>
                <a:gd name="T30" fmla="*/ 458 w 602"/>
                <a:gd name="T31" fmla="*/ 120 h 810"/>
                <a:gd name="T32" fmla="*/ 440 w 602"/>
                <a:gd name="T33" fmla="*/ 99 h 810"/>
                <a:gd name="T34" fmla="*/ 426 w 602"/>
                <a:gd name="T35" fmla="*/ 75 h 810"/>
                <a:gd name="T36" fmla="*/ 416 w 602"/>
                <a:gd name="T37" fmla="*/ 48 h 810"/>
                <a:gd name="T38" fmla="*/ 413 w 602"/>
                <a:gd name="T39" fmla="*/ 20 h 810"/>
                <a:gd name="T40" fmla="*/ 335 w 602"/>
                <a:gd name="T41" fmla="*/ 11 h 810"/>
                <a:gd name="T42" fmla="*/ 212 w 602"/>
                <a:gd name="T43" fmla="*/ 2 h 810"/>
                <a:gd name="T44" fmla="*/ 167 w 602"/>
                <a:gd name="T45" fmla="*/ 0 h 810"/>
                <a:gd name="T46" fmla="*/ 120 w 602"/>
                <a:gd name="T47" fmla="*/ 47 h 810"/>
                <a:gd name="T48" fmla="*/ 77 w 602"/>
                <a:gd name="T49" fmla="*/ 96 h 810"/>
                <a:gd name="T50" fmla="*/ 36 w 602"/>
                <a:gd name="T51" fmla="*/ 149 h 810"/>
                <a:gd name="T52" fmla="*/ 0 w 602"/>
                <a:gd name="T53" fmla="*/ 203 h 810"/>
                <a:gd name="T54" fmla="*/ 9 w 602"/>
                <a:gd name="T55" fmla="*/ 302 h 810"/>
                <a:gd name="T56" fmla="*/ 41 w 602"/>
                <a:gd name="T57" fmla="*/ 533 h 810"/>
                <a:gd name="T58" fmla="*/ 62 w 602"/>
                <a:gd name="T59" fmla="*/ 659 h 810"/>
                <a:gd name="T60" fmla="*/ 180 w 602"/>
                <a:gd name="T61" fmla="*/ 732 h 810"/>
                <a:gd name="T62" fmla="*/ 315 w 602"/>
                <a:gd name="T63" fmla="*/ 810 h 810"/>
                <a:gd name="T64" fmla="*/ 365 w 602"/>
                <a:gd name="T65" fmla="*/ 764 h 810"/>
                <a:gd name="T66" fmla="*/ 468 w 602"/>
                <a:gd name="T67" fmla="*/ 672 h 810"/>
                <a:gd name="T68" fmla="*/ 522 w 602"/>
                <a:gd name="T69" fmla="*/ 627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810">
                  <a:moveTo>
                    <a:pt x="522" y="627"/>
                  </a:moveTo>
                  <a:lnTo>
                    <a:pt x="522" y="627"/>
                  </a:lnTo>
                  <a:lnTo>
                    <a:pt x="516" y="612"/>
                  </a:lnTo>
                  <a:lnTo>
                    <a:pt x="512" y="597"/>
                  </a:lnTo>
                  <a:lnTo>
                    <a:pt x="509" y="581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9" y="552"/>
                  </a:lnTo>
                  <a:lnTo>
                    <a:pt x="510" y="542"/>
                  </a:lnTo>
                  <a:lnTo>
                    <a:pt x="515" y="519"/>
                  </a:lnTo>
                  <a:lnTo>
                    <a:pt x="524" y="500"/>
                  </a:lnTo>
                  <a:lnTo>
                    <a:pt x="534" y="480"/>
                  </a:lnTo>
                  <a:lnTo>
                    <a:pt x="548" y="464"/>
                  </a:lnTo>
                  <a:lnTo>
                    <a:pt x="564" y="449"/>
                  </a:lnTo>
                  <a:lnTo>
                    <a:pt x="582" y="437"/>
                  </a:lnTo>
                  <a:lnTo>
                    <a:pt x="602" y="426"/>
                  </a:lnTo>
                  <a:lnTo>
                    <a:pt x="602" y="426"/>
                  </a:lnTo>
                  <a:lnTo>
                    <a:pt x="591" y="357"/>
                  </a:lnTo>
                  <a:lnTo>
                    <a:pt x="582" y="290"/>
                  </a:lnTo>
                  <a:lnTo>
                    <a:pt x="573" y="224"/>
                  </a:lnTo>
                  <a:lnTo>
                    <a:pt x="566" y="161"/>
                  </a:lnTo>
                  <a:lnTo>
                    <a:pt x="566" y="161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45" y="161"/>
                  </a:lnTo>
                  <a:lnTo>
                    <a:pt x="531" y="158"/>
                  </a:lnTo>
                  <a:lnTo>
                    <a:pt x="518" y="155"/>
                  </a:lnTo>
                  <a:lnTo>
                    <a:pt x="504" y="150"/>
                  </a:lnTo>
                  <a:lnTo>
                    <a:pt x="491" y="144"/>
                  </a:lnTo>
                  <a:lnTo>
                    <a:pt x="479" y="137"/>
                  </a:lnTo>
                  <a:lnTo>
                    <a:pt x="468" y="129"/>
                  </a:lnTo>
                  <a:lnTo>
                    <a:pt x="458" y="120"/>
                  </a:lnTo>
                  <a:lnTo>
                    <a:pt x="449" y="110"/>
                  </a:lnTo>
                  <a:lnTo>
                    <a:pt x="440" y="99"/>
                  </a:lnTo>
                  <a:lnTo>
                    <a:pt x="432" y="87"/>
                  </a:lnTo>
                  <a:lnTo>
                    <a:pt x="426" y="75"/>
                  </a:lnTo>
                  <a:lnTo>
                    <a:pt x="420" y="62"/>
                  </a:lnTo>
                  <a:lnTo>
                    <a:pt x="416" y="48"/>
                  </a:lnTo>
                  <a:lnTo>
                    <a:pt x="414" y="35"/>
                  </a:lnTo>
                  <a:lnTo>
                    <a:pt x="413" y="20"/>
                  </a:lnTo>
                  <a:lnTo>
                    <a:pt x="413" y="20"/>
                  </a:lnTo>
                  <a:lnTo>
                    <a:pt x="335" y="11"/>
                  </a:lnTo>
                  <a:lnTo>
                    <a:pt x="269" y="5"/>
                  </a:lnTo>
                  <a:lnTo>
                    <a:pt x="212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43" y="23"/>
                  </a:lnTo>
                  <a:lnTo>
                    <a:pt x="120" y="47"/>
                  </a:lnTo>
                  <a:lnTo>
                    <a:pt x="98" y="71"/>
                  </a:lnTo>
                  <a:lnTo>
                    <a:pt x="77" y="96"/>
                  </a:lnTo>
                  <a:lnTo>
                    <a:pt x="57" y="122"/>
                  </a:lnTo>
                  <a:lnTo>
                    <a:pt x="36" y="149"/>
                  </a:lnTo>
                  <a:lnTo>
                    <a:pt x="18" y="176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9" y="302"/>
                  </a:lnTo>
                  <a:lnTo>
                    <a:pt x="23" y="413"/>
                  </a:lnTo>
                  <a:lnTo>
                    <a:pt x="41" y="533"/>
                  </a:lnTo>
                  <a:lnTo>
                    <a:pt x="62" y="659"/>
                  </a:lnTo>
                  <a:lnTo>
                    <a:pt x="62" y="659"/>
                  </a:lnTo>
                  <a:lnTo>
                    <a:pt x="119" y="696"/>
                  </a:lnTo>
                  <a:lnTo>
                    <a:pt x="180" y="732"/>
                  </a:lnTo>
                  <a:lnTo>
                    <a:pt x="245" y="771"/>
                  </a:lnTo>
                  <a:lnTo>
                    <a:pt x="315" y="810"/>
                  </a:lnTo>
                  <a:lnTo>
                    <a:pt x="315" y="810"/>
                  </a:lnTo>
                  <a:lnTo>
                    <a:pt x="365" y="764"/>
                  </a:lnTo>
                  <a:lnTo>
                    <a:pt x="416" y="719"/>
                  </a:lnTo>
                  <a:lnTo>
                    <a:pt x="468" y="672"/>
                  </a:lnTo>
                  <a:lnTo>
                    <a:pt x="522" y="627"/>
                  </a:lnTo>
                  <a:lnTo>
                    <a:pt x="522" y="62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F6AF27B8-AB15-DCAC-4969-315484A0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059" y="1981725"/>
              <a:ext cx="75183" cy="42812"/>
            </a:xfrm>
            <a:custGeom>
              <a:avLst/>
              <a:gdLst>
                <a:gd name="T0" fmla="*/ 40 w 288"/>
                <a:gd name="T1" fmla="*/ 0 h 165"/>
                <a:gd name="T2" fmla="*/ 40 w 288"/>
                <a:gd name="T3" fmla="*/ 0 h 165"/>
                <a:gd name="T4" fmla="*/ 0 w 288"/>
                <a:gd name="T5" fmla="*/ 22 h 165"/>
                <a:gd name="T6" fmla="*/ 0 w 288"/>
                <a:gd name="T7" fmla="*/ 22 h 165"/>
                <a:gd name="T8" fmla="*/ 72 w 288"/>
                <a:gd name="T9" fmla="*/ 54 h 165"/>
                <a:gd name="T10" fmla="*/ 144 w 288"/>
                <a:gd name="T11" fmla="*/ 88 h 165"/>
                <a:gd name="T12" fmla="*/ 216 w 288"/>
                <a:gd name="T13" fmla="*/ 126 h 165"/>
                <a:gd name="T14" fmla="*/ 288 w 288"/>
                <a:gd name="T15" fmla="*/ 165 h 165"/>
                <a:gd name="T16" fmla="*/ 288 w 288"/>
                <a:gd name="T17" fmla="*/ 165 h 165"/>
                <a:gd name="T18" fmla="*/ 255 w 288"/>
                <a:gd name="T19" fmla="*/ 102 h 165"/>
                <a:gd name="T20" fmla="*/ 222 w 288"/>
                <a:gd name="T21" fmla="*/ 43 h 165"/>
                <a:gd name="T22" fmla="*/ 222 w 288"/>
                <a:gd name="T23" fmla="*/ 43 h 165"/>
                <a:gd name="T24" fmla="*/ 207 w 288"/>
                <a:gd name="T25" fmla="*/ 49 h 165"/>
                <a:gd name="T26" fmla="*/ 190 w 288"/>
                <a:gd name="T27" fmla="*/ 54 h 165"/>
                <a:gd name="T28" fmla="*/ 174 w 288"/>
                <a:gd name="T29" fmla="*/ 57 h 165"/>
                <a:gd name="T30" fmla="*/ 157 w 288"/>
                <a:gd name="T31" fmla="*/ 58 h 165"/>
                <a:gd name="T32" fmla="*/ 157 w 288"/>
                <a:gd name="T33" fmla="*/ 58 h 165"/>
                <a:gd name="T34" fmla="*/ 139 w 288"/>
                <a:gd name="T35" fmla="*/ 57 h 165"/>
                <a:gd name="T36" fmla="*/ 123 w 288"/>
                <a:gd name="T37" fmla="*/ 54 h 165"/>
                <a:gd name="T38" fmla="*/ 106 w 288"/>
                <a:gd name="T39" fmla="*/ 49 h 165"/>
                <a:gd name="T40" fmla="*/ 91 w 288"/>
                <a:gd name="T41" fmla="*/ 42 h 165"/>
                <a:gd name="T42" fmla="*/ 76 w 288"/>
                <a:gd name="T43" fmla="*/ 34 h 165"/>
                <a:gd name="T44" fmla="*/ 63 w 288"/>
                <a:gd name="T45" fmla="*/ 24 h 165"/>
                <a:gd name="T46" fmla="*/ 51 w 288"/>
                <a:gd name="T47" fmla="*/ 13 h 165"/>
                <a:gd name="T48" fmla="*/ 40 w 288"/>
                <a:gd name="T49" fmla="*/ 0 h 165"/>
                <a:gd name="T50" fmla="*/ 40 w 288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8" h="165">
                  <a:moveTo>
                    <a:pt x="40" y="0"/>
                  </a:moveTo>
                  <a:lnTo>
                    <a:pt x="4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2" y="54"/>
                  </a:lnTo>
                  <a:lnTo>
                    <a:pt x="144" y="88"/>
                  </a:lnTo>
                  <a:lnTo>
                    <a:pt x="216" y="126"/>
                  </a:lnTo>
                  <a:lnTo>
                    <a:pt x="288" y="165"/>
                  </a:lnTo>
                  <a:lnTo>
                    <a:pt x="288" y="165"/>
                  </a:lnTo>
                  <a:lnTo>
                    <a:pt x="255" y="102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07" y="49"/>
                  </a:lnTo>
                  <a:lnTo>
                    <a:pt x="190" y="54"/>
                  </a:lnTo>
                  <a:lnTo>
                    <a:pt x="174" y="57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39" y="57"/>
                  </a:lnTo>
                  <a:lnTo>
                    <a:pt x="123" y="54"/>
                  </a:lnTo>
                  <a:lnTo>
                    <a:pt x="106" y="49"/>
                  </a:lnTo>
                  <a:lnTo>
                    <a:pt x="91" y="42"/>
                  </a:lnTo>
                  <a:lnTo>
                    <a:pt x="76" y="34"/>
                  </a:lnTo>
                  <a:lnTo>
                    <a:pt x="63" y="24"/>
                  </a:lnTo>
                  <a:lnTo>
                    <a:pt x="51" y="1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5F9072F-D320-FBE5-2802-85B54B88D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141" y="2240683"/>
              <a:ext cx="74137" cy="109640"/>
            </a:xfrm>
            <a:custGeom>
              <a:avLst/>
              <a:gdLst>
                <a:gd name="T0" fmla="*/ 167 w 285"/>
                <a:gd name="T1" fmla="*/ 26 h 420"/>
                <a:gd name="T2" fmla="*/ 167 w 285"/>
                <a:gd name="T3" fmla="*/ 26 h 420"/>
                <a:gd name="T4" fmla="*/ 156 w 285"/>
                <a:gd name="T5" fmla="*/ 26 h 420"/>
                <a:gd name="T6" fmla="*/ 156 w 285"/>
                <a:gd name="T7" fmla="*/ 26 h 420"/>
                <a:gd name="T8" fmla="*/ 134 w 285"/>
                <a:gd name="T9" fmla="*/ 24 h 420"/>
                <a:gd name="T10" fmla="*/ 113 w 285"/>
                <a:gd name="T11" fmla="*/ 18 h 420"/>
                <a:gd name="T12" fmla="*/ 92 w 285"/>
                <a:gd name="T13" fmla="*/ 11 h 420"/>
                <a:gd name="T14" fmla="*/ 74 w 285"/>
                <a:gd name="T15" fmla="*/ 0 h 420"/>
                <a:gd name="T16" fmla="*/ 74 w 285"/>
                <a:gd name="T17" fmla="*/ 0 h 420"/>
                <a:gd name="T18" fmla="*/ 36 w 285"/>
                <a:gd name="T19" fmla="*/ 44 h 420"/>
                <a:gd name="T20" fmla="*/ 0 w 285"/>
                <a:gd name="T21" fmla="*/ 87 h 420"/>
                <a:gd name="T22" fmla="*/ 0 w 285"/>
                <a:gd name="T23" fmla="*/ 87 h 420"/>
                <a:gd name="T24" fmla="*/ 29 w 285"/>
                <a:gd name="T25" fmla="*/ 135 h 420"/>
                <a:gd name="T26" fmla="*/ 59 w 285"/>
                <a:gd name="T27" fmla="*/ 182 h 420"/>
                <a:gd name="T28" fmla="*/ 90 w 285"/>
                <a:gd name="T29" fmla="*/ 227 h 420"/>
                <a:gd name="T30" fmla="*/ 126 w 285"/>
                <a:gd name="T31" fmla="*/ 269 h 420"/>
                <a:gd name="T32" fmla="*/ 162 w 285"/>
                <a:gd name="T33" fmla="*/ 311 h 420"/>
                <a:gd name="T34" fmla="*/ 201 w 285"/>
                <a:gd name="T35" fmla="*/ 350 h 420"/>
                <a:gd name="T36" fmla="*/ 243 w 285"/>
                <a:gd name="T37" fmla="*/ 386 h 420"/>
                <a:gd name="T38" fmla="*/ 285 w 285"/>
                <a:gd name="T39" fmla="*/ 420 h 420"/>
                <a:gd name="T40" fmla="*/ 285 w 285"/>
                <a:gd name="T41" fmla="*/ 420 h 420"/>
                <a:gd name="T42" fmla="*/ 254 w 285"/>
                <a:gd name="T43" fmla="*/ 324 h 420"/>
                <a:gd name="T44" fmla="*/ 222 w 285"/>
                <a:gd name="T45" fmla="*/ 225 h 420"/>
                <a:gd name="T46" fmla="*/ 194 w 285"/>
                <a:gd name="T47" fmla="*/ 125 h 420"/>
                <a:gd name="T48" fmla="*/ 167 w 285"/>
                <a:gd name="T49" fmla="*/ 26 h 420"/>
                <a:gd name="T50" fmla="*/ 167 w 285"/>
                <a:gd name="T51" fmla="*/ 2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420">
                  <a:moveTo>
                    <a:pt x="167" y="26"/>
                  </a:moveTo>
                  <a:lnTo>
                    <a:pt x="167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92" y="1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6" y="4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9" y="135"/>
                  </a:lnTo>
                  <a:lnTo>
                    <a:pt x="59" y="182"/>
                  </a:lnTo>
                  <a:lnTo>
                    <a:pt x="90" y="227"/>
                  </a:lnTo>
                  <a:lnTo>
                    <a:pt x="126" y="269"/>
                  </a:lnTo>
                  <a:lnTo>
                    <a:pt x="162" y="311"/>
                  </a:lnTo>
                  <a:lnTo>
                    <a:pt x="201" y="350"/>
                  </a:lnTo>
                  <a:lnTo>
                    <a:pt x="243" y="386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54" y="324"/>
                  </a:lnTo>
                  <a:lnTo>
                    <a:pt x="222" y="225"/>
                  </a:lnTo>
                  <a:lnTo>
                    <a:pt x="194" y="125"/>
                  </a:lnTo>
                  <a:lnTo>
                    <a:pt x="167" y="26"/>
                  </a:lnTo>
                  <a:lnTo>
                    <a:pt x="167" y="2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4D8400A-2235-AD6E-C138-E86BF9303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961" y="2163935"/>
              <a:ext cx="205705" cy="241731"/>
            </a:xfrm>
            <a:custGeom>
              <a:avLst/>
              <a:gdLst>
                <a:gd name="T0" fmla="*/ 787 w 787"/>
                <a:gd name="T1" fmla="*/ 903 h 925"/>
                <a:gd name="T2" fmla="*/ 757 w 787"/>
                <a:gd name="T3" fmla="*/ 880 h 925"/>
                <a:gd name="T4" fmla="*/ 735 w 787"/>
                <a:gd name="T5" fmla="*/ 850 h 925"/>
                <a:gd name="T6" fmla="*/ 721 w 787"/>
                <a:gd name="T7" fmla="*/ 816 h 925"/>
                <a:gd name="T8" fmla="*/ 715 w 787"/>
                <a:gd name="T9" fmla="*/ 777 h 925"/>
                <a:gd name="T10" fmla="*/ 717 w 787"/>
                <a:gd name="T11" fmla="*/ 759 h 925"/>
                <a:gd name="T12" fmla="*/ 726 w 787"/>
                <a:gd name="T13" fmla="*/ 724 h 925"/>
                <a:gd name="T14" fmla="*/ 741 w 787"/>
                <a:gd name="T15" fmla="*/ 694 h 925"/>
                <a:gd name="T16" fmla="*/ 763 w 787"/>
                <a:gd name="T17" fmla="*/ 667 h 925"/>
                <a:gd name="T18" fmla="*/ 777 w 787"/>
                <a:gd name="T19" fmla="*/ 657 h 925"/>
                <a:gd name="T20" fmla="*/ 721 w 787"/>
                <a:gd name="T21" fmla="*/ 544 h 925"/>
                <a:gd name="T22" fmla="*/ 670 w 787"/>
                <a:gd name="T23" fmla="*/ 430 h 925"/>
                <a:gd name="T24" fmla="*/ 624 w 787"/>
                <a:gd name="T25" fmla="*/ 316 h 925"/>
                <a:gd name="T26" fmla="*/ 583 w 787"/>
                <a:gd name="T27" fmla="*/ 201 h 925"/>
                <a:gd name="T28" fmla="*/ 522 w 787"/>
                <a:gd name="T29" fmla="*/ 175 h 925"/>
                <a:gd name="T30" fmla="*/ 406 w 787"/>
                <a:gd name="T31" fmla="*/ 126 h 925"/>
                <a:gd name="T32" fmla="*/ 244 w 787"/>
                <a:gd name="T33" fmla="*/ 49 h 925"/>
                <a:gd name="T34" fmla="*/ 145 w 787"/>
                <a:gd name="T35" fmla="*/ 0 h 925"/>
                <a:gd name="T36" fmla="*/ 61 w 787"/>
                <a:gd name="T37" fmla="*/ 81 h 925"/>
                <a:gd name="T38" fmla="*/ 75 w 787"/>
                <a:gd name="T39" fmla="*/ 100 h 925"/>
                <a:gd name="T40" fmla="*/ 84 w 787"/>
                <a:gd name="T41" fmla="*/ 121 h 925"/>
                <a:gd name="T42" fmla="*/ 90 w 787"/>
                <a:gd name="T43" fmla="*/ 145 h 925"/>
                <a:gd name="T44" fmla="*/ 93 w 787"/>
                <a:gd name="T45" fmla="*/ 169 h 925"/>
                <a:gd name="T46" fmla="*/ 91 w 787"/>
                <a:gd name="T47" fmla="*/ 193 h 925"/>
                <a:gd name="T48" fmla="*/ 78 w 787"/>
                <a:gd name="T49" fmla="*/ 235 h 925"/>
                <a:gd name="T50" fmla="*/ 52 w 787"/>
                <a:gd name="T51" fmla="*/ 270 h 925"/>
                <a:gd name="T52" fmla="*/ 19 w 787"/>
                <a:gd name="T53" fmla="*/ 297 h 925"/>
                <a:gd name="T54" fmla="*/ 0 w 787"/>
                <a:gd name="T55" fmla="*/ 307 h 925"/>
                <a:gd name="T56" fmla="*/ 64 w 787"/>
                <a:gd name="T57" fmla="*/ 537 h 925"/>
                <a:gd name="T58" fmla="*/ 138 w 787"/>
                <a:gd name="T59" fmla="*/ 757 h 925"/>
                <a:gd name="T60" fmla="*/ 169 w 787"/>
                <a:gd name="T61" fmla="*/ 777 h 925"/>
                <a:gd name="T62" fmla="*/ 232 w 787"/>
                <a:gd name="T63" fmla="*/ 813 h 925"/>
                <a:gd name="T64" fmla="*/ 300 w 787"/>
                <a:gd name="T65" fmla="*/ 844 h 925"/>
                <a:gd name="T66" fmla="*/ 367 w 787"/>
                <a:gd name="T67" fmla="*/ 870 h 925"/>
                <a:gd name="T68" fmla="*/ 439 w 787"/>
                <a:gd name="T69" fmla="*/ 892 h 925"/>
                <a:gd name="T70" fmla="*/ 513 w 787"/>
                <a:gd name="T71" fmla="*/ 909 h 925"/>
                <a:gd name="T72" fmla="*/ 588 w 787"/>
                <a:gd name="T73" fmla="*/ 919 h 925"/>
                <a:gd name="T74" fmla="*/ 664 w 787"/>
                <a:gd name="T75" fmla="*/ 925 h 925"/>
                <a:gd name="T76" fmla="*/ 703 w 787"/>
                <a:gd name="T77" fmla="*/ 925 h 925"/>
                <a:gd name="T78" fmla="*/ 772 w 787"/>
                <a:gd name="T79" fmla="*/ 924 h 925"/>
                <a:gd name="T80" fmla="*/ 787 w 787"/>
                <a:gd name="T81" fmla="*/ 903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7" h="925">
                  <a:moveTo>
                    <a:pt x="787" y="903"/>
                  </a:moveTo>
                  <a:lnTo>
                    <a:pt x="787" y="903"/>
                  </a:lnTo>
                  <a:lnTo>
                    <a:pt x="772" y="892"/>
                  </a:lnTo>
                  <a:lnTo>
                    <a:pt x="757" y="880"/>
                  </a:lnTo>
                  <a:lnTo>
                    <a:pt x="745" y="867"/>
                  </a:lnTo>
                  <a:lnTo>
                    <a:pt x="735" y="850"/>
                  </a:lnTo>
                  <a:lnTo>
                    <a:pt x="727" y="834"/>
                  </a:lnTo>
                  <a:lnTo>
                    <a:pt x="721" y="816"/>
                  </a:lnTo>
                  <a:lnTo>
                    <a:pt x="717" y="796"/>
                  </a:lnTo>
                  <a:lnTo>
                    <a:pt x="715" y="777"/>
                  </a:lnTo>
                  <a:lnTo>
                    <a:pt x="715" y="777"/>
                  </a:lnTo>
                  <a:lnTo>
                    <a:pt x="717" y="759"/>
                  </a:lnTo>
                  <a:lnTo>
                    <a:pt x="720" y="741"/>
                  </a:lnTo>
                  <a:lnTo>
                    <a:pt x="726" y="724"/>
                  </a:lnTo>
                  <a:lnTo>
                    <a:pt x="732" y="708"/>
                  </a:lnTo>
                  <a:lnTo>
                    <a:pt x="741" y="694"/>
                  </a:lnTo>
                  <a:lnTo>
                    <a:pt x="751" y="681"/>
                  </a:lnTo>
                  <a:lnTo>
                    <a:pt x="763" y="667"/>
                  </a:lnTo>
                  <a:lnTo>
                    <a:pt x="777" y="657"/>
                  </a:lnTo>
                  <a:lnTo>
                    <a:pt x="777" y="657"/>
                  </a:lnTo>
                  <a:lnTo>
                    <a:pt x="748" y="601"/>
                  </a:lnTo>
                  <a:lnTo>
                    <a:pt x="721" y="544"/>
                  </a:lnTo>
                  <a:lnTo>
                    <a:pt x="694" y="487"/>
                  </a:lnTo>
                  <a:lnTo>
                    <a:pt x="670" y="430"/>
                  </a:lnTo>
                  <a:lnTo>
                    <a:pt x="646" y="373"/>
                  </a:lnTo>
                  <a:lnTo>
                    <a:pt x="624" y="316"/>
                  </a:lnTo>
                  <a:lnTo>
                    <a:pt x="603" y="258"/>
                  </a:lnTo>
                  <a:lnTo>
                    <a:pt x="583" y="201"/>
                  </a:lnTo>
                  <a:lnTo>
                    <a:pt x="583" y="201"/>
                  </a:lnTo>
                  <a:lnTo>
                    <a:pt x="522" y="175"/>
                  </a:lnTo>
                  <a:lnTo>
                    <a:pt x="463" y="151"/>
                  </a:lnTo>
                  <a:lnTo>
                    <a:pt x="406" y="126"/>
                  </a:lnTo>
                  <a:lnTo>
                    <a:pt x="351" y="100"/>
                  </a:lnTo>
                  <a:lnTo>
                    <a:pt x="244" y="4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9" y="90"/>
                  </a:lnTo>
                  <a:lnTo>
                    <a:pt x="75" y="100"/>
                  </a:lnTo>
                  <a:lnTo>
                    <a:pt x="79" y="111"/>
                  </a:lnTo>
                  <a:lnTo>
                    <a:pt x="84" y="121"/>
                  </a:lnTo>
                  <a:lnTo>
                    <a:pt x="88" y="133"/>
                  </a:lnTo>
                  <a:lnTo>
                    <a:pt x="90" y="145"/>
                  </a:lnTo>
                  <a:lnTo>
                    <a:pt x="91" y="15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1" y="193"/>
                  </a:lnTo>
                  <a:lnTo>
                    <a:pt x="85" y="214"/>
                  </a:lnTo>
                  <a:lnTo>
                    <a:pt x="78" y="235"/>
                  </a:lnTo>
                  <a:lnTo>
                    <a:pt x="66" y="253"/>
                  </a:lnTo>
                  <a:lnTo>
                    <a:pt x="52" y="270"/>
                  </a:lnTo>
                  <a:lnTo>
                    <a:pt x="37" y="285"/>
                  </a:lnTo>
                  <a:lnTo>
                    <a:pt x="19" y="29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31" y="423"/>
                  </a:lnTo>
                  <a:lnTo>
                    <a:pt x="64" y="537"/>
                  </a:lnTo>
                  <a:lnTo>
                    <a:pt x="100" y="649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69" y="777"/>
                  </a:lnTo>
                  <a:lnTo>
                    <a:pt x="201" y="796"/>
                  </a:lnTo>
                  <a:lnTo>
                    <a:pt x="232" y="813"/>
                  </a:lnTo>
                  <a:lnTo>
                    <a:pt x="265" y="829"/>
                  </a:lnTo>
                  <a:lnTo>
                    <a:pt x="300" y="844"/>
                  </a:lnTo>
                  <a:lnTo>
                    <a:pt x="333" y="858"/>
                  </a:lnTo>
                  <a:lnTo>
                    <a:pt x="367" y="870"/>
                  </a:lnTo>
                  <a:lnTo>
                    <a:pt x="403" y="882"/>
                  </a:lnTo>
                  <a:lnTo>
                    <a:pt x="439" y="892"/>
                  </a:lnTo>
                  <a:lnTo>
                    <a:pt x="475" y="900"/>
                  </a:lnTo>
                  <a:lnTo>
                    <a:pt x="513" y="909"/>
                  </a:lnTo>
                  <a:lnTo>
                    <a:pt x="550" y="915"/>
                  </a:lnTo>
                  <a:lnTo>
                    <a:pt x="588" y="919"/>
                  </a:lnTo>
                  <a:lnTo>
                    <a:pt x="625" y="922"/>
                  </a:lnTo>
                  <a:lnTo>
                    <a:pt x="664" y="925"/>
                  </a:lnTo>
                  <a:lnTo>
                    <a:pt x="703" y="925"/>
                  </a:lnTo>
                  <a:lnTo>
                    <a:pt x="703" y="925"/>
                  </a:lnTo>
                  <a:lnTo>
                    <a:pt x="738" y="925"/>
                  </a:lnTo>
                  <a:lnTo>
                    <a:pt x="772" y="924"/>
                  </a:lnTo>
                  <a:lnTo>
                    <a:pt x="772" y="924"/>
                  </a:lnTo>
                  <a:lnTo>
                    <a:pt x="787" y="903"/>
                  </a:lnTo>
                  <a:lnTo>
                    <a:pt x="787" y="90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D4B60EB4-CB92-1529-5A69-6B55B545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1874696"/>
              <a:ext cx="101809" cy="62651"/>
            </a:xfrm>
            <a:custGeom>
              <a:avLst/>
              <a:gdLst>
                <a:gd name="T0" fmla="*/ 336 w 392"/>
                <a:gd name="T1" fmla="*/ 240 h 240"/>
                <a:gd name="T2" fmla="*/ 336 w 392"/>
                <a:gd name="T3" fmla="*/ 240 h 240"/>
                <a:gd name="T4" fmla="*/ 392 w 392"/>
                <a:gd name="T5" fmla="*/ 216 h 240"/>
                <a:gd name="T6" fmla="*/ 392 w 392"/>
                <a:gd name="T7" fmla="*/ 216 h 240"/>
                <a:gd name="T8" fmla="*/ 348 w 392"/>
                <a:gd name="T9" fmla="*/ 180 h 240"/>
                <a:gd name="T10" fmla="*/ 305 w 392"/>
                <a:gd name="T11" fmla="*/ 147 h 240"/>
                <a:gd name="T12" fmla="*/ 257 w 392"/>
                <a:gd name="T13" fmla="*/ 116 h 240"/>
                <a:gd name="T14" fmla="*/ 209 w 392"/>
                <a:gd name="T15" fmla="*/ 87 h 240"/>
                <a:gd name="T16" fmla="*/ 159 w 392"/>
                <a:gd name="T17" fmla="*/ 62 h 240"/>
                <a:gd name="T18" fmla="*/ 107 w 392"/>
                <a:gd name="T19" fmla="*/ 39 h 240"/>
                <a:gd name="T20" fmla="*/ 54 w 392"/>
                <a:gd name="T21" fmla="*/ 18 h 240"/>
                <a:gd name="T22" fmla="*/ 0 w 392"/>
                <a:gd name="T23" fmla="*/ 0 h 240"/>
                <a:gd name="T24" fmla="*/ 0 w 392"/>
                <a:gd name="T25" fmla="*/ 0 h 240"/>
                <a:gd name="T26" fmla="*/ 35 w 392"/>
                <a:gd name="T27" fmla="*/ 38 h 240"/>
                <a:gd name="T28" fmla="*/ 72 w 392"/>
                <a:gd name="T29" fmla="*/ 81 h 240"/>
                <a:gd name="T30" fmla="*/ 113 w 392"/>
                <a:gd name="T31" fmla="*/ 129 h 240"/>
                <a:gd name="T32" fmla="*/ 155 w 392"/>
                <a:gd name="T33" fmla="*/ 185 h 240"/>
                <a:gd name="T34" fmla="*/ 155 w 392"/>
                <a:gd name="T35" fmla="*/ 185 h 240"/>
                <a:gd name="T36" fmla="*/ 168 w 392"/>
                <a:gd name="T37" fmla="*/ 179 h 240"/>
                <a:gd name="T38" fmla="*/ 183 w 392"/>
                <a:gd name="T39" fmla="*/ 176 h 240"/>
                <a:gd name="T40" fmla="*/ 197 w 392"/>
                <a:gd name="T41" fmla="*/ 173 h 240"/>
                <a:gd name="T42" fmla="*/ 213 w 392"/>
                <a:gd name="T43" fmla="*/ 173 h 240"/>
                <a:gd name="T44" fmla="*/ 213 w 392"/>
                <a:gd name="T45" fmla="*/ 173 h 240"/>
                <a:gd name="T46" fmla="*/ 231 w 392"/>
                <a:gd name="T47" fmla="*/ 174 h 240"/>
                <a:gd name="T48" fmla="*/ 251 w 392"/>
                <a:gd name="T49" fmla="*/ 177 h 240"/>
                <a:gd name="T50" fmla="*/ 267 w 392"/>
                <a:gd name="T51" fmla="*/ 183 h 240"/>
                <a:gd name="T52" fmla="*/ 284 w 392"/>
                <a:gd name="T53" fmla="*/ 191 h 240"/>
                <a:gd name="T54" fmla="*/ 300 w 392"/>
                <a:gd name="T55" fmla="*/ 201 h 240"/>
                <a:gd name="T56" fmla="*/ 314 w 392"/>
                <a:gd name="T57" fmla="*/ 212 h 240"/>
                <a:gd name="T58" fmla="*/ 326 w 392"/>
                <a:gd name="T59" fmla="*/ 225 h 240"/>
                <a:gd name="T60" fmla="*/ 336 w 392"/>
                <a:gd name="T61" fmla="*/ 240 h 240"/>
                <a:gd name="T62" fmla="*/ 336 w 392"/>
                <a:gd name="T6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" h="240">
                  <a:moveTo>
                    <a:pt x="336" y="240"/>
                  </a:moveTo>
                  <a:lnTo>
                    <a:pt x="336" y="240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48" y="180"/>
                  </a:lnTo>
                  <a:lnTo>
                    <a:pt x="305" y="147"/>
                  </a:lnTo>
                  <a:lnTo>
                    <a:pt x="257" y="116"/>
                  </a:lnTo>
                  <a:lnTo>
                    <a:pt x="209" y="87"/>
                  </a:lnTo>
                  <a:lnTo>
                    <a:pt x="159" y="62"/>
                  </a:lnTo>
                  <a:lnTo>
                    <a:pt x="107" y="39"/>
                  </a:ln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38"/>
                  </a:lnTo>
                  <a:lnTo>
                    <a:pt x="72" y="81"/>
                  </a:lnTo>
                  <a:lnTo>
                    <a:pt x="113" y="129"/>
                  </a:lnTo>
                  <a:lnTo>
                    <a:pt x="155" y="185"/>
                  </a:lnTo>
                  <a:lnTo>
                    <a:pt x="155" y="185"/>
                  </a:lnTo>
                  <a:lnTo>
                    <a:pt x="168" y="179"/>
                  </a:lnTo>
                  <a:lnTo>
                    <a:pt x="183" y="176"/>
                  </a:lnTo>
                  <a:lnTo>
                    <a:pt x="197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31" y="174"/>
                  </a:lnTo>
                  <a:lnTo>
                    <a:pt x="251" y="177"/>
                  </a:lnTo>
                  <a:lnTo>
                    <a:pt x="267" y="183"/>
                  </a:lnTo>
                  <a:lnTo>
                    <a:pt x="284" y="191"/>
                  </a:lnTo>
                  <a:lnTo>
                    <a:pt x="300" y="201"/>
                  </a:lnTo>
                  <a:lnTo>
                    <a:pt x="314" y="212"/>
                  </a:lnTo>
                  <a:lnTo>
                    <a:pt x="326" y="225"/>
                  </a:lnTo>
                  <a:lnTo>
                    <a:pt x="336" y="240"/>
                  </a:lnTo>
                  <a:lnTo>
                    <a:pt x="336" y="2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1C42AAB1-02CA-65E1-8895-F48DA044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132" y="2273575"/>
              <a:ext cx="156629" cy="123215"/>
            </a:xfrm>
            <a:custGeom>
              <a:avLst/>
              <a:gdLst>
                <a:gd name="T0" fmla="*/ 340 w 598"/>
                <a:gd name="T1" fmla="*/ 0 h 473"/>
                <a:gd name="T2" fmla="*/ 340 w 598"/>
                <a:gd name="T3" fmla="*/ 0 h 473"/>
                <a:gd name="T4" fmla="*/ 331 w 598"/>
                <a:gd name="T5" fmla="*/ 21 h 473"/>
                <a:gd name="T6" fmla="*/ 319 w 598"/>
                <a:gd name="T7" fmla="*/ 41 h 473"/>
                <a:gd name="T8" fmla="*/ 304 w 598"/>
                <a:gd name="T9" fmla="*/ 57 h 473"/>
                <a:gd name="T10" fmla="*/ 288 w 598"/>
                <a:gd name="T11" fmla="*/ 71 h 473"/>
                <a:gd name="T12" fmla="*/ 268 w 598"/>
                <a:gd name="T13" fmla="*/ 83 h 473"/>
                <a:gd name="T14" fmla="*/ 247 w 598"/>
                <a:gd name="T15" fmla="*/ 92 h 473"/>
                <a:gd name="T16" fmla="*/ 235 w 598"/>
                <a:gd name="T17" fmla="*/ 95 h 473"/>
                <a:gd name="T18" fmla="*/ 225 w 598"/>
                <a:gd name="T19" fmla="*/ 98 h 473"/>
                <a:gd name="T20" fmla="*/ 213 w 598"/>
                <a:gd name="T21" fmla="*/ 99 h 473"/>
                <a:gd name="T22" fmla="*/ 201 w 598"/>
                <a:gd name="T23" fmla="*/ 99 h 473"/>
                <a:gd name="T24" fmla="*/ 201 w 598"/>
                <a:gd name="T25" fmla="*/ 99 h 473"/>
                <a:gd name="T26" fmla="*/ 187 w 598"/>
                <a:gd name="T27" fmla="*/ 99 h 473"/>
                <a:gd name="T28" fmla="*/ 174 w 598"/>
                <a:gd name="T29" fmla="*/ 96 h 473"/>
                <a:gd name="T30" fmla="*/ 160 w 598"/>
                <a:gd name="T31" fmla="*/ 93 h 473"/>
                <a:gd name="T32" fmla="*/ 148 w 598"/>
                <a:gd name="T33" fmla="*/ 89 h 473"/>
                <a:gd name="T34" fmla="*/ 148 w 598"/>
                <a:gd name="T35" fmla="*/ 89 h 473"/>
                <a:gd name="T36" fmla="*/ 85 w 598"/>
                <a:gd name="T37" fmla="*/ 186 h 473"/>
                <a:gd name="T38" fmla="*/ 22 w 598"/>
                <a:gd name="T39" fmla="*/ 281 h 473"/>
                <a:gd name="T40" fmla="*/ 22 w 598"/>
                <a:gd name="T41" fmla="*/ 281 h 473"/>
                <a:gd name="T42" fmla="*/ 33 w 598"/>
                <a:gd name="T43" fmla="*/ 299 h 473"/>
                <a:gd name="T44" fmla="*/ 39 w 598"/>
                <a:gd name="T45" fmla="*/ 318 h 473"/>
                <a:gd name="T46" fmla="*/ 43 w 598"/>
                <a:gd name="T47" fmla="*/ 338 h 473"/>
                <a:gd name="T48" fmla="*/ 45 w 598"/>
                <a:gd name="T49" fmla="*/ 359 h 473"/>
                <a:gd name="T50" fmla="*/ 45 w 598"/>
                <a:gd name="T51" fmla="*/ 359 h 473"/>
                <a:gd name="T52" fmla="*/ 45 w 598"/>
                <a:gd name="T53" fmla="*/ 374 h 473"/>
                <a:gd name="T54" fmla="*/ 42 w 598"/>
                <a:gd name="T55" fmla="*/ 389 h 473"/>
                <a:gd name="T56" fmla="*/ 39 w 598"/>
                <a:gd name="T57" fmla="*/ 404 h 473"/>
                <a:gd name="T58" fmla="*/ 33 w 598"/>
                <a:gd name="T59" fmla="*/ 417 h 473"/>
                <a:gd name="T60" fmla="*/ 27 w 598"/>
                <a:gd name="T61" fmla="*/ 431 h 473"/>
                <a:gd name="T62" fmla="*/ 19 w 598"/>
                <a:gd name="T63" fmla="*/ 443 h 473"/>
                <a:gd name="T64" fmla="*/ 10 w 598"/>
                <a:gd name="T65" fmla="*/ 455 h 473"/>
                <a:gd name="T66" fmla="*/ 0 w 598"/>
                <a:gd name="T67" fmla="*/ 465 h 473"/>
                <a:gd name="T68" fmla="*/ 0 w 598"/>
                <a:gd name="T69" fmla="*/ 465 h 473"/>
                <a:gd name="T70" fmla="*/ 6 w 598"/>
                <a:gd name="T71" fmla="*/ 473 h 473"/>
                <a:gd name="T72" fmla="*/ 6 w 598"/>
                <a:gd name="T73" fmla="*/ 473 h 473"/>
                <a:gd name="T74" fmla="*/ 51 w 598"/>
                <a:gd name="T75" fmla="*/ 459 h 473"/>
                <a:gd name="T76" fmla="*/ 96 w 598"/>
                <a:gd name="T77" fmla="*/ 444 h 473"/>
                <a:gd name="T78" fmla="*/ 139 w 598"/>
                <a:gd name="T79" fmla="*/ 426 h 473"/>
                <a:gd name="T80" fmla="*/ 183 w 598"/>
                <a:gd name="T81" fmla="*/ 407 h 473"/>
                <a:gd name="T82" fmla="*/ 223 w 598"/>
                <a:gd name="T83" fmla="*/ 386 h 473"/>
                <a:gd name="T84" fmla="*/ 264 w 598"/>
                <a:gd name="T85" fmla="*/ 363 h 473"/>
                <a:gd name="T86" fmla="*/ 304 w 598"/>
                <a:gd name="T87" fmla="*/ 339 h 473"/>
                <a:gd name="T88" fmla="*/ 342 w 598"/>
                <a:gd name="T89" fmla="*/ 312 h 473"/>
                <a:gd name="T90" fmla="*/ 379 w 598"/>
                <a:gd name="T91" fmla="*/ 285 h 473"/>
                <a:gd name="T92" fmla="*/ 415 w 598"/>
                <a:gd name="T93" fmla="*/ 255 h 473"/>
                <a:gd name="T94" fmla="*/ 450 w 598"/>
                <a:gd name="T95" fmla="*/ 225 h 473"/>
                <a:gd name="T96" fmla="*/ 483 w 598"/>
                <a:gd name="T97" fmla="*/ 192 h 473"/>
                <a:gd name="T98" fmla="*/ 513 w 598"/>
                <a:gd name="T99" fmla="*/ 158 h 473"/>
                <a:gd name="T100" fmla="*/ 543 w 598"/>
                <a:gd name="T101" fmla="*/ 123 h 473"/>
                <a:gd name="T102" fmla="*/ 571 w 598"/>
                <a:gd name="T103" fmla="*/ 86 h 473"/>
                <a:gd name="T104" fmla="*/ 598 w 598"/>
                <a:gd name="T105" fmla="*/ 48 h 473"/>
                <a:gd name="T106" fmla="*/ 598 w 598"/>
                <a:gd name="T107" fmla="*/ 48 h 473"/>
                <a:gd name="T108" fmla="*/ 468 w 598"/>
                <a:gd name="T109" fmla="*/ 26 h 473"/>
                <a:gd name="T110" fmla="*/ 340 w 598"/>
                <a:gd name="T111" fmla="*/ 0 h 473"/>
                <a:gd name="T112" fmla="*/ 340 w 598"/>
                <a:gd name="T11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8" h="473">
                  <a:moveTo>
                    <a:pt x="340" y="0"/>
                  </a:moveTo>
                  <a:lnTo>
                    <a:pt x="340" y="0"/>
                  </a:lnTo>
                  <a:lnTo>
                    <a:pt x="331" y="21"/>
                  </a:lnTo>
                  <a:lnTo>
                    <a:pt x="319" y="41"/>
                  </a:lnTo>
                  <a:lnTo>
                    <a:pt x="304" y="57"/>
                  </a:lnTo>
                  <a:lnTo>
                    <a:pt x="288" y="71"/>
                  </a:lnTo>
                  <a:lnTo>
                    <a:pt x="268" y="83"/>
                  </a:lnTo>
                  <a:lnTo>
                    <a:pt x="247" y="92"/>
                  </a:lnTo>
                  <a:lnTo>
                    <a:pt x="235" y="95"/>
                  </a:lnTo>
                  <a:lnTo>
                    <a:pt x="225" y="98"/>
                  </a:lnTo>
                  <a:lnTo>
                    <a:pt x="213" y="99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87" y="99"/>
                  </a:lnTo>
                  <a:lnTo>
                    <a:pt x="174" y="96"/>
                  </a:lnTo>
                  <a:lnTo>
                    <a:pt x="160" y="93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85" y="186"/>
                  </a:lnTo>
                  <a:lnTo>
                    <a:pt x="22" y="281"/>
                  </a:lnTo>
                  <a:lnTo>
                    <a:pt x="22" y="281"/>
                  </a:lnTo>
                  <a:lnTo>
                    <a:pt x="33" y="299"/>
                  </a:lnTo>
                  <a:lnTo>
                    <a:pt x="39" y="318"/>
                  </a:lnTo>
                  <a:lnTo>
                    <a:pt x="43" y="33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45" y="374"/>
                  </a:lnTo>
                  <a:lnTo>
                    <a:pt x="42" y="389"/>
                  </a:lnTo>
                  <a:lnTo>
                    <a:pt x="39" y="404"/>
                  </a:lnTo>
                  <a:lnTo>
                    <a:pt x="33" y="417"/>
                  </a:lnTo>
                  <a:lnTo>
                    <a:pt x="27" y="431"/>
                  </a:lnTo>
                  <a:lnTo>
                    <a:pt x="19" y="443"/>
                  </a:lnTo>
                  <a:lnTo>
                    <a:pt x="10" y="455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6" y="473"/>
                  </a:lnTo>
                  <a:lnTo>
                    <a:pt x="6" y="473"/>
                  </a:lnTo>
                  <a:lnTo>
                    <a:pt x="51" y="459"/>
                  </a:lnTo>
                  <a:lnTo>
                    <a:pt x="96" y="444"/>
                  </a:lnTo>
                  <a:lnTo>
                    <a:pt x="139" y="426"/>
                  </a:lnTo>
                  <a:lnTo>
                    <a:pt x="183" y="407"/>
                  </a:lnTo>
                  <a:lnTo>
                    <a:pt x="223" y="386"/>
                  </a:lnTo>
                  <a:lnTo>
                    <a:pt x="264" y="363"/>
                  </a:lnTo>
                  <a:lnTo>
                    <a:pt x="304" y="339"/>
                  </a:lnTo>
                  <a:lnTo>
                    <a:pt x="342" y="312"/>
                  </a:lnTo>
                  <a:lnTo>
                    <a:pt x="379" y="285"/>
                  </a:lnTo>
                  <a:lnTo>
                    <a:pt x="415" y="255"/>
                  </a:lnTo>
                  <a:lnTo>
                    <a:pt x="450" y="225"/>
                  </a:lnTo>
                  <a:lnTo>
                    <a:pt x="483" y="192"/>
                  </a:lnTo>
                  <a:lnTo>
                    <a:pt x="513" y="158"/>
                  </a:lnTo>
                  <a:lnTo>
                    <a:pt x="543" y="123"/>
                  </a:lnTo>
                  <a:lnTo>
                    <a:pt x="571" y="86"/>
                  </a:lnTo>
                  <a:lnTo>
                    <a:pt x="598" y="48"/>
                  </a:lnTo>
                  <a:lnTo>
                    <a:pt x="598" y="48"/>
                  </a:lnTo>
                  <a:lnTo>
                    <a:pt x="468" y="26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FC03125A-3020-5E78-420C-8AC5ADE5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665" y="2074136"/>
              <a:ext cx="60041" cy="160283"/>
            </a:xfrm>
            <a:custGeom>
              <a:avLst/>
              <a:gdLst>
                <a:gd name="T0" fmla="*/ 34 w 229"/>
                <a:gd name="T1" fmla="*/ 0 h 613"/>
                <a:gd name="T2" fmla="*/ 34 w 229"/>
                <a:gd name="T3" fmla="*/ 0 h 613"/>
                <a:gd name="T4" fmla="*/ 0 w 229"/>
                <a:gd name="T5" fmla="*/ 91 h 613"/>
                <a:gd name="T6" fmla="*/ 0 w 229"/>
                <a:gd name="T7" fmla="*/ 91 h 613"/>
                <a:gd name="T8" fmla="*/ 21 w 229"/>
                <a:gd name="T9" fmla="*/ 150 h 613"/>
                <a:gd name="T10" fmla="*/ 42 w 229"/>
                <a:gd name="T11" fmla="*/ 208 h 613"/>
                <a:gd name="T12" fmla="*/ 61 w 229"/>
                <a:gd name="T13" fmla="*/ 270 h 613"/>
                <a:gd name="T14" fmla="*/ 82 w 229"/>
                <a:gd name="T15" fmla="*/ 334 h 613"/>
                <a:gd name="T16" fmla="*/ 102 w 229"/>
                <a:gd name="T17" fmla="*/ 400 h 613"/>
                <a:gd name="T18" fmla="*/ 120 w 229"/>
                <a:gd name="T19" fmla="*/ 469 h 613"/>
                <a:gd name="T20" fmla="*/ 139 w 229"/>
                <a:gd name="T21" fmla="*/ 540 h 613"/>
                <a:gd name="T22" fmla="*/ 157 w 229"/>
                <a:gd name="T23" fmla="*/ 613 h 613"/>
                <a:gd name="T24" fmla="*/ 157 w 229"/>
                <a:gd name="T25" fmla="*/ 613 h 613"/>
                <a:gd name="T26" fmla="*/ 174 w 229"/>
                <a:gd name="T27" fmla="*/ 568 h 613"/>
                <a:gd name="T28" fmla="*/ 187 w 229"/>
                <a:gd name="T29" fmla="*/ 523 h 613"/>
                <a:gd name="T30" fmla="*/ 199 w 229"/>
                <a:gd name="T31" fmla="*/ 477 h 613"/>
                <a:gd name="T32" fmla="*/ 210 w 229"/>
                <a:gd name="T33" fmla="*/ 429 h 613"/>
                <a:gd name="T34" fmla="*/ 219 w 229"/>
                <a:gd name="T35" fmla="*/ 381 h 613"/>
                <a:gd name="T36" fmla="*/ 225 w 229"/>
                <a:gd name="T37" fmla="*/ 333 h 613"/>
                <a:gd name="T38" fmla="*/ 228 w 229"/>
                <a:gd name="T39" fmla="*/ 283 h 613"/>
                <a:gd name="T40" fmla="*/ 229 w 229"/>
                <a:gd name="T41" fmla="*/ 232 h 613"/>
                <a:gd name="T42" fmla="*/ 229 w 229"/>
                <a:gd name="T43" fmla="*/ 232 h 613"/>
                <a:gd name="T44" fmla="*/ 228 w 229"/>
                <a:gd name="T45" fmla="*/ 193 h 613"/>
                <a:gd name="T46" fmla="*/ 226 w 229"/>
                <a:gd name="T47" fmla="*/ 154 h 613"/>
                <a:gd name="T48" fmla="*/ 226 w 229"/>
                <a:gd name="T49" fmla="*/ 154 h 613"/>
                <a:gd name="T50" fmla="*/ 178 w 229"/>
                <a:gd name="T51" fmla="*/ 114 h 613"/>
                <a:gd name="T52" fmla="*/ 132 w 229"/>
                <a:gd name="T53" fmla="*/ 73 h 613"/>
                <a:gd name="T54" fmla="*/ 84 w 229"/>
                <a:gd name="T55" fmla="*/ 36 h 613"/>
                <a:gd name="T56" fmla="*/ 34 w 229"/>
                <a:gd name="T57" fmla="*/ 0 h 613"/>
                <a:gd name="T58" fmla="*/ 34 w 229"/>
                <a:gd name="T5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9" h="613">
                  <a:moveTo>
                    <a:pt x="34" y="0"/>
                  </a:moveTo>
                  <a:lnTo>
                    <a:pt x="34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1" y="150"/>
                  </a:lnTo>
                  <a:lnTo>
                    <a:pt x="42" y="208"/>
                  </a:lnTo>
                  <a:lnTo>
                    <a:pt x="61" y="270"/>
                  </a:lnTo>
                  <a:lnTo>
                    <a:pt x="82" y="334"/>
                  </a:lnTo>
                  <a:lnTo>
                    <a:pt x="102" y="400"/>
                  </a:lnTo>
                  <a:lnTo>
                    <a:pt x="120" y="469"/>
                  </a:lnTo>
                  <a:lnTo>
                    <a:pt x="139" y="540"/>
                  </a:lnTo>
                  <a:lnTo>
                    <a:pt x="157" y="613"/>
                  </a:lnTo>
                  <a:lnTo>
                    <a:pt x="157" y="613"/>
                  </a:lnTo>
                  <a:lnTo>
                    <a:pt x="174" y="568"/>
                  </a:lnTo>
                  <a:lnTo>
                    <a:pt x="187" y="523"/>
                  </a:lnTo>
                  <a:lnTo>
                    <a:pt x="199" y="477"/>
                  </a:lnTo>
                  <a:lnTo>
                    <a:pt x="210" y="429"/>
                  </a:lnTo>
                  <a:lnTo>
                    <a:pt x="219" y="381"/>
                  </a:lnTo>
                  <a:lnTo>
                    <a:pt x="225" y="333"/>
                  </a:lnTo>
                  <a:lnTo>
                    <a:pt x="228" y="283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8" y="193"/>
                  </a:lnTo>
                  <a:lnTo>
                    <a:pt x="226" y="154"/>
                  </a:lnTo>
                  <a:lnTo>
                    <a:pt x="226" y="154"/>
                  </a:lnTo>
                  <a:lnTo>
                    <a:pt x="178" y="114"/>
                  </a:lnTo>
                  <a:lnTo>
                    <a:pt x="132" y="73"/>
                  </a:lnTo>
                  <a:lnTo>
                    <a:pt x="84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63EA4D4A-DF46-9ACE-0CD6-C6E67F18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770" y="2087187"/>
              <a:ext cx="57953" cy="164460"/>
            </a:xfrm>
            <a:custGeom>
              <a:avLst/>
              <a:gdLst>
                <a:gd name="T0" fmla="*/ 164 w 222"/>
                <a:gd name="T1" fmla="*/ 555 h 628"/>
                <a:gd name="T2" fmla="*/ 164 w 222"/>
                <a:gd name="T3" fmla="*/ 555 h 628"/>
                <a:gd name="T4" fmla="*/ 156 w 222"/>
                <a:gd name="T5" fmla="*/ 546 h 628"/>
                <a:gd name="T6" fmla="*/ 150 w 222"/>
                <a:gd name="T7" fmla="*/ 535 h 628"/>
                <a:gd name="T8" fmla="*/ 144 w 222"/>
                <a:gd name="T9" fmla="*/ 525 h 628"/>
                <a:gd name="T10" fmla="*/ 140 w 222"/>
                <a:gd name="T11" fmla="*/ 513 h 628"/>
                <a:gd name="T12" fmla="*/ 137 w 222"/>
                <a:gd name="T13" fmla="*/ 501 h 628"/>
                <a:gd name="T14" fmla="*/ 134 w 222"/>
                <a:gd name="T15" fmla="*/ 489 h 628"/>
                <a:gd name="T16" fmla="*/ 132 w 222"/>
                <a:gd name="T17" fmla="*/ 477 h 628"/>
                <a:gd name="T18" fmla="*/ 132 w 222"/>
                <a:gd name="T19" fmla="*/ 463 h 628"/>
                <a:gd name="T20" fmla="*/ 132 w 222"/>
                <a:gd name="T21" fmla="*/ 463 h 628"/>
                <a:gd name="T22" fmla="*/ 134 w 222"/>
                <a:gd name="T23" fmla="*/ 441 h 628"/>
                <a:gd name="T24" fmla="*/ 138 w 222"/>
                <a:gd name="T25" fmla="*/ 420 h 628"/>
                <a:gd name="T26" fmla="*/ 146 w 222"/>
                <a:gd name="T27" fmla="*/ 400 h 628"/>
                <a:gd name="T28" fmla="*/ 156 w 222"/>
                <a:gd name="T29" fmla="*/ 381 h 628"/>
                <a:gd name="T30" fmla="*/ 170 w 222"/>
                <a:gd name="T31" fmla="*/ 364 h 628"/>
                <a:gd name="T32" fmla="*/ 185 w 222"/>
                <a:gd name="T33" fmla="*/ 349 h 628"/>
                <a:gd name="T34" fmla="*/ 203 w 222"/>
                <a:gd name="T35" fmla="*/ 337 h 628"/>
                <a:gd name="T36" fmla="*/ 222 w 222"/>
                <a:gd name="T37" fmla="*/ 328 h 628"/>
                <a:gd name="T38" fmla="*/ 222 w 222"/>
                <a:gd name="T39" fmla="*/ 328 h 628"/>
                <a:gd name="T40" fmla="*/ 200 w 222"/>
                <a:gd name="T41" fmla="*/ 219 h 628"/>
                <a:gd name="T42" fmla="*/ 179 w 222"/>
                <a:gd name="T43" fmla="*/ 114 h 628"/>
                <a:gd name="T44" fmla="*/ 179 w 222"/>
                <a:gd name="T45" fmla="*/ 114 h 628"/>
                <a:gd name="T46" fmla="*/ 92 w 222"/>
                <a:gd name="T47" fmla="*/ 54 h 628"/>
                <a:gd name="T48" fmla="*/ 17 w 222"/>
                <a:gd name="T49" fmla="*/ 0 h 628"/>
                <a:gd name="T50" fmla="*/ 17 w 222"/>
                <a:gd name="T51" fmla="*/ 0 h 628"/>
                <a:gd name="T52" fmla="*/ 9 w 222"/>
                <a:gd name="T53" fmla="*/ 45 h 628"/>
                <a:gd name="T54" fmla="*/ 5 w 222"/>
                <a:gd name="T55" fmla="*/ 90 h 628"/>
                <a:gd name="T56" fmla="*/ 2 w 222"/>
                <a:gd name="T57" fmla="*/ 135 h 628"/>
                <a:gd name="T58" fmla="*/ 0 w 222"/>
                <a:gd name="T59" fmla="*/ 181 h 628"/>
                <a:gd name="T60" fmla="*/ 0 w 222"/>
                <a:gd name="T61" fmla="*/ 181 h 628"/>
                <a:gd name="T62" fmla="*/ 2 w 222"/>
                <a:gd name="T63" fmla="*/ 241 h 628"/>
                <a:gd name="T64" fmla="*/ 8 w 222"/>
                <a:gd name="T65" fmla="*/ 300 h 628"/>
                <a:gd name="T66" fmla="*/ 15 w 222"/>
                <a:gd name="T67" fmla="*/ 358 h 628"/>
                <a:gd name="T68" fmla="*/ 27 w 222"/>
                <a:gd name="T69" fmla="*/ 415 h 628"/>
                <a:gd name="T70" fmla="*/ 41 w 222"/>
                <a:gd name="T71" fmla="*/ 471 h 628"/>
                <a:gd name="T72" fmla="*/ 59 w 222"/>
                <a:gd name="T73" fmla="*/ 525 h 628"/>
                <a:gd name="T74" fmla="*/ 78 w 222"/>
                <a:gd name="T75" fmla="*/ 577 h 628"/>
                <a:gd name="T76" fmla="*/ 101 w 222"/>
                <a:gd name="T77" fmla="*/ 628 h 628"/>
                <a:gd name="T78" fmla="*/ 101 w 222"/>
                <a:gd name="T79" fmla="*/ 628 h 628"/>
                <a:gd name="T80" fmla="*/ 164 w 222"/>
                <a:gd name="T81" fmla="*/ 555 h 628"/>
                <a:gd name="T82" fmla="*/ 164 w 222"/>
                <a:gd name="T83" fmla="*/ 55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628">
                  <a:moveTo>
                    <a:pt x="164" y="555"/>
                  </a:moveTo>
                  <a:lnTo>
                    <a:pt x="164" y="555"/>
                  </a:lnTo>
                  <a:lnTo>
                    <a:pt x="156" y="546"/>
                  </a:lnTo>
                  <a:lnTo>
                    <a:pt x="150" y="535"/>
                  </a:lnTo>
                  <a:lnTo>
                    <a:pt x="144" y="525"/>
                  </a:lnTo>
                  <a:lnTo>
                    <a:pt x="140" y="513"/>
                  </a:lnTo>
                  <a:lnTo>
                    <a:pt x="137" y="501"/>
                  </a:lnTo>
                  <a:lnTo>
                    <a:pt x="134" y="489"/>
                  </a:lnTo>
                  <a:lnTo>
                    <a:pt x="132" y="477"/>
                  </a:lnTo>
                  <a:lnTo>
                    <a:pt x="132" y="463"/>
                  </a:lnTo>
                  <a:lnTo>
                    <a:pt x="132" y="463"/>
                  </a:lnTo>
                  <a:lnTo>
                    <a:pt x="134" y="441"/>
                  </a:lnTo>
                  <a:lnTo>
                    <a:pt x="138" y="420"/>
                  </a:lnTo>
                  <a:lnTo>
                    <a:pt x="146" y="400"/>
                  </a:lnTo>
                  <a:lnTo>
                    <a:pt x="156" y="381"/>
                  </a:lnTo>
                  <a:lnTo>
                    <a:pt x="170" y="364"/>
                  </a:lnTo>
                  <a:lnTo>
                    <a:pt x="185" y="349"/>
                  </a:lnTo>
                  <a:lnTo>
                    <a:pt x="203" y="337"/>
                  </a:lnTo>
                  <a:lnTo>
                    <a:pt x="222" y="328"/>
                  </a:lnTo>
                  <a:lnTo>
                    <a:pt x="222" y="328"/>
                  </a:lnTo>
                  <a:lnTo>
                    <a:pt x="200" y="219"/>
                  </a:lnTo>
                  <a:lnTo>
                    <a:pt x="179" y="114"/>
                  </a:lnTo>
                  <a:lnTo>
                    <a:pt x="179" y="114"/>
                  </a:lnTo>
                  <a:lnTo>
                    <a:pt x="92" y="5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45"/>
                  </a:lnTo>
                  <a:lnTo>
                    <a:pt x="5" y="90"/>
                  </a:lnTo>
                  <a:lnTo>
                    <a:pt x="2" y="135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241"/>
                  </a:lnTo>
                  <a:lnTo>
                    <a:pt x="8" y="300"/>
                  </a:lnTo>
                  <a:lnTo>
                    <a:pt x="15" y="358"/>
                  </a:lnTo>
                  <a:lnTo>
                    <a:pt x="27" y="415"/>
                  </a:lnTo>
                  <a:lnTo>
                    <a:pt x="41" y="471"/>
                  </a:lnTo>
                  <a:lnTo>
                    <a:pt x="59" y="525"/>
                  </a:lnTo>
                  <a:lnTo>
                    <a:pt x="78" y="577"/>
                  </a:lnTo>
                  <a:lnTo>
                    <a:pt x="101" y="628"/>
                  </a:lnTo>
                  <a:lnTo>
                    <a:pt x="101" y="628"/>
                  </a:lnTo>
                  <a:lnTo>
                    <a:pt x="164" y="555"/>
                  </a:lnTo>
                  <a:lnTo>
                    <a:pt x="164" y="55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212ECEBC-1B31-6BEF-7744-6B6B4AF9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931" y="1939958"/>
              <a:ext cx="73616" cy="115383"/>
            </a:xfrm>
            <a:custGeom>
              <a:avLst/>
              <a:gdLst>
                <a:gd name="T0" fmla="*/ 282 w 282"/>
                <a:gd name="T1" fmla="*/ 212 h 443"/>
                <a:gd name="T2" fmla="*/ 282 w 282"/>
                <a:gd name="T3" fmla="*/ 212 h 443"/>
                <a:gd name="T4" fmla="*/ 264 w 282"/>
                <a:gd name="T5" fmla="*/ 182 h 443"/>
                <a:gd name="T6" fmla="*/ 245 w 282"/>
                <a:gd name="T7" fmla="*/ 155 h 443"/>
                <a:gd name="T8" fmla="*/ 225 w 282"/>
                <a:gd name="T9" fmla="*/ 126 h 443"/>
                <a:gd name="T10" fmla="*/ 204 w 282"/>
                <a:gd name="T11" fmla="*/ 101 h 443"/>
                <a:gd name="T12" fmla="*/ 183 w 282"/>
                <a:gd name="T13" fmla="*/ 74 h 443"/>
                <a:gd name="T14" fmla="*/ 161 w 282"/>
                <a:gd name="T15" fmla="*/ 48 h 443"/>
                <a:gd name="T16" fmla="*/ 138 w 282"/>
                <a:gd name="T17" fmla="*/ 24 h 443"/>
                <a:gd name="T18" fmla="*/ 114 w 282"/>
                <a:gd name="T19" fmla="*/ 0 h 443"/>
                <a:gd name="T20" fmla="*/ 114 w 282"/>
                <a:gd name="T21" fmla="*/ 0 h 443"/>
                <a:gd name="T22" fmla="*/ 41 w 282"/>
                <a:gd name="T23" fmla="*/ 32 h 443"/>
                <a:gd name="T24" fmla="*/ 41 w 282"/>
                <a:gd name="T25" fmla="*/ 32 h 443"/>
                <a:gd name="T26" fmla="*/ 44 w 282"/>
                <a:gd name="T27" fmla="*/ 51 h 443"/>
                <a:gd name="T28" fmla="*/ 45 w 282"/>
                <a:gd name="T29" fmla="*/ 71 h 443"/>
                <a:gd name="T30" fmla="*/ 45 w 282"/>
                <a:gd name="T31" fmla="*/ 71 h 443"/>
                <a:gd name="T32" fmla="*/ 45 w 282"/>
                <a:gd name="T33" fmla="*/ 87 h 443"/>
                <a:gd name="T34" fmla="*/ 42 w 282"/>
                <a:gd name="T35" fmla="*/ 102 h 443"/>
                <a:gd name="T36" fmla="*/ 39 w 282"/>
                <a:gd name="T37" fmla="*/ 116 h 443"/>
                <a:gd name="T38" fmla="*/ 33 w 282"/>
                <a:gd name="T39" fmla="*/ 129 h 443"/>
                <a:gd name="T40" fmla="*/ 27 w 282"/>
                <a:gd name="T41" fmla="*/ 143 h 443"/>
                <a:gd name="T42" fmla="*/ 20 w 282"/>
                <a:gd name="T43" fmla="*/ 155 h 443"/>
                <a:gd name="T44" fmla="*/ 11 w 282"/>
                <a:gd name="T45" fmla="*/ 167 h 443"/>
                <a:gd name="T46" fmla="*/ 0 w 282"/>
                <a:gd name="T47" fmla="*/ 177 h 443"/>
                <a:gd name="T48" fmla="*/ 0 w 282"/>
                <a:gd name="T49" fmla="*/ 177 h 443"/>
                <a:gd name="T50" fmla="*/ 26 w 282"/>
                <a:gd name="T51" fmla="*/ 222 h 443"/>
                <a:gd name="T52" fmla="*/ 50 w 282"/>
                <a:gd name="T53" fmla="*/ 269 h 443"/>
                <a:gd name="T54" fmla="*/ 75 w 282"/>
                <a:gd name="T55" fmla="*/ 317 h 443"/>
                <a:gd name="T56" fmla="*/ 101 w 282"/>
                <a:gd name="T57" fmla="*/ 368 h 443"/>
                <a:gd name="T58" fmla="*/ 101 w 282"/>
                <a:gd name="T59" fmla="*/ 368 h 443"/>
                <a:gd name="T60" fmla="*/ 158 w 282"/>
                <a:gd name="T61" fmla="*/ 405 h 443"/>
                <a:gd name="T62" fmla="*/ 215 w 282"/>
                <a:gd name="T63" fmla="*/ 443 h 443"/>
                <a:gd name="T64" fmla="*/ 215 w 282"/>
                <a:gd name="T65" fmla="*/ 443 h 443"/>
                <a:gd name="T66" fmla="*/ 236 w 282"/>
                <a:gd name="T67" fmla="*/ 384 h 443"/>
                <a:gd name="T68" fmla="*/ 252 w 282"/>
                <a:gd name="T69" fmla="*/ 326 h 443"/>
                <a:gd name="T70" fmla="*/ 269 w 282"/>
                <a:gd name="T71" fmla="*/ 267 h 443"/>
                <a:gd name="T72" fmla="*/ 282 w 282"/>
                <a:gd name="T73" fmla="*/ 212 h 443"/>
                <a:gd name="T74" fmla="*/ 282 w 282"/>
                <a:gd name="T75" fmla="*/ 2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2" h="443">
                  <a:moveTo>
                    <a:pt x="282" y="212"/>
                  </a:moveTo>
                  <a:lnTo>
                    <a:pt x="282" y="212"/>
                  </a:lnTo>
                  <a:lnTo>
                    <a:pt x="264" y="182"/>
                  </a:lnTo>
                  <a:lnTo>
                    <a:pt x="245" y="155"/>
                  </a:lnTo>
                  <a:lnTo>
                    <a:pt x="225" y="126"/>
                  </a:lnTo>
                  <a:lnTo>
                    <a:pt x="204" y="101"/>
                  </a:lnTo>
                  <a:lnTo>
                    <a:pt x="183" y="74"/>
                  </a:lnTo>
                  <a:lnTo>
                    <a:pt x="161" y="48"/>
                  </a:lnTo>
                  <a:lnTo>
                    <a:pt x="138" y="24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4" y="5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87"/>
                  </a:lnTo>
                  <a:lnTo>
                    <a:pt x="42" y="102"/>
                  </a:lnTo>
                  <a:lnTo>
                    <a:pt x="39" y="116"/>
                  </a:lnTo>
                  <a:lnTo>
                    <a:pt x="33" y="129"/>
                  </a:lnTo>
                  <a:lnTo>
                    <a:pt x="27" y="143"/>
                  </a:lnTo>
                  <a:lnTo>
                    <a:pt x="20" y="155"/>
                  </a:lnTo>
                  <a:lnTo>
                    <a:pt x="11" y="16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2"/>
                  </a:lnTo>
                  <a:lnTo>
                    <a:pt x="50" y="269"/>
                  </a:lnTo>
                  <a:lnTo>
                    <a:pt x="75" y="317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58" y="405"/>
                  </a:lnTo>
                  <a:lnTo>
                    <a:pt x="215" y="443"/>
                  </a:lnTo>
                  <a:lnTo>
                    <a:pt x="215" y="443"/>
                  </a:lnTo>
                  <a:lnTo>
                    <a:pt x="236" y="384"/>
                  </a:lnTo>
                  <a:lnTo>
                    <a:pt x="252" y="326"/>
                  </a:lnTo>
                  <a:lnTo>
                    <a:pt x="269" y="267"/>
                  </a:lnTo>
                  <a:lnTo>
                    <a:pt x="282" y="212"/>
                  </a:lnTo>
                  <a:lnTo>
                    <a:pt x="282" y="2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5056FCAA-1C87-EF4B-AA87-E7F91B7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435" y="2055864"/>
              <a:ext cx="16707" cy="26105"/>
            </a:xfrm>
            <a:custGeom>
              <a:avLst/>
              <a:gdLst>
                <a:gd name="T0" fmla="*/ 42 w 65"/>
                <a:gd name="T1" fmla="*/ 101 h 101"/>
                <a:gd name="T2" fmla="*/ 42 w 65"/>
                <a:gd name="T3" fmla="*/ 101 h 101"/>
                <a:gd name="T4" fmla="*/ 65 w 65"/>
                <a:gd name="T5" fmla="*/ 44 h 101"/>
                <a:gd name="T6" fmla="*/ 65 w 65"/>
                <a:gd name="T7" fmla="*/ 44 h 101"/>
                <a:gd name="T8" fmla="*/ 0 w 65"/>
                <a:gd name="T9" fmla="*/ 0 h 101"/>
                <a:gd name="T10" fmla="*/ 0 w 65"/>
                <a:gd name="T11" fmla="*/ 0 h 101"/>
                <a:gd name="T12" fmla="*/ 21 w 65"/>
                <a:gd name="T13" fmla="*/ 50 h 101"/>
                <a:gd name="T14" fmla="*/ 42 w 65"/>
                <a:gd name="T15" fmla="*/ 101 h 101"/>
                <a:gd name="T16" fmla="*/ 42 w 65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01">
                  <a:moveTo>
                    <a:pt x="42" y="101"/>
                  </a:moveTo>
                  <a:lnTo>
                    <a:pt x="42" y="101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50"/>
                  </a:lnTo>
                  <a:lnTo>
                    <a:pt x="42" y="101"/>
                  </a:lnTo>
                  <a:lnTo>
                    <a:pt x="42" y="10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86B05B19-418E-4D0B-4254-97AECC67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237" y="2010441"/>
              <a:ext cx="43856" cy="86668"/>
            </a:xfrm>
            <a:custGeom>
              <a:avLst/>
              <a:gdLst>
                <a:gd name="T0" fmla="*/ 61 w 168"/>
                <a:gd name="T1" fmla="*/ 0 h 333"/>
                <a:gd name="T2" fmla="*/ 61 w 168"/>
                <a:gd name="T3" fmla="*/ 0 h 333"/>
                <a:gd name="T4" fmla="*/ 48 w 168"/>
                <a:gd name="T5" fmla="*/ 48 h 333"/>
                <a:gd name="T6" fmla="*/ 33 w 168"/>
                <a:gd name="T7" fmla="*/ 99 h 333"/>
                <a:gd name="T8" fmla="*/ 18 w 168"/>
                <a:gd name="T9" fmla="*/ 149 h 333"/>
                <a:gd name="T10" fmla="*/ 0 w 168"/>
                <a:gd name="T11" fmla="*/ 201 h 333"/>
                <a:gd name="T12" fmla="*/ 0 w 168"/>
                <a:gd name="T13" fmla="*/ 201 h 333"/>
                <a:gd name="T14" fmla="*/ 42 w 168"/>
                <a:gd name="T15" fmla="*/ 231 h 333"/>
                <a:gd name="T16" fmla="*/ 84 w 168"/>
                <a:gd name="T17" fmla="*/ 264 h 333"/>
                <a:gd name="T18" fmla="*/ 126 w 168"/>
                <a:gd name="T19" fmla="*/ 299 h 333"/>
                <a:gd name="T20" fmla="*/ 168 w 168"/>
                <a:gd name="T21" fmla="*/ 333 h 333"/>
                <a:gd name="T22" fmla="*/ 168 w 168"/>
                <a:gd name="T23" fmla="*/ 333 h 333"/>
                <a:gd name="T24" fmla="*/ 160 w 168"/>
                <a:gd name="T25" fmla="*/ 290 h 333"/>
                <a:gd name="T26" fmla="*/ 151 w 168"/>
                <a:gd name="T27" fmla="*/ 245 h 333"/>
                <a:gd name="T28" fmla="*/ 141 w 168"/>
                <a:gd name="T29" fmla="*/ 203 h 333"/>
                <a:gd name="T30" fmla="*/ 129 w 168"/>
                <a:gd name="T31" fmla="*/ 161 h 333"/>
                <a:gd name="T32" fmla="*/ 114 w 168"/>
                <a:gd name="T33" fmla="*/ 119 h 333"/>
                <a:gd name="T34" fmla="*/ 97 w 168"/>
                <a:gd name="T35" fmla="*/ 78 h 333"/>
                <a:gd name="T36" fmla="*/ 81 w 168"/>
                <a:gd name="T37" fmla="*/ 39 h 333"/>
                <a:gd name="T38" fmla="*/ 61 w 168"/>
                <a:gd name="T39" fmla="*/ 0 h 333"/>
                <a:gd name="T40" fmla="*/ 61 w 168"/>
                <a:gd name="T4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333">
                  <a:moveTo>
                    <a:pt x="61" y="0"/>
                  </a:moveTo>
                  <a:lnTo>
                    <a:pt x="61" y="0"/>
                  </a:lnTo>
                  <a:lnTo>
                    <a:pt x="48" y="48"/>
                  </a:lnTo>
                  <a:lnTo>
                    <a:pt x="33" y="99"/>
                  </a:lnTo>
                  <a:lnTo>
                    <a:pt x="18" y="149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42" y="231"/>
                  </a:lnTo>
                  <a:lnTo>
                    <a:pt x="84" y="264"/>
                  </a:lnTo>
                  <a:lnTo>
                    <a:pt x="126" y="299"/>
                  </a:lnTo>
                  <a:lnTo>
                    <a:pt x="168" y="333"/>
                  </a:lnTo>
                  <a:lnTo>
                    <a:pt x="168" y="333"/>
                  </a:lnTo>
                  <a:lnTo>
                    <a:pt x="160" y="290"/>
                  </a:lnTo>
                  <a:lnTo>
                    <a:pt x="151" y="245"/>
                  </a:lnTo>
                  <a:lnTo>
                    <a:pt x="141" y="203"/>
                  </a:lnTo>
                  <a:lnTo>
                    <a:pt x="129" y="161"/>
                  </a:lnTo>
                  <a:lnTo>
                    <a:pt x="114" y="119"/>
                  </a:lnTo>
                  <a:lnTo>
                    <a:pt x="97" y="78"/>
                  </a:lnTo>
                  <a:lnTo>
                    <a:pt x="81" y="3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8C711D46-1317-7099-706A-0D4520D18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034" y="1864254"/>
              <a:ext cx="181689" cy="117993"/>
            </a:xfrm>
            <a:custGeom>
              <a:avLst/>
              <a:gdLst>
                <a:gd name="T0" fmla="*/ 1 w 696"/>
                <a:gd name="T1" fmla="*/ 151 h 451"/>
                <a:gd name="T2" fmla="*/ 25 w 696"/>
                <a:gd name="T3" fmla="*/ 159 h 451"/>
                <a:gd name="T4" fmla="*/ 48 w 696"/>
                <a:gd name="T5" fmla="*/ 171 h 451"/>
                <a:gd name="T6" fmla="*/ 67 w 696"/>
                <a:gd name="T7" fmla="*/ 186 h 451"/>
                <a:gd name="T8" fmla="*/ 84 w 696"/>
                <a:gd name="T9" fmla="*/ 202 h 451"/>
                <a:gd name="T10" fmla="*/ 99 w 696"/>
                <a:gd name="T11" fmla="*/ 223 h 451"/>
                <a:gd name="T12" fmla="*/ 109 w 696"/>
                <a:gd name="T13" fmla="*/ 246 h 451"/>
                <a:gd name="T14" fmla="*/ 115 w 696"/>
                <a:gd name="T15" fmla="*/ 270 h 451"/>
                <a:gd name="T16" fmla="*/ 118 w 696"/>
                <a:gd name="T17" fmla="*/ 297 h 451"/>
                <a:gd name="T18" fmla="*/ 117 w 696"/>
                <a:gd name="T19" fmla="*/ 309 h 451"/>
                <a:gd name="T20" fmla="*/ 171 w 696"/>
                <a:gd name="T21" fmla="*/ 321 h 451"/>
                <a:gd name="T22" fmla="*/ 283 w 696"/>
                <a:gd name="T23" fmla="*/ 349 h 451"/>
                <a:gd name="T24" fmla="*/ 400 w 696"/>
                <a:gd name="T25" fmla="*/ 385 h 451"/>
                <a:gd name="T26" fmla="*/ 522 w 696"/>
                <a:gd name="T27" fmla="*/ 427 h 451"/>
                <a:gd name="T28" fmla="*/ 583 w 696"/>
                <a:gd name="T29" fmla="*/ 451 h 451"/>
                <a:gd name="T30" fmla="*/ 654 w 696"/>
                <a:gd name="T31" fmla="*/ 411 h 451"/>
                <a:gd name="T32" fmla="*/ 648 w 696"/>
                <a:gd name="T33" fmla="*/ 387 h 451"/>
                <a:gd name="T34" fmla="*/ 645 w 696"/>
                <a:gd name="T35" fmla="*/ 360 h 451"/>
                <a:gd name="T36" fmla="*/ 646 w 696"/>
                <a:gd name="T37" fmla="*/ 343 h 451"/>
                <a:gd name="T38" fmla="*/ 652 w 696"/>
                <a:gd name="T39" fmla="*/ 312 h 451"/>
                <a:gd name="T40" fmla="*/ 666 w 696"/>
                <a:gd name="T41" fmla="*/ 283 h 451"/>
                <a:gd name="T42" fmla="*/ 685 w 696"/>
                <a:gd name="T43" fmla="*/ 259 h 451"/>
                <a:gd name="T44" fmla="*/ 696 w 696"/>
                <a:gd name="T45" fmla="*/ 249 h 451"/>
                <a:gd name="T46" fmla="*/ 642 w 696"/>
                <a:gd name="T47" fmla="*/ 178 h 451"/>
                <a:gd name="T48" fmla="*/ 544 w 696"/>
                <a:gd name="T49" fmla="*/ 70 h 451"/>
                <a:gd name="T50" fmla="*/ 505 w 696"/>
                <a:gd name="T51" fmla="*/ 28 h 451"/>
                <a:gd name="T52" fmla="*/ 498 w 696"/>
                <a:gd name="T53" fmla="*/ 21 h 451"/>
                <a:gd name="T54" fmla="*/ 396 w 696"/>
                <a:gd name="T55" fmla="*/ 4 h 451"/>
                <a:gd name="T56" fmla="*/ 289 w 696"/>
                <a:gd name="T57" fmla="*/ 0 h 451"/>
                <a:gd name="T58" fmla="*/ 252 w 696"/>
                <a:gd name="T59" fmla="*/ 0 h 451"/>
                <a:gd name="T60" fmla="*/ 178 w 696"/>
                <a:gd name="T61" fmla="*/ 6 h 451"/>
                <a:gd name="T62" fmla="*/ 105 w 696"/>
                <a:gd name="T63" fmla="*/ 16 h 451"/>
                <a:gd name="T64" fmla="*/ 34 w 696"/>
                <a:gd name="T65" fmla="*/ 31 h 451"/>
                <a:gd name="T66" fmla="*/ 0 w 696"/>
                <a:gd name="T67" fmla="*/ 40 h 451"/>
                <a:gd name="T68" fmla="*/ 1 w 696"/>
                <a:gd name="T69" fmla="*/ 1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6" h="451">
                  <a:moveTo>
                    <a:pt x="1" y="151"/>
                  </a:moveTo>
                  <a:lnTo>
                    <a:pt x="1" y="151"/>
                  </a:lnTo>
                  <a:lnTo>
                    <a:pt x="13" y="156"/>
                  </a:lnTo>
                  <a:lnTo>
                    <a:pt x="25" y="159"/>
                  </a:lnTo>
                  <a:lnTo>
                    <a:pt x="37" y="165"/>
                  </a:lnTo>
                  <a:lnTo>
                    <a:pt x="48" y="171"/>
                  </a:lnTo>
                  <a:lnTo>
                    <a:pt x="58" y="177"/>
                  </a:lnTo>
                  <a:lnTo>
                    <a:pt x="67" y="186"/>
                  </a:lnTo>
                  <a:lnTo>
                    <a:pt x="76" y="193"/>
                  </a:lnTo>
                  <a:lnTo>
                    <a:pt x="84" y="202"/>
                  </a:lnTo>
                  <a:lnTo>
                    <a:pt x="91" y="213"/>
                  </a:lnTo>
                  <a:lnTo>
                    <a:pt x="99" y="223"/>
                  </a:lnTo>
                  <a:lnTo>
                    <a:pt x="105" y="234"/>
                  </a:lnTo>
                  <a:lnTo>
                    <a:pt x="109" y="246"/>
                  </a:lnTo>
                  <a:lnTo>
                    <a:pt x="112" y="258"/>
                  </a:lnTo>
                  <a:lnTo>
                    <a:pt x="115" y="270"/>
                  </a:lnTo>
                  <a:lnTo>
                    <a:pt x="117" y="283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7" y="309"/>
                  </a:lnTo>
                  <a:lnTo>
                    <a:pt x="117" y="309"/>
                  </a:lnTo>
                  <a:lnTo>
                    <a:pt x="171" y="321"/>
                  </a:lnTo>
                  <a:lnTo>
                    <a:pt x="226" y="334"/>
                  </a:lnTo>
                  <a:lnTo>
                    <a:pt x="283" y="349"/>
                  </a:lnTo>
                  <a:lnTo>
                    <a:pt x="342" y="367"/>
                  </a:lnTo>
                  <a:lnTo>
                    <a:pt x="400" y="385"/>
                  </a:lnTo>
                  <a:lnTo>
                    <a:pt x="460" y="405"/>
                  </a:lnTo>
                  <a:lnTo>
                    <a:pt x="522" y="427"/>
                  </a:lnTo>
                  <a:lnTo>
                    <a:pt x="583" y="451"/>
                  </a:lnTo>
                  <a:lnTo>
                    <a:pt x="583" y="451"/>
                  </a:lnTo>
                  <a:lnTo>
                    <a:pt x="654" y="411"/>
                  </a:lnTo>
                  <a:lnTo>
                    <a:pt x="654" y="411"/>
                  </a:lnTo>
                  <a:lnTo>
                    <a:pt x="651" y="399"/>
                  </a:lnTo>
                  <a:lnTo>
                    <a:pt x="648" y="387"/>
                  </a:lnTo>
                  <a:lnTo>
                    <a:pt x="646" y="373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6" y="343"/>
                  </a:lnTo>
                  <a:lnTo>
                    <a:pt x="649" y="328"/>
                  </a:lnTo>
                  <a:lnTo>
                    <a:pt x="652" y="312"/>
                  </a:lnTo>
                  <a:lnTo>
                    <a:pt x="658" y="298"/>
                  </a:lnTo>
                  <a:lnTo>
                    <a:pt x="666" y="283"/>
                  </a:lnTo>
                  <a:lnTo>
                    <a:pt x="675" y="271"/>
                  </a:lnTo>
                  <a:lnTo>
                    <a:pt x="685" y="259"/>
                  </a:lnTo>
                  <a:lnTo>
                    <a:pt x="696" y="249"/>
                  </a:lnTo>
                  <a:lnTo>
                    <a:pt x="696" y="249"/>
                  </a:lnTo>
                  <a:lnTo>
                    <a:pt x="669" y="213"/>
                  </a:lnTo>
                  <a:lnTo>
                    <a:pt x="642" y="178"/>
                  </a:lnTo>
                  <a:lnTo>
                    <a:pt x="591" y="120"/>
                  </a:lnTo>
                  <a:lnTo>
                    <a:pt x="544" y="70"/>
                  </a:lnTo>
                  <a:lnTo>
                    <a:pt x="505" y="28"/>
                  </a:lnTo>
                  <a:lnTo>
                    <a:pt x="505" y="28"/>
                  </a:lnTo>
                  <a:lnTo>
                    <a:pt x="498" y="21"/>
                  </a:lnTo>
                  <a:lnTo>
                    <a:pt x="498" y="21"/>
                  </a:lnTo>
                  <a:lnTo>
                    <a:pt x="447" y="12"/>
                  </a:lnTo>
                  <a:lnTo>
                    <a:pt x="396" y="4"/>
                  </a:lnTo>
                  <a:lnTo>
                    <a:pt x="342" y="1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52" y="0"/>
                  </a:lnTo>
                  <a:lnTo>
                    <a:pt x="214" y="1"/>
                  </a:lnTo>
                  <a:lnTo>
                    <a:pt x="178" y="6"/>
                  </a:lnTo>
                  <a:lnTo>
                    <a:pt x="141" y="10"/>
                  </a:lnTo>
                  <a:lnTo>
                    <a:pt x="105" y="16"/>
                  </a:lnTo>
                  <a:lnTo>
                    <a:pt x="70" y="22"/>
                  </a:lnTo>
                  <a:lnTo>
                    <a:pt x="34" y="3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93"/>
                  </a:lnTo>
                  <a:lnTo>
                    <a:pt x="1" y="151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C988004-A188-34ED-4CB3-507A64643F98}"/>
                </a:ext>
              </a:extLst>
            </p:cNvPr>
            <p:cNvSpPr txBox="1"/>
            <p:nvPr/>
          </p:nvSpPr>
          <p:spPr>
            <a:xfrm>
              <a:off x="3398423" y="2380081"/>
              <a:ext cx="758484" cy="27206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Internet</a:t>
              </a:r>
            </a:p>
          </p:txBody>
        </p:sp>
      </p:grpSp>
      <p:sp>
        <p:nvSpPr>
          <p:cNvPr id="89" name="角丸四角形 59">
            <a:extLst>
              <a:ext uri="{FF2B5EF4-FFF2-40B4-BE49-F238E27FC236}">
                <a16:creationId xmlns:a16="http://schemas.microsoft.com/office/drawing/2014/main" id="{A489DC57-0603-3258-0AEF-AB1B7A374B76}"/>
              </a:ext>
            </a:extLst>
          </p:cNvPr>
          <p:cNvSpPr/>
          <p:nvPr/>
        </p:nvSpPr>
        <p:spPr>
          <a:xfrm>
            <a:off x="9903934" y="5926579"/>
            <a:ext cx="1584727" cy="261415"/>
          </a:xfrm>
          <a:prstGeom prst="roundRect">
            <a:avLst>
              <a:gd name="adj" fmla="val 22135"/>
            </a:avLst>
          </a:prstGeom>
          <a:solidFill>
            <a:srgbClr val="FF0000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メイリオ" panose="020B0604030504040204" pitchFamily="50" charset="-128"/>
                <a:cs typeface="Meiryo" charset="-128"/>
              </a:rPr>
              <a:t>Public Network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818B18D-FB48-54F2-8B98-65E4AA839B1B}"/>
              </a:ext>
            </a:extLst>
          </p:cNvPr>
          <p:cNvSpPr txBox="1"/>
          <p:nvPr/>
        </p:nvSpPr>
        <p:spPr>
          <a:xfrm>
            <a:off x="1702699" y="3612909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4DAD8-78C0-C019-082F-B2DBC2615340}"/>
              </a:ext>
            </a:extLst>
          </p:cNvPr>
          <p:cNvSpPr txBox="1"/>
          <p:nvPr/>
        </p:nvSpPr>
        <p:spPr>
          <a:xfrm>
            <a:off x="653363" y="3595704"/>
            <a:ext cx="758484" cy="27206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Router</a:t>
            </a:r>
          </a:p>
        </p:txBody>
      </p:sp>
      <p:cxnSp>
        <p:nvCxnSpPr>
          <p:cNvPr id="94" name="コネクタ: カギ線 93">
            <a:extLst>
              <a:ext uri="{FF2B5EF4-FFF2-40B4-BE49-F238E27FC236}">
                <a16:creationId xmlns:a16="http://schemas.microsoft.com/office/drawing/2014/main" id="{50A1EF00-FF1E-45D4-C5C9-7473BDCE6A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5117" y="5415108"/>
            <a:ext cx="1315864" cy="86287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角丸四角形 59">
            <a:extLst>
              <a:ext uri="{FF2B5EF4-FFF2-40B4-BE49-F238E27FC236}">
                <a16:creationId xmlns:a16="http://schemas.microsoft.com/office/drawing/2014/main" id="{8FA31DB7-4433-6D2E-DFB4-53003D6E8786}"/>
              </a:ext>
            </a:extLst>
          </p:cNvPr>
          <p:cNvSpPr/>
          <p:nvPr/>
        </p:nvSpPr>
        <p:spPr>
          <a:xfrm rot="5400000">
            <a:off x="3246489" y="5214424"/>
            <a:ext cx="1635102" cy="246118"/>
          </a:xfrm>
          <a:prstGeom prst="roundRect">
            <a:avLst>
              <a:gd name="adj" fmla="val 22135"/>
            </a:avLst>
          </a:prstGeom>
          <a:solidFill>
            <a:srgbClr val="FF0000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メイリオ" panose="020B0604030504040204" pitchFamily="50" charset="-128"/>
                <a:cs typeface="Meiryo" charset="-128"/>
              </a:rPr>
              <a:t>Public Network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EB743DA-DC3C-7F5C-D9E5-09A13C1C73D7}"/>
              </a:ext>
            </a:extLst>
          </p:cNvPr>
          <p:cNvSpPr txBox="1"/>
          <p:nvPr/>
        </p:nvSpPr>
        <p:spPr>
          <a:xfrm>
            <a:off x="2275627" y="3447446"/>
            <a:ext cx="1431903" cy="48775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Network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1EBA52EE-A546-C7BB-8577-AAF99D15909C}"/>
              </a:ext>
            </a:extLst>
          </p:cNvPr>
          <p:cNvSpPr/>
          <p:nvPr/>
        </p:nvSpPr>
        <p:spPr>
          <a:xfrm>
            <a:off x="4351882" y="5029478"/>
            <a:ext cx="1388364" cy="860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3" name="図 112" descr="テキスト, ロゴ&#10;&#10;自動的に生成された説明">
            <a:extLst>
              <a:ext uri="{FF2B5EF4-FFF2-40B4-BE49-F238E27FC236}">
                <a16:creationId xmlns:a16="http://schemas.microsoft.com/office/drawing/2014/main" id="{4F0B5732-2870-F0F0-C2AD-AE0BC413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32" y="4777737"/>
            <a:ext cx="854863" cy="820474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0D4E8B7-A646-4154-6BAD-C4CD0231E893}"/>
              </a:ext>
            </a:extLst>
          </p:cNvPr>
          <p:cNvSpPr txBox="1"/>
          <p:nvPr/>
        </p:nvSpPr>
        <p:spPr>
          <a:xfrm>
            <a:off x="4387356" y="5325169"/>
            <a:ext cx="705476" cy="29025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CS4i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Hybrid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BACKUP</a:t>
            </a: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29112C9E-E642-C7B9-2B68-4A3384C5E2F8}"/>
              </a:ext>
            </a:extLst>
          </p:cNvPr>
          <p:cNvCxnSpPr>
            <a:cxnSpLocks/>
          </p:cNvCxnSpPr>
          <p:nvPr/>
        </p:nvCxnSpPr>
        <p:spPr>
          <a:xfrm>
            <a:off x="5826189" y="1750749"/>
            <a:ext cx="0" cy="2731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284" descr="Server-4">
            <a:extLst>
              <a:ext uri="{FF2B5EF4-FFF2-40B4-BE49-F238E27FC236}">
                <a16:creationId xmlns:a16="http://schemas.microsoft.com/office/drawing/2014/main" id="{51840E4B-6690-B07D-D74D-4B4ED9CF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43" y="1694417"/>
            <a:ext cx="668457" cy="638429"/>
          </a:xfrm>
          <a:prstGeom prst="rect">
            <a:avLst/>
          </a:prstGeom>
          <a:noFill/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DC72939-EB1E-D5D2-D966-1B1555B8100E}"/>
              </a:ext>
            </a:extLst>
          </p:cNvPr>
          <p:cNvSpPr txBox="1"/>
          <p:nvPr/>
        </p:nvSpPr>
        <p:spPr>
          <a:xfrm>
            <a:off x="5342945" y="2022383"/>
            <a:ext cx="1098410" cy="42112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Hybrid BACKUP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0" name="テキスト ボックス 282">
            <a:extLst>
              <a:ext uri="{FF2B5EF4-FFF2-40B4-BE49-F238E27FC236}">
                <a16:creationId xmlns:a16="http://schemas.microsoft.com/office/drawing/2014/main" id="{FEBC5106-0051-8009-EE56-9C69D9CF12F5}"/>
              </a:ext>
            </a:extLst>
          </p:cNvPr>
          <p:cNvSpPr txBox="1"/>
          <p:nvPr/>
        </p:nvSpPr>
        <p:spPr>
          <a:xfrm>
            <a:off x="5243085" y="2208188"/>
            <a:ext cx="1321912" cy="4963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仮想サーバー</a:t>
            </a:r>
            <a:endParaRPr kumimoji="1" lang="en-US" altLang="ja-JP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lang="en-US" altLang="ja-JP" sz="1000" kern="0" dirty="0">
                <a:latin typeface="+mn-ea"/>
              </a:rPr>
              <a:t>Windows</a:t>
            </a:r>
            <a:r>
              <a:rPr lang="ja-JP" altLang="en-US" sz="1000" kern="0" dirty="0">
                <a:latin typeface="+mn-ea"/>
              </a:rPr>
              <a:t> </a:t>
            </a:r>
            <a:r>
              <a:rPr lang="en-US" altLang="ja-JP" sz="1000" kern="0" dirty="0">
                <a:latin typeface="+mn-ea"/>
              </a:rPr>
              <a:t>Server</a:t>
            </a:r>
            <a:r>
              <a:rPr kumimoji="1" lang="en-US" altLang="ja-JP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)</a:t>
            </a:r>
          </a:p>
        </p:txBody>
      </p: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CA3F206C-E53C-450A-1EA2-CD974966471E}"/>
              </a:ext>
            </a:extLst>
          </p:cNvPr>
          <p:cNvCxnSpPr>
            <a:cxnSpLocks/>
          </p:cNvCxnSpPr>
          <p:nvPr/>
        </p:nvCxnSpPr>
        <p:spPr>
          <a:xfrm>
            <a:off x="6864350" y="5089729"/>
            <a:ext cx="0" cy="2305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55FE36B-2DAE-894F-2529-096A045FF01A}"/>
              </a:ext>
            </a:extLst>
          </p:cNvPr>
          <p:cNvSpPr txBox="1"/>
          <p:nvPr/>
        </p:nvSpPr>
        <p:spPr>
          <a:xfrm>
            <a:off x="82853" y="6515825"/>
            <a:ext cx="3181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*</a:t>
            </a:r>
            <a:r>
              <a:rPr kumimoji="1" lang="en-US" altLang="ja-JP" sz="1200" b="1" dirty="0">
                <a:solidFill>
                  <a:srgbClr val="002060"/>
                </a:solidFill>
                <a:latin typeface="+mn-ea"/>
              </a:rPr>
              <a:t>CS4i</a:t>
            </a:r>
            <a:r>
              <a:rPr kumimoji="1" lang="ja-JP" altLang="en-US" sz="1200" dirty="0">
                <a:latin typeface="+mn-ea"/>
              </a:rPr>
              <a:t>＝</a:t>
            </a:r>
            <a:r>
              <a:rPr kumimoji="1" lang="en-US" altLang="ja-JP" sz="1200" dirty="0">
                <a:latin typeface="+mn-ea"/>
              </a:rPr>
              <a:t>IBM Cloud Storage Solution for i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D96DC76-516F-E61A-F132-DF21A453B4D9}"/>
              </a:ext>
            </a:extLst>
          </p:cNvPr>
          <p:cNvSpPr txBox="1"/>
          <p:nvPr/>
        </p:nvSpPr>
        <p:spPr>
          <a:xfrm>
            <a:off x="894615" y="1907454"/>
            <a:ext cx="1098410" cy="42112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Hybrid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BACKUP</a:t>
            </a:r>
            <a:endParaRPr kumimoji="1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9" name="テキスト ボックス 282">
            <a:extLst>
              <a:ext uri="{FF2B5EF4-FFF2-40B4-BE49-F238E27FC236}">
                <a16:creationId xmlns:a16="http://schemas.microsoft.com/office/drawing/2014/main" id="{5FC01C69-9104-013E-D40D-AD54F9262737}"/>
              </a:ext>
            </a:extLst>
          </p:cNvPr>
          <p:cNvSpPr txBox="1"/>
          <p:nvPr/>
        </p:nvSpPr>
        <p:spPr>
          <a:xfrm>
            <a:off x="895593" y="2205829"/>
            <a:ext cx="1321912" cy="4963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仮想サーバー</a:t>
            </a:r>
            <a:endParaRPr kumimoji="1" lang="en-US" altLang="ja-JP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lang="en-US" altLang="ja-JP" sz="1000" kern="0" dirty="0">
                <a:latin typeface="+mn-ea"/>
              </a:rPr>
              <a:t>Windows</a:t>
            </a:r>
            <a:r>
              <a:rPr lang="ja-JP" altLang="en-US" sz="1000" kern="0" dirty="0">
                <a:latin typeface="+mn-ea"/>
              </a:rPr>
              <a:t> </a:t>
            </a:r>
            <a:r>
              <a:rPr lang="en-US" altLang="ja-JP" sz="1000" kern="0" dirty="0">
                <a:latin typeface="+mn-ea"/>
              </a:rPr>
              <a:t>Server</a:t>
            </a:r>
            <a:r>
              <a:rPr kumimoji="1" lang="en-US" altLang="ja-JP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)</a:t>
            </a: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75C7442D-83B8-53A4-711A-308FE8AE53DA}"/>
              </a:ext>
            </a:extLst>
          </p:cNvPr>
          <p:cNvCxnSpPr>
            <a:cxnSpLocks/>
          </p:cNvCxnSpPr>
          <p:nvPr/>
        </p:nvCxnSpPr>
        <p:spPr>
          <a:xfrm>
            <a:off x="1507049" y="1803187"/>
            <a:ext cx="4352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284" descr="Server-4">
            <a:extLst>
              <a:ext uri="{FF2B5EF4-FFF2-40B4-BE49-F238E27FC236}">
                <a16:creationId xmlns:a16="http://schemas.microsoft.com/office/drawing/2014/main" id="{866CC7B1-DD5F-D12B-F1CD-B01D18EB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7" y="1471093"/>
            <a:ext cx="636206" cy="634337"/>
          </a:xfrm>
          <a:prstGeom prst="rect">
            <a:avLst/>
          </a:prstGeom>
          <a:noFill/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Object 44">
            <a:extLst>
              <a:ext uri="{FF2B5EF4-FFF2-40B4-BE49-F238E27FC236}">
                <a16:creationId xmlns:a16="http://schemas.microsoft.com/office/drawing/2014/main" id="{AF6EB87E-6F48-4088-7CC8-5D8ECF83B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089" y="1522790"/>
            <a:ext cx="427782" cy="432000"/>
          </a:xfrm>
          <a:prstGeom prst="rect">
            <a:avLst/>
          </a:prstGeom>
        </p:spPr>
      </p:pic>
      <p:pic>
        <p:nvPicPr>
          <p:cNvPr id="134" name="Object 44">
            <a:extLst>
              <a:ext uri="{FF2B5EF4-FFF2-40B4-BE49-F238E27FC236}">
                <a16:creationId xmlns:a16="http://schemas.microsoft.com/office/drawing/2014/main" id="{BFEFDAD0-B281-0C0D-A22E-8CB430FF7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35" y="3198551"/>
            <a:ext cx="427782" cy="432000"/>
          </a:xfrm>
          <a:prstGeom prst="rect">
            <a:avLst/>
          </a:prstGeom>
        </p:spPr>
      </p:pic>
      <p:pic>
        <p:nvPicPr>
          <p:cNvPr id="135" name="Object 44">
            <a:extLst>
              <a:ext uri="{FF2B5EF4-FFF2-40B4-BE49-F238E27FC236}">
                <a16:creationId xmlns:a16="http://schemas.microsoft.com/office/drawing/2014/main" id="{75209DBA-6FAA-2770-F9F9-038516368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043" y="3219193"/>
            <a:ext cx="427782" cy="432000"/>
          </a:xfrm>
          <a:prstGeom prst="rect">
            <a:avLst/>
          </a:prstGeom>
        </p:spPr>
      </p:pic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00000000-0008-0000-0700-0000845C0000}"/>
              </a:ext>
            </a:extLst>
          </p:cNvPr>
          <p:cNvGrpSpPr/>
          <p:nvPr/>
        </p:nvGrpSpPr>
        <p:grpSpPr>
          <a:xfrm>
            <a:off x="10352954" y="4815890"/>
            <a:ext cx="1321063" cy="635000"/>
            <a:chOff x="111126" y="343128"/>
            <a:chExt cx="979141" cy="457200"/>
          </a:xfrm>
        </p:grpSpPr>
        <p:pic>
          <p:nvPicPr>
            <p:cNvPr id="137" name="Object 36">
              <a:extLst>
                <a:ext uri="{FF2B5EF4-FFF2-40B4-BE49-F238E27FC236}">
                  <a16:creationId xmlns:a16="http://schemas.microsoft.com/office/drawing/2014/main" id="{00000000-0008-0000-0700-0000855C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6" y="343128"/>
              <a:ext cx="457200" cy="457200"/>
            </a:xfrm>
            <a:prstGeom prst="rect">
              <a:avLst/>
            </a:prstGeom>
          </p:spPr>
        </p:pic>
        <p:sp>
          <p:nvSpPr>
            <p:cNvPr id="138" name="Object 37">
              <a:extLst>
                <a:ext uri="{FF2B5EF4-FFF2-40B4-BE49-F238E27FC236}">
                  <a16:creationId xmlns:a16="http://schemas.microsoft.com/office/drawing/2014/main" id="{00000000-0008-0000-0700-0000865C0000}"/>
                </a:ext>
              </a:extLst>
            </p:cNvPr>
            <p:cNvSpPr/>
            <p:nvPr/>
          </p:nvSpPr>
          <p:spPr>
            <a:xfrm>
              <a:off x="450187" y="432590"/>
              <a:ext cx="640080" cy="2991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ea typeface="Helvetica" pitchFamily="34" charset="-122"/>
                  <a:cs typeface="Helvetica" pitchFamily="34" charset="-120"/>
                </a:rPr>
                <a:t>Object</a:t>
              </a:r>
            </a:p>
            <a:p>
              <a:pPr algn="ctr">
                <a:buNone/>
              </a:pP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ea typeface="Helvetica" pitchFamily="34" charset="-122"/>
                  <a:cs typeface="Helvetica" pitchFamily="34" charset="-120"/>
                </a:rPr>
                <a:t>Storage</a:t>
              </a:r>
              <a:endParaRPr lang="en-US" sz="900" b="1" dirty="0">
                <a:solidFill>
                  <a:sysClr val="windowText" lastClr="000000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endParaRPr>
            </a:p>
            <a:p>
              <a:pPr algn="ctr">
                <a:buNone/>
              </a:pPr>
              <a:r>
                <a:rPr lang="ja-JP" altLang="en-US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（</a:t>
              </a: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ICOS</a:t>
              </a:r>
              <a:r>
                <a:rPr lang="ja-JP" altLang="en-US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）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00000000-0008-0000-0700-0000655C0000}"/>
              </a:ext>
            </a:extLst>
          </p:cNvPr>
          <p:cNvGrpSpPr/>
          <p:nvPr/>
        </p:nvGrpSpPr>
        <p:grpSpPr>
          <a:xfrm>
            <a:off x="4436062" y="2897594"/>
            <a:ext cx="540000" cy="540000"/>
            <a:chOff x="0" y="0"/>
            <a:chExt cx="457200" cy="457200"/>
          </a:xfrm>
        </p:grpSpPr>
        <p:sp>
          <p:nvSpPr>
            <p:cNvPr id="140" name="Object 37">
              <a:extLst>
                <a:ext uri="{FF2B5EF4-FFF2-40B4-BE49-F238E27FC236}">
                  <a16:creationId xmlns:a16="http://schemas.microsoft.com/office/drawing/2014/main" id="{00000000-0008-0000-0700-0000665C0000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141" name="Object 38">
              <a:extLst>
                <a:ext uri="{FF2B5EF4-FFF2-40B4-BE49-F238E27FC236}">
                  <a16:creationId xmlns:a16="http://schemas.microsoft.com/office/drawing/2014/main" id="{00000000-0008-0000-0700-0000675C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84659213-6616-FE7C-059B-8C055ECAC996}"/>
              </a:ext>
            </a:extLst>
          </p:cNvPr>
          <p:cNvCxnSpPr>
            <a:cxnSpLocks/>
          </p:cNvCxnSpPr>
          <p:nvPr/>
        </p:nvCxnSpPr>
        <p:spPr>
          <a:xfrm>
            <a:off x="3929462" y="3888289"/>
            <a:ext cx="3764238" cy="75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858DB56C-B21A-2AEA-4A15-549A7BAEFC9F}"/>
              </a:ext>
            </a:extLst>
          </p:cNvPr>
          <p:cNvCxnSpPr>
            <a:cxnSpLocks/>
          </p:cNvCxnSpPr>
          <p:nvPr/>
        </p:nvCxnSpPr>
        <p:spPr>
          <a:xfrm flipV="1">
            <a:off x="3940980" y="3328689"/>
            <a:ext cx="0" cy="50623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6EF5F700-5973-DEF3-BE94-11746C05EC1B}"/>
              </a:ext>
            </a:extLst>
          </p:cNvPr>
          <p:cNvGrpSpPr/>
          <p:nvPr/>
        </p:nvGrpSpPr>
        <p:grpSpPr>
          <a:xfrm>
            <a:off x="7826760" y="2859487"/>
            <a:ext cx="1747445" cy="882399"/>
            <a:chOff x="91440" y="0"/>
            <a:chExt cx="961983" cy="457200"/>
          </a:xfrm>
        </p:grpSpPr>
        <p:sp>
          <p:nvSpPr>
            <p:cNvPr id="151" name="Object 94">
              <a:extLst>
                <a:ext uri="{FF2B5EF4-FFF2-40B4-BE49-F238E27FC236}">
                  <a16:creationId xmlns:a16="http://schemas.microsoft.com/office/drawing/2014/main" id="{532A7D9C-14ED-D21A-587F-831395BC8984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152" name="Object 95">
              <a:extLst>
                <a:ext uri="{FF2B5EF4-FFF2-40B4-BE49-F238E27FC236}">
                  <a16:creationId xmlns:a16="http://schemas.microsoft.com/office/drawing/2014/main" id="{A1894438-1D3B-8D71-9CA2-1C66787E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153" name="Object 96">
              <a:extLst>
                <a:ext uri="{FF2B5EF4-FFF2-40B4-BE49-F238E27FC236}">
                  <a16:creationId xmlns:a16="http://schemas.microsoft.com/office/drawing/2014/main" id="{BA57329E-0F37-4331-E173-B450B68D342A}"/>
                </a:ext>
              </a:extLst>
            </p:cNvPr>
            <p:cNvSpPr/>
            <p:nvPr/>
          </p:nvSpPr>
          <p:spPr>
            <a:xfrm>
              <a:off x="413343" y="172703"/>
              <a:ext cx="640080" cy="1674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50" dirty="0">
                  <a:solidFill>
                    <a:sysClr val="windowText" lastClr="000000"/>
                  </a:solidFill>
                </a:rPr>
                <a:t>Transit </a:t>
              </a:r>
            </a:p>
            <a:p>
              <a:pPr algn="ctr">
                <a:buNone/>
              </a:pPr>
              <a:r>
                <a:rPr lang="en-US" altLang="ja-JP" sz="1050" dirty="0">
                  <a:solidFill>
                    <a:sysClr val="windowText" lastClr="000000"/>
                  </a:solidFill>
                </a:rPr>
                <a:t>Gateway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7C7DFFAA-7D35-F35D-DE6F-6131DDC27DE3}"/>
              </a:ext>
            </a:extLst>
          </p:cNvPr>
          <p:cNvSpPr txBox="1"/>
          <p:nvPr/>
        </p:nvSpPr>
        <p:spPr>
          <a:xfrm>
            <a:off x="4002290" y="4206400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Direct Link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161" name="Object 44">
            <a:extLst>
              <a:ext uri="{FF2B5EF4-FFF2-40B4-BE49-F238E27FC236}">
                <a16:creationId xmlns:a16="http://schemas.microsoft.com/office/drawing/2014/main" id="{11239354-1098-22C5-0910-1D9B8E45B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330" y="4728189"/>
            <a:ext cx="855561" cy="864000"/>
          </a:xfrm>
          <a:prstGeom prst="rect">
            <a:avLst/>
          </a:prstGeom>
        </p:spPr>
      </p:pic>
      <p:sp>
        <p:nvSpPr>
          <p:cNvPr id="163" name="テキスト ボックス 173">
            <a:extLst>
              <a:ext uri="{FF2B5EF4-FFF2-40B4-BE49-F238E27FC236}">
                <a16:creationId xmlns:a16="http://schemas.microsoft.com/office/drawing/2014/main" id="{23880957-131F-6F08-1E37-0C37C69EB7A3}"/>
              </a:ext>
            </a:extLst>
          </p:cNvPr>
          <p:cNvSpPr txBox="1"/>
          <p:nvPr/>
        </p:nvSpPr>
        <p:spPr>
          <a:xfrm>
            <a:off x="8392271" y="5333348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pic>
        <p:nvPicPr>
          <p:cNvPr id="168" name="Object 44">
            <a:extLst>
              <a:ext uri="{FF2B5EF4-FFF2-40B4-BE49-F238E27FC236}">
                <a16:creationId xmlns:a16="http://schemas.microsoft.com/office/drawing/2014/main" id="{07ECD9C6-1A51-3541-DD52-630CDB708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804" y="5530568"/>
            <a:ext cx="427782" cy="43200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5EAB1454-02D8-E721-AC78-350336F00834}"/>
              </a:ext>
            </a:extLst>
          </p:cNvPr>
          <p:cNvSpPr txBox="1"/>
          <p:nvPr/>
        </p:nvSpPr>
        <p:spPr>
          <a:xfrm>
            <a:off x="4797705" y="2752724"/>
            <a:ext cx="1260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VPNaaS</a:t>
            </a:r>
            <a:endParaRPr kumimoji="1" lang="en-US" altLang="ja-JP" sz="1050" dirty="0">
              <a:latin typeface="+mn-ea"/>
            </a:endParaRPr>
          </a:p>
          <a:p>
            <a:pPr algn="ctr"/>
            <a:r>
              <a:rPr lang="ja-JP" altLang="en-US" sz="1050" dirty="0">
                <a:latin typeface="+mn-ea"/>
              </a:rPr>
              <a:t>（</a:t>
            </a:r>
            <a:r>
              <a:rPr lang="en-US" altLang="ja-JP" sz="1050" dirty="0">
                <a:latin typeface="+mn-ea"/>
              </a:rPr>
              <a:t>VPN for VPC</a:t>
            </a:r>
            <a:r>
              <a:rPr lang="ja-JP" altLang="en-US" sz="1050" dirty="0">
                <a:latin typeface="+mn-ea"/>
              </a:rPr>
              <a:t>）</a:t>
            </a:r>
            <a:endParaRPr kumimoji="1" lang="ja-JP" altLang="en-US" sz="1050" dirty="0">
              <a:latin typeface="+mn-ea"/>
            </a:endParaRPr>
          </a:p>
        </p:txBody>
      </p: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CDB14E73-A9A8-C4A7-C437-A3FFD021A508}"/>
              </a:ext>
            </a:extLst>
          </p:cNvPr>
          <p:cNvGrpSpPr/>
          <p:nvPr/>
        </p:nvGrpSpPr>
        <p:grpSpPr>
          <a:xfrm>
            <a:off x="4334309" y="1487733"/>
            <a:ext cx="612000" cy="612000"/>
            <a:chOff x="0" y="0"/>
            <a:chExt cx="457200" cy="457200"/>
          </a:xfrm>
        </p:grpSpPr>
        <p:sp>
          <p:nvSpPr>
            <p:cNvPr id="171" name="Object 1">
              <a:extLst>
                <a:ext uri="{FF2B5EF4-FFF2-40B4-BE49-F238E27FC236}">
                  <a16:creationId xmlns:a16="http://schemas.microsoft.com/office/drawing/2014/main" id="{50312BC1-FCB3-0BC8-CE11-0D0A713A890C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172" name="Object 2">
              <a:extLst>
                <a:ext uri="{FF2B5EF4-FFF2-40B4-BE49-F238E27FC236}">
                  <a16:creationId xmlns:a16="http://schemas.microsoft.com/office/drawing/2014/main" id="{E99E57DB-C41C-FC15-A2EC-5B514D3E5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pic>
        <p:nvPicPr>
          <p:cNvPr id="142" name="Object 10">
            <a:extLst>
              <a:ext uri="{FF2B5EF4-FFF2-40B4-BE49-F238E27FC236}">
                <a16:creationId xmlns:a16="http://schemas.microsoft.com/office/drawing/2014/main" id="{00000000-0008-0000-0700-0000685C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4309" y="3625697"/>
            <a:ext cx="540000" cy="540000"/>
          </a:xfrm>
          <a:prstGeom prst="rect">
            <a:avLst/>
          </a:prstGeom>
        </p:spPr>
      </p:pic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E69F174-C0AF-0520-160B-C7F91C01B799}"/>
              </a:ext>
            </a:extLst>
          </p:cNvPr>
          <p:cNvCxnSpPr>
            <a:cxnSpLocks/>
          </p:cNvCxnSpPr>
          <p:nvPr/>
        </p:nvCxnSpPr>
        <p:spPr>
          <a:xfrm flipH="1">
            <a:off x="7678966" y="3599411"/>
            <a:ext cx="269419" cy="308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D76231D-99C4-13D7-CF5E-BE18F46446A3}"/>
              </a:ext>
            </a:extLst>
          </p:cNvPr>
          <p:cNvSpPr txBox="1"/>
          <p:nvPr/>
        </p:nvSpPr>
        <p:spPr>
          <a:xfrm>
            <a:off x="3615256" y="867801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BB91519-863E-B48A-6729-DF8CCF128A96}"/>
              </a:ext>
            </a:extLst>
          </p:cNvPr>
          <p:cNvGrpSpPr/>
          <p:nvPr/>
        </p:nvGrpSpPr>
        <p:grpSpPr>
          <a:xfrm>
            <a:off x="6483552" y="5284946"/>
            <a:ext cx="817498" cy="802488"/>
            <a:chOff x="10657251" y="1947069"/>
            <a:chExt cx="457200" cy="4572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441B37F-083E-E3C4-B81E-893617C7F45B}"/>
                </a:ext>
              </a:extLst>
            </p:cNvPr>
            <p:cNvSpPr/>
            <p:nvPr/>
          </p:nvSpPr>
          <p:spPr>
            <a:xfrm>
              <a:off x="10657251" y="1947069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9" name="Object 17" descr="public/generated/icons/60427a43-cf48-41e0-bd95-26bde9c12105.png">
              <a:extLst>
                <a:ext uri="{FF2B5EF4-FFF2-40B4-BE49-F238E27FC236}">
                  <a16:creationId xmlns:a16="http://schemas.microsoft.com/office/drawing/2014/main" id="{1F7E9A04-D40C-9A22-E3C5-51722541B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48691" y="2038509"/>
              <a:ext cx="274320" cy="274320"/>
            </a:xfrm>
            <a:prstGeom prst="rect">
              <a:avLst/>
            </a:prstGeom>
          </p:spPr>
        </p:pic>
      </p:grpSp>
      <p:sp>
        <p:nvSpPr>
          <p:cNvPr id="30" name="テキスト ボックス 173">
            <a:extLst>
              <a:ext uri="{FF2B5EF4-FFF2-40B4-BE49-F238E27FC236}">
                <a16:creationId xmlns:a16="http://schemas.microsoft.com/office/drawing/2014/main" id="{54A0292D-9343-AB4D-D9CE-6329DF0B5989}"/>
              </a:ext>
            </a:extLst>
          </p:cNvPr>
          <p:cNvSpPr txBox="1"/>
          <p:nvPr/>
        </p:nvSpPr>
        <p:spPr>
          <a:xfrm>
            <a:off x="7206324" y="5763481"/>
            <a:ext cx="949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Falcon Stor</a:t>
            </a:r>
          </a:p>
          <a:p>
            <a:pPr algn="ctr"/>
            <a:r>
              <a:rPr lang="en-US" altLang="ja-JP" sz="1050" dirty="0">
                <a:latin typeface="+mn-ea"/>
              </a:rPr>
              <a:t>StorSafe</a:t>
            </a:r>
          </a:p>
        </p:txBody>
      </p:sp>
    </p:spTree>
    <p:extLst>
      <p:ext uri="{BB962C8B-B14F-4D97-AF65-F5344CB8AC3E}">
        <p14:creationId xmlns:p14="http://schemas.microsoft.com/office/powerpoint/2010/main" val="128646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FB42EF47-2391-FD3E-054F-7B591A2EB54E}"/>
              </a:ext>
            </a:extLst>
          </p:cNvPr>
          <p:cNvSpPr txBox="1">
            <a:spLocks/>
          </p:cNvSpPr>
          <p:nvPr/>
        </p:nvSpPr>
        <p:spPr>
          <a:xfrm>
            <a:off x="614191" y="276351"/>
            <a:ext cx="3679513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ICOS</a:t>
            </a:r>
            <a:r>
              <a:rPr lang="ja-JP" altLang="en-US"/>
              <a:t>への接続パターン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0930A2-6824-967D-256C-C975248C0399}"/>
              </a:ext>
            </a:extLst>
          </p:cNvPr>
          <p:cNvSpPr txBox="1"/>
          <p:nvPr/>
        </p:nvSpPr>
        <p:spPr>
          <a:xfrm>
            <a:off x="5952998" y="-8382"/>
            <a:ext cx="4700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2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2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200" dirty="0">
                <a:solidFill>
                  <a:srgbClr val="FF0000"/>
                </a:solidFill>
                <a:latin typeface="+mn-ea"/>
              </a:rPr>
              <a:t>のレート使用</a:t>
            </a:r>
          </a:p>
          <a:p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  <a:cs typeface="Meiryo UI" panose="020B0604030504040204" pitchFamily="50" charset="-128"/>
              </a:rPr>
              <a:t>構成イメージのため、実際のネットワーク図ではありません。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  <a:cs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192C70F-1666-70F9-583B-B08EFC2E2F9C}"/>
              </a:ext>
            </a:extLst>
          </p:cNvPr>
          <p:cNvSpPr/>
          <p:nvPr/>
        </p:nvSpPr>
        <p:spPr>
          <a:xfrm>
            <a:off x="9506073" y="6046763"/>
            <a:ext cx="2236444" cy="21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F8686A2C-3372-C9F6-FD54-71D7361E2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39656"/>
              </p:ext>
            </p:extLst>
          </p:nvPr>
        </p:nvGraphicFramePr>
        <p:xfrm>
          <a:off x="477078" y="4026293"/>
          <a:ext cx="11265439" cy="2038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721">
                  <a:extLst>
                    <a:ext uri="{9D8B030D-6E8A-4147-A177-3AD203B41FA5}">
                      <a16:colId xmlns:a16="http://schemas.microsoft.com/office/drawing/2014/main" val="2044303350"/>
                    </a:ext>
                  </a:extLst>
                </a:gridCol>
                <a:gridCol w="3490888">
                  <a:extLst>
                    <a:ext uri="{9D8B030D-6E8A-4147-A177-3AD203B41FA5}">
                      <a16:colId xmlns:a16="http://schemas.microsoft.com/office/drawing/2014/main" val="1279195852"/>
                    </a:ext>
                  </a:extLst>
                </a:gridCol>
                <a:gridCol w="1809846">
                  <a:extLst>
                    <a:ext uri="{9D8B030D-6E8A-4147-A177-3AD203B41FA5}">
                      <a16:colId xmlns:a16="http://schemas.microsoft.com/office/drawing/2014/main" val="17044715"/>
                    </a:ext>
                  </a:extLst>
                </a:gridCol>
                <a:gridCol w="5421984">
                  <a:extLst>
                    <a:ext uri="{9D8B030D-6E8A-4147-A177-3AD203B41FA5}">
                      <a16:colId xmlns:a16="http://schemas.microsoft.com/office/drawing/2014/main" val="657828863"/>
                    </a:ext>
                  </a:extLst>
                </a:gridCol>
              </a:tblGrid>
              <a:tr h="3549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番号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項目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金額（月額）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備  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0677"/>
                  </a:ext>
                </a:extLst>
              </a:tr>
              <a:tr h="1683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①</a:t>
                      </a:r>
                    </a:p>
                  </a:txBody>
                  <a:tcPr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ICOS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mpd="sng"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616678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F6BFE111-9769-A850-7BDA-1BD6F4BC5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42514"/>
              </p:ext>
            </p:extLst>
          </p:nvPr>
        </p:nvGraphicFramePr>
        <p:xfrm>
          <a:off x="1542337" y="4665810"/>
          <a:ext cx="9976591" cy="547488"/>
        </p:xfrm>
        <a:graphic>
          <a:graphicData uri="http://schemas.openxmlformats.org/drawingml/2006/table">
            <a:tbl>
              <a:tblPr/>
              <a:tblGrid>
                <a:gridCol w="3327286">
                  <a:extLst>
                    <a:ext uri="{9D8B030D-6E8A-4147-A177-3AD203B41FA5}">
                      <a16:colId xmlns:a16="http://schemas.microsoft.com/office/drawing/2014/main" val="1139563640"/>
                    </a:ext>
                  </a:extLst>
                </a:gridCol>
                <a:gridCol w="1329861">
                  <a:extLst>
                    <a:ext uri="{9D8B030D-6E8A-4147-A177-3AD203B41FA5}">
                      <a16:colId xmlns:a16="http://schemas.microsoft.com/office/drawing/2014/main" val="1239940940"/>
                    </a:ext>
                  </a:extLst>
                </a:gridCol>
                <a:gridCol w="1329861">
                  <a:extLst>
                    <a:ext uri="{9D8B030D-6E8A-4147-A177-3AD203B41FA5}">
                      <a16:colId xmlns:a16="http://schemas.microsoft.com/office/drawing/2014/main" val="3894954504"/>
                    </a:ext>
                  </a:extLst>
                </a:gridCol>
                <a:gridCol w="1329861">
                  <a:extLst>
                    <a:ext uri="{9D8B030D-6E8A-4147-A177-3AD203B41FA5}">
                      <a16:colId xmlns:a16="http://schemas.microsoft.com/office/drawing/2014/main" val="2999911998"/>
                    </a:ext>
                  </a:extLst>
                </a:gridCol>
                <a:gridCol w="1329861">
                  <a:extLst>
                    <a:ext uri="{9D8B030D-6E8A-4147-A177-3AD203B41FA5}">
                      <a16:colId xmlns:a16="http://schemas.microsoft.com/office/drawing/2014/main" val="2635073397"/>
                    </a:ext>
                  </a:extLst>
                </a:gridCol>
                <a:gridCol w="1329861">
                  <a:extLst>
                    <a:ext uri="{9D8B030D-6E8A-4147-A177-3AD203B41FA5}">
                      <a16:colId xmlns:a16="http://schemas.microsoft.com/office/drawing/2014/main" val="2391972240"/>
                    </a:ext>
                  </a:extLst>
                </a:gridCol>
              </a:tblGrid>
              <a:tr h="2737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ストレージ容量</a:t>
                      </a:r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(TB)/</a:t>
                      </a:r>
                      <a:r>
                        <a:rPr lang="ja-JP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取り出し量</a:t>
                      </a:r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(GB)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1TB/100GB</a:t>
                      </a:r>
                      <a:endParaRPr lang="ja-JP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2TB/200GB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3TB/300GB</a:t>
                      </a:r>
                      <a:endParaRPr lang="ja-JP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4TB/400GB</a:t>
                      </a:r>
                      <a:endParaRPr lang="ja-JP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5TB/500GB</a:t>
                      </a:r>
                      <a:endParaRPr lang="ja-JP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2057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marL="0" marR="0" lvl="0" indent="0" algn="ctr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料金／月額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定価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1,328</a:t>
                      </a: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\2,656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\3,985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5,313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6,641</a:t>
                      </a: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74151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EA93117-F2B3-F948-B361-065056DF5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58847"/>
              </p:ext>
            </p:extLst>
          </p:nvPr>
        </p:nvGraphicFramePr>
        <p:xfrm>
          <a:off x="1542337" y="5415476"/>
          <a:ext cx="9963341" cy="482760"/>
        </p:xfrm>
        <a:graphic>
          <a:graphicData uri="http://schemas.openxmlformats.org/drawingml/2006/table">
            <a:tbl>
              <a:tblPr/>
              <a:tblGrid>
                <a:gridCol w="3322866">
                  <a:extLst>
                    <a:ext uri="{9D8B030D-6E8A-4147-A177-3AD203B41FA5}">
                      <a16:colId xmlns:a16="http://schemas.microsoft.com/office/drawing/2014/main" val="1139563640"/>
                    </a:ext>
                  </a:extLst>
                </a:gridCol>
                <a:gridCol w="1328095">
                  <a:extLst>
                    <a:ext uri="{9D8B030D-6E8A-4147-A177-3AD203B41FA5}">
                      <a16:colId xmlns:a16="http://schemas.microsoft.com/office/drawing/2014/main" val="1239940940"/>
                    </a:ext>
                  </a:extLst>
                </a:gridCol>
                <a:gridCol w="1328095">
                  <a:extLst>
                    <a:ext uri="{9D8B030D-6E8A-4147-A177-3AD203B41FA5}">
                      <a16:colId xmlns:a16="http://schemas.microsoft.com/office/drawing/2014/main" val="3894954504"/>
                    </a:ext>
                  </a:extLst>
                </a:gridCol>
                <a:gridCol w="1328095">
                  <a:extLst>
                    <a:ext uri="{9D8B030D-6E8A-4147-A177-3AD203B41FA5}">
                      <a16:colId xmlns:a16="http://schemas.microsoft.com/office/drawing/2014/main" val="2999911998"/>
                    </a:ext>
                  </a:extLst>
                </a:gridCol>
                <a:gridCol w="1328095">
                  <a:extLst>
                    <a:ext uri="{9D8B030D-6E8A-4147-A177-3AD203B41FA5}">
                      <a16:colId xmlns:a16="http://schemas.microsoft.com/office/drawing/2014/main" val="2635073397"/>
                    </a:ext>
                  </a:extLst>
                </a:gridCol>
                <a:gridCol w="1328095">
                  <a:extLst>
                    <a:ext uri="{9D8B030D-6E8A-4147-A177-3AD203B41FA5}">
                      <a16:colId xmlns:a16="http://schemas.microsoft.com/office/drawing/2014/main" val="2391972240"/>
                    </a:ext>
                  </a:extLst>
                </a:gridCol>
              </a:tblGrid>
              <a:tr h="219977"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CS4i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Power Virtual Server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上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2,958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2,958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2,958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2,958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2,958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74151"/>
                  </a:ext>
                </a:extLst>
              </a:tr>
              <a:tr h="2042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ICOS + CS4i 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合計料金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月額</a:t>
                      </a:r>
                    </a:p>
                  </a:txBody>
                  <a:tcPr marL="58500" marR="5850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4,286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\5,614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\6,943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8,271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9,599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～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694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310662-4ACC-7737-0BFE-CCDECB4C0C43}"/>
              </a:ext>
            </a:extLst>
          </p:cNvPr>
          <p:cNvSpPr txBox="1"/>
          <p:nvPr/>
        </p:nvSpPr>
        <p:spPr>
          <a:xfrm>
            <a:off x="4938607" y="4443212"/>
            <a:ext cx="661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>
                <a:latin typeface="+mn-ea"/>
              </a:rPr>
              <a:t>Resiliency: Regional</a:t>
            </a:r>
            <a:r>
              <a:rPr kumimoji="1" lang="ja-JP" altLang="en-US" sz="1200" dirty="0">
                <a:latin typeface="+mn-ea"/>
              </a:rPr>
              <a:t>　、</a:t>
            </a:r>
            <a:r>
              <a:rPr lang="en-US" altLang="ja-JP" sz="1200" dirty="0">
                <a:latin typeface="+mn-ea"/>
              </a:rPr>
              <a:t>Storage Class: Smart Storage</a:t>
            </a:r>
            <a:r>
              <a:rPr lang="ja-JP" altLang="en-US" sz="1200" dirty="0">
                <a:latin typeface="+mn-ea"/>
              </a:rPr>
              <a:t>、</a:t>
            </a:r>
            <a:r>
              <a:rPr lang="en-US" altLang="ja-JP" sz="1200" dirty="0">
                <a:latin typeface="+mn-ea"/>
              </a:rPr>
              <a:t>Private</a:t>
            </a:r>
            <a:r>
              <a:rPr lang="ja-JP" altLang="en-US" sz="1200" dirty="0">
                <a:latin typeface="+mn-ea"/>
              </a:rPr>
              <a:t>接続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7C9E1-7B62-6CC3-98FB-3E2AAF1E92DE}"/>
              </a:ext>
            </a:extLst>
          </p:cNvPr>
          <p:cNvSpPr txBox="1"/>
          <p:nvPr/>
        </p:nvSpPr>
        <p:spPr>
          <a:xfrm>
            <a:off x="1444778" y="5191833"/>
            <a:ext cx="3367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1100" dirty="0">
                <a:solidFill>
                  <a:srgbClr val="FF0000"/>
                </a:solidFill>
                <a:latin typeface="+mn-ea"/>
              </a:rPr>
              <a:t>CS4i </a:t>
            </a:r>
            <a:r>
              <a:rPr lang="ja-JP" altLang="en-US" sz="11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1100" dirty="0">
                <a:solidFill>
                  <a:srgbClr val="FF0000"/>
                </a:solidFill>
                <a:latin typeface="+mn-ea"/>
              </a:rPr>
              <a:t>0.25Core</a:t>
            </a:r>
            <a:r>
              <a:rPr lang="ja-JP" altLang="en-US" sz="1100" dirty="0">
                <a:solidFill>
                  <a:srgbClr val="FF0000"/>
                </a:solidFill>
                <a:latin typeface="+mn-ea"/>
              </a:rPr>
              <a:t>増えるごとに</a:t>
            </a:r>
            <a:r>
              <a:rPr lang="ja-JP" altLang="en-US" sz="1100" b="0" i="0" u="none" strike="noStrike" dirty="0">
                <a:solidFill>
                  <a:srgbClr val="FF0000"/>
                </a:solidFill>
                <a:effectLst/>
                <a:latin typeface="+mn-ea"/>
                <a:ea typeface="+mn-ea"/>
              </a:rPr>
              <a:t>￥</a:t>
            </a:r>
            <a:r>
              <a:rPr lang="en-US" altLang="ja-JP" sz="1100" b="0" i="0" u="none" strike="noStrike" dirty="0">
                <a:solidFill>
                  <a:srgbClr val="FF0000"/>
                </a:solidFill>
                <a:effectLst/>
                <a:latin typeface="+mn-ea"/>
                <a:ea typeface="+mn-ea"/>
              </a:rPr>
              <a:t>2,958</a:t>
            </a:r>
            <a:r>
              <a:rPr lang="ja-JP" altLang="en-US" sz="1100" dirty="0">
                <a:solidFill>
                  <a:srgbClr val="FF0000"/>
                </a:solidFill>
                <a:latin typeface="+mn-ea"/>
              </a:rPr>
              <a:t>増）</a:t>
            </a:r>
            <a:endParaRPr kumimoji="1" lang="en-US" altLang="ja-JP" sz="1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角丸四角形 21">
            <a:extLst>
              <a:ext uri="{FF2B5EF4-FFF2-40B4-BE49-F238E27FC236}">
                <a16:creationId xmlns:a16="http://schemas.microsoft.com/office/drawing/2014/main" id="{D7B02394-AB61-0567-0CDE-995C221C5502}"/>
              </a:ext>
            </a:extLst>
          </p:cNvPr>
          <p:cNvSpPr/>
          <p:nvPr/>
        </p:nvSpPr>
        <p:spPr>
          <a:xfrm>
            <a:off x="4621931" y="1017771"/>
            <a:ext cx="2595652" cy="830616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角丸四角形 21">
            <a:extLst>
              <a:ext uri="{FF2B5EF4-FFF2-40B4-BE49-F238E27FC236}">
                <a16:creationId xmlns:a16="http://schemas.microsoft.com/office/drawing/2014/main" id="{1EEF6F81-51BB-0CB2-F560-56BCA78118DD}"/>
              </a:ext>
            </a:extLst>
          </p:cNvPr>
          <p:cNvSpPr/>
          <p:nvPr/>
        </p:nvSpPr>
        <p:spPr>
          <a:xfrm>
            <a:off x="1310834" y="1037520"/>
            <a:ext cx="2652499" cy="1567891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角丸四角形 21">
            <a:extLst>
              <a:ext uri="{FF2B5EF4-FFF2-40B4-BE49-F238E27FC236}">
                <a16:creationId xmlns:a16="http://schemas.microsoft.com/office/drawing/2014/main" id="{1895689E-74BD-E506-7044-CCA1A9057C1F}"/>
              </a:ext>
            </a:extLst>
          </p:cNvPr>
          <p:cNvSpPr/>
          <p:nvPr/>
        </p:nvSpPr>
        <p:spPr>
          <a:xfrm>
            <a:off x="8004563" y="1006078"/>
            <a:ext cx="2836556" cy="841025"/>
          </a:xfrm>
          <a:prstGeom prst="roundRect">
            <a:avLst>
              <a:gd name="adj" fmla="val 6486"/>
            </a:avLst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47CB4359-218D-F19A-7FFC-E5C065109810}"/>
              </a:ext>
            </a:extLst>
          </p:cNvPr>
          <p:cNvSpPr txBox="1"/>
          <p:nvPr/>
        </p:nvSpPr>
        <p:spPr>
          <a:xfrm>
            <a:off x="4616581" y="1043176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latin typeface="+mn-ea"/>
              </a:rPr>
              <a:t>Classic Infra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02739E7B-A6B5-1A6B-A60E-54E9F9F3E012}"/>
              </a:ext>
            </a:extLst>
          </p:cNvPr>
          <p:cNvSpPr txBox="1"/>
          <p:nvPr/>
        </p:nvSpPr>
        <p:spPr>
          <a:xfrm>
            <a:off x="1295305" y="1024338"/>
            <a:ext cx="215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Meiryo" charset="-128"/>
              </a:rPr>
              <a:t>Power Virtual Server</a:t>
            </a:r>
            <a:endParaRPr kumimoji="1" lang="ja-JP" altLang="en-US" sz="12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4D8136-0AFC-2595-65DE-DDB052F4050D}"/>
              </a:ext>
            </a:extLst>
          </p:cNvPr>
          <p:cNvSpPr txBox="1"/>
          <p:nvPr/>
        </p:nvSpPr>
        <p:spPr>
          <a:xfrm>
            <a:off x="8068706" y="1010495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VPC</a:t>
            </a:r>
            <a:endParaRPr kumimoji="1" lang="ja-JP" altLang="en-US" sz="1200" b="1" dirty="0">
              <a:latin typeface="+mn-ea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65A2554-1C02-0AF4-86A6-01A9803FDD53}"/>
              </a:ext>
            </a:extLst>
          </p:cNvPr>
          <p:cNvCxnSpPr>
            <a:cxnSpLocks/>
          </p:cNvCxnSpPr>
          <p:nvPr/>
        </p:nvCxnSpPr>
        <p:spPr>
          <a:xfrm>
            <a:off x="2850996" y="2430149"/>
            <a:ext cx="2303396" cy="6624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E2DA296-5AB3-9848-E6C2-CABD0059A967}"/>
              </a:ext>
            </a:extLst>
          </p:cNvPr>
          <p:cNvCxnSpPr>
            <a:cxnSpLocks/>
          </p:cNvCxnSpPr>
          <p:nvPr/>
        </p:nvCxnSpPr>
        <p:spPr>
          <a:xfrm>
            <a:off x="2635037" y="2266866"/>
            <a:ext cx="6010961" cy="143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3D00D2-66D0-B509-4C3D-171BD5571AC8}"/>
              </a:ext>
            </a:extLst>
          </p:cNvPr>
          <p:cNvSpPr txBox="1"/>
          <p:nvPr/>
        </p:nvSpPr>
        <p:spPr>
          <a:xfrm>
            <a:off x="4857222" y="316413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5" name="テキスト ボックス 175">
            <a:extLst>
              <a:ext uri="{FF2B5EF4-FFF2-40B4-BE49-F238E27FC236}">
                <a16:creationId xmlns:a16="http://schemas.microsoft.com/office/drawing/2014/main" id="{8F58B821-5EEA-FDCA-77A1-F87495452EB6}"/>
              </a:ext>
            </a:extLst>
          </p:cNvPr>
          <p:cNvSpPr txBox="1"/>
          <p:nvPr/>
        </p:nvSpPr>
        <p:spPr>
          <a:xfrm>
            <a:off x="6244415" y="1326639"/>
            <a:ext cx="824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50" dirty="0">
                <a:latin typeface="+mn-ea"/>
              </a:rPr>
              <a:t>Gateway</a:t>
            </a:r>
          </a:p>
          <a:p>
            <a:pPr algn="ctr"/>
            <a:r>
              <a:rPr lang="en-US" altLang="ja-JP" sz="1050" dirty="0">
                <a:latin typeface="+mn-ea"/>
              </a:rPr>
              <a:t>Appliance</a:t>
            </a:r>
            <a:endParaRPr kumimoji="1" lang="en-US" altLang="ja-JP" sz="1050" dirty="0">
              <a:latin typeface="+mn-ea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F1455AD-704E-DD29-B15F-6F2AF3EA4D37}"/>
              </a:ext>
            </a:extLst>
          </p:cNvPr>
          <p:cNvCxnSpPr>
            <a:cxnSpLocks/>
          </p:cNvCxnSpPr>
          <p:nvPr/>
        </p:nvCxnSpPr>
        <p:spPr>
          <a:xfrm>
            <a:off x="2635037" y="1455044"/>
            <a:ext cx="0" cy="7329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 descr="テキスト, ロゴ&#10;&#10;自動的に生成された説明">
            <a:extLst>
              <a:ext uri="{FF2B5EF4-FFF2-40B4-BE49-F238E27FC236}">
                <a16:creationId xmlns:a16="http://schemas.microsoft.com/office/drawing/2014/main" id="{3690D4E7-4907-924B-82BA-94C37E59A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97" y="1261451"/>
            <a:ext cx="664157" cy="633867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F1A5D5E-1DB9-36A8-5E5C-060F8B78CDF2}"/>
              </a:ext>
            </a:extLst>
          </p:cNvPr>
          <p:cNvSpPr txBox="1"/>
          <p:nvPr/>
        </p:nvSpPr>
        <p:spPr>
          <a:xfrm>
            <a:off x="2877089" y="1356050"/>
            <a:ext cx="66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CC"/>
                </a:solidFill>
              </a:rPr>
              <a:t>CS4i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  <p:sp>
        <p:nvSpPr>
          <p:cNvPr id="53" name="角丸四角形 59">
            <a:extLst>
              <a:ext uri="{FF2B5EF4-FFF2-40B4-BE49-F238E27FC236}">
                <a16:creationId xmlns:a16="http://schemas.microsoft.com/office/drawing/2014/main" id="{4B170EC9-1F2B-1300-3064-72FC704DD69F}"/>
              </a:ext>
            </a:extLst>
          </p:cNvPr>
          <p:cNvSpPr/>
          <p:nvPr/>
        </p:nvSpPr>
        <p:spPr>
          <a:xfrm>
            <a:off x="982223" y="3484900"/>
            <a:ext cx="10441149" cy="224835"/>
          </a:xfrm>
          <a:prstGeom prst="roundRect">
            <a:avLst>
              <a:gd name="adj" fmla="val 22135"/>
            </a:avLst>
          </a:prstGeom>
          <a:solidFill>
            <a:srgbClr val="FF0000"/>
          </a:solidFill>
          <a:ln w="635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メイリオ" panose="020B0604030504040204" pitchFamily="50" charset="-128"/>
                <a:cs typeface="Meiryo" charset="-128"/>
              </a:rPr>
              <a:t>Public Network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55" name="テキスト ボックス 175">
            <a:extLst>
              <a:ext uri="{FF2B5EF4-FFF2-40B4-BE49-F238E27FC236}">
                <a16:creationId xmlns:a16="http://schemas.microsoft.com/office/drawing/2014/main" id="{58C4A454-9AA9-279A-AA8C-EBA5F1F25594}"/>
              </a:ext>
            </a:extLst>
          </p:cNvPr>
          <p:cNvSpPr txBox="1"/>
          <p:nvPr/>
        </p:nvSpPr>
        <p:spPr>
          <a:xfrm>
            <a:off x="6378322" y="3056426"/>
            <a:ext cx="750887" cy="3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Router</a:t>
            </a:r>
            <a:endParaRPr kumimoji="1" lang="en-US" altLang="ja-JP" sz="1050" dirty="0">
              <a:latin typeface="+mn-ea"/>
            </a:endParaRPr>
          </a:p>
        </p:txBody>
      </p:sp>
      <p:pic>
        <p:nvPicPr>
          <p:cNvPr id="56" name="Object 44">
            <a:extLst>
              <a:ext uri="{FF2B5EF4-FFF2-40B4-BE49-F238E27FC236}">
                <a16:creationId xmlns:a16="http://schemas.microsoft.com/office/drawing/2014/main" id="{8B64C6DB-E808-9FF7-0BF1-9D79935C8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03" y="3294570"/>
            <a:ext cx="427782" cy="432000"/>
          </a:xfrm>
          <a:prstGeom prst="rect">
            <a:avLst/>
          </a:prstGeom>
        </p:spPr>
      </p:pic>
      <p:pic>
        <p:nvPicPr>
          <p:cNvPr id="59" name="Object 44">
            <a:extLst>
              <a:ext uri="{FF2B5EF4-FFF2-40B4-BE49-F238E27FC236}">
                <a16:creationId xmlns:a16="http://schemas.microsoft.com/office/drawing/2014/main" id="{794C1458-4B1F-6F32-BE46-33FB8B61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61" y="1949869"/>
            <a:ext cx="582593" cy="588340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4154F1F-0612-D141-370C-1E70D2C164D1}"/>
              </a:ext>
            </a:extLst>
          </p:cNvPr>
          <p:cNvSpPr txBox="1"/>
          <p:nvPr/>
        </p:nvSpPr>
        <p:spPr>
          <a:xfrm>
            <a:off x="9018837" y="1091372"/>
            <a:ext cx="1260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>
                <a:latin typeface="+mn-ea"/>
              </a:rPr>
              <a:t>VPNaaS</a:t>
            </a:r>
            <a:endParaRPr kumimoji="1" lang="en-US" altLang="ja-JP" sz="1050" dirty="0">
              <a:latin typeface="+mn-ea"/>
            </a:endParaRPr>
          </a:p>
          <a:p>
            <a:pPr algn="ctr"/>
            <a:r>
              <a:rPr lang="ja-JP" altLang="en-US" sz="1050" dirty="0">
                <a:latin typeface="+mn-ea"/>
              </a:rPr>
              <a:t>（</a:t>
            </a:r>
            <a:r>
              <a:rPr lang="en-US" altLang="ja-JP" sz="1050" dirty="0">
                <a:latin typeface="+mn-ea"/>
              </a:rPr>
              <a:t>VPN for VPC</a:t>
            </a:r>
            <a:r>
              <a:rPr lang="ja-JP" altLang="en-US" sz="1050" dirty="0">
                <a:latin typeface="+mn-ea"/>
              </a:rPr>
              <a:t>）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80" name="Object 10">
            <a:extLst>
              <a:ext uri="{FF2B5EF4-FFF2-40B4-BE49-F238E27FC236}">
                <a16:creationId xmlns:a16="http://schemas.microsoft.com/office/drawing/2014/main" id="{40C7DF29-FA94-D297-B921-5588F4B9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241" y="2030279"/>
            <a:ext cx="540000" cy="540000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69A1B16-19AA-1FBC-6BE6-AF002B36530B}"/>
              </a:ext>
            </a:extLst>
          </p:cNvPr>
          <p:cNvSpPr txBox="1"/>
          <p:nvPr/>
        </p:nvSpPr>
        <p:spPr>
          <a:xfrm>
            <a:off x="9110666" y="2266151"/>
            <a:ext cx="8675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+mn-ea"/>
              </a:rPr>
              <a:t>Direct Link</a:t>
            </a:r>
            <a:endParaRPr kumimoji="1" lang="ja-JP" altLang="en-US" sz="1050" dirty="0"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DF880CBA-2F8F-D24A-8BB8-BD576DEC238F}"/>
              </a:ext>
            </a:extLst>
          </p:cNvPr>
          <p:cNvGrpSpPr/>
          <p:nvPr/>
        </p:nvGrpSpPr>
        <p:grpSpPr>
          <a:xfrm>
            <a:off x="5230962" y="2907860"/>
            <a:ext cx="1382122" cy="635000"/>
            <a:chOff x="111126" y="343128"/>
            <a:chExt cx="1024396" cy="457200"/>
          </a:xfrm>
        </p:grpSpPr>
        <p:pic>
          <p:nvPicPr>
            <p:cNvPr id="103" name="Object 36">
              <a:extLst>
                <a:ext uri="{FF2B5EF4-FFF2-40B4-BE49-F238E27FC236}">
                  <a16:creationId xmlns:a16="http://schemas.microsoft.com/office/drawing/2014/main" id="{2C600A98-9E29-9DD7-D854-322554D3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6" y="343128"/>
              <a:ext cx="457200" cy="457200"/>
            </a:xfrm>
            <a:prstGeom prst="rect">
              <a:avLst/>
            </a:prstGeom>
          </p:spPr>
        </p:pic>
        <p:sp>
          <p:nvSpPr>
            <p:cNvPr id="104" name="Object 37">
              <a:extLst>
                <a:ext uri="{FF2B5EF4-FFF2-40B4-BE49-F238E27FC236}">
                  <a16:creationId xmlns:a16="http://schemas.microsoft.com/office/drawing/2014/main" id="{C6BE10A5-49A2-75C5-CA48-23EC5D35FEFA}"/>
                </a:ext>
              </a:extLst>
            </p:cNvPr>
            <p:cNvSpPr/>
            <p:nvPr/>
          </p:nvSpPr>
          <p:spPr>
            <a:xfrm>
              <a:off x="495442" y="434821"/>
              <a:ext cx="640080" cy="2991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ea typeface="Helvetica" pitchFamily="34" charset="-122"/>
                  <a:cs typeface="Helvetica" pitchFamily="34" charset="-120"/>
                </a:rPr>
                <a:t>Object</a:t>
              </a:r>
            </a:p>
            <a:p>
              <a:pPr algn="ctr">
                <a:buNone/>
              </a:pP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ea typeface="Helvetica" pitchFamily="34" charset="-122"/>
                  <a:cs typeface="Helvetica" pitchFamily="34" charset="-120"/>
                </a:rPr>
                <a:t>Storage</a:t>
              </a:r>
              <a:endParaRPr lang="en-US" sz="900" b="1" dirty="0">
                <a:solidFill>
                  <a:sysClr val="windowText" lastClr="000000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endParaRPr>
            </a:p>
            <a:p>
              <a:pPr algn="ctr">
                <a:buNone/>
              </a:pPr>
              <a:r>
                <a:rPr lang="ja-JP" altLang="en-US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（</a:t>
              </a:r>
              <a:r>
                <a:rPr lang="en-US" altLang="ja-JP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ICOS</a:t>
              </a:r>
              <a:r>
                <a:rPr lang="ja-JP" altLang="en-US" sz="900" b="1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-120"/>
                </a:rPr>
                <a:t>）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9456ACA5-FCD5-DE9E-245B-166EB54A69EB}"/>
              </a:ext>
            </a:extLst>
          </p:cNvPr>
          <p:cNvCxnSpPr>
            <a:cxnSpLocks/>
          </p:cNvCxnSpPr>
          <p:nvPr/>
        </p:nvCxnSpPr>
        <p:spPr>
          <a:xfrm flipV="1">
            <a:off x="7787776" y="1379742"/>
            <a:ext cx="982728" cy="7645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8B9E5FC5-F3EA-19FF-A8A6-B961B59E1D5E}"/>
              </a:ext>
            </a:extLst>
          </p:cNvPr>
          <p:cNvGrpSpPr/>
          <p:nvPr/>
        </p:nvGrpSpPr>
        <p:grpSpPr>
          <a:xfrm>
            <a:off x="8537998" y="1096490"/>
            <a:ext cx="540000" cy="540000"/>
            <a:chOff x="0" y="0"/>
            <a:chExt cx="457200" cy="457200"/>
          </a:xfrm>
        </p:grpSpPr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EA06E7E7-CBF1-AC96-2617-8A544593017C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5" name="Object 38">
              <a:extLst>
                <a:ext uri="{FF2B5EF4-FFF2-40B4-BE49-F238E27FC236}">
                  <a16:creationId xmlns:a16="http://schemas.microsoft.com/office/drawing/2014/main" id="{02778067-AC68-E004-295C-439B9BB82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1DCD3FB-9D61-4DF1-AF26-B58F7BDE76C5}"/>
              </a:ext>
            </a:extLst>
          </p:cNvPr>
          <p:cNvCxnSpPr>
            <a:cxnSpLocks/>
          </p:cNvCxnSpPr>
          <p:nvPr/>
        </p:nvCxnSpPr>
        <p:spPr>
          <a:xfrm>
            <a:off x="6168782" y="2132951"/>
            <a:ext cx="163224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4109E6-D767-DF8B-9BEE-0031A9A4F219}"/>
              </a:ext>
            </a:extLst>
          </p:cNvPr>
          <p:cNvCxnSpPr>
            <a:cxnSpLocks/>
          </p:cNvCxnSpPr>
          <p:nvPr/>
        </p:nvCxnSpPr>
        <p:spPr>
          <a:xfrm flipV="1">
            <a:off x="5973894" y="1271422"/>
            <a:ext cx="0" cy="1050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C29498A-6D4C-CCBE-1380-A08DC823C0AA}"/>
              </a:ext>
            </a:extLst>
          </p:cNvPr>
          <p:cNvGrpSpPr/>
          <p:nvPr/>
        </p:nvGrpSpPr>
        <p:grpSpPr>
          <a:xfrm>
            <a:off x="5662122" y="1145564"/>
            <a:ext cx="612000" cy="612000"/>
            <a:chOff x="0" y="0"/>
            <a:chExt cx="457200" cy="457200"/>
          </a:xfrm>
        </p:grpSpPr>
        <p:sp>
          <p:nvSpPr>
            <p:cNvPr id="61" name="Object 1">
              <a:extLst>
                <a:ext uri="{FF2B5EF4-FFF2-40B4-BE49-F238E27FC236}">
                  <a16:creationId xmlns:a16="http://schemas.microsoft.com/office/drawing/2014/main" id="{08CBFBF5-9195-49CB-B19B-10920E83DE56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62" name="Object 2">
              <a:extLst>
                <a:ext uri="{FF2B5EF4-FFF2-40B4-BE49-F238E27FC236}">
                  <a16:creationId xmlns:a16="http://schemas.microsoft.com/office/drawing/2014/main" id="{57DA0100-A989-AD0E-2ADC-2A8EC399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" y="91440"/>
              <a:ext cx="274320" cy="27432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E5BBAF4-A3A8-2088-3823-E9FC1BDE56C4}"/>
              </a:ext>
            </a:extLst>
          </p:cNvPr>
          <p:cNvGrpSpPr/>
          <p:nvPr/>
        </p:nvGrpSpPr>
        <p:grpSpPr>
          <a:xfrm>
            <a:off x="5643418" y="1955087"/>
            <a:ext cx="1461569" cy="685255"/>
            <a:chOff x="91440" y="0"/>
            <a:chExt cx="1017548" cy="530114"/>
          </a:xfrm>
        </p:grpSpPr>
        <p:sp>
          <p:nvSpPr>
            <p:cNvPr id="12" name="Object 94">
              <a:extLst>
                <a:ext uri="{FF2B5EF4-FFF2-40B4-BE49-F238E27FC236}">
                  <a16:creationId xmlns:a16="http://schemas.microsoft.com/office/drawing/2014/main" id="{B873FDE9-91AD-2515-5718-5165DDC04E94}"/>
                </a:ext>
              </a:extLst>
            </p:cNvPr>
            <p:cNvSpPr/>
            <p:nvPr/>
          </p:nvSpPr>
          <p:spPr>
            <a:xfrm>
              <a:off x="91440" y="0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646365"/>
              </a:solidFill>
              <a:prstDash val="solid"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pic>
          <p:nvPicPr>
            <p:cNvPr id="19" name="Object 95">
              <a:extLst>
                <a:ext uri="{FF2B5EF4-FFF2-40B4-BE49-F238E27FC236}">
                  <a16:creationId xmlns:a16="http://schemas.microsoft.com/office/drawing/2014/main" id="{923E44CD-4F66-8C1E-7B29-71CDA217A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80" y="91440"/>
              <a:ext cx="274320" cy="274320"/>
            </a:xfrm>
            <a:prstGeom prst="rect">
              <a:avLst/>
            </a:prstGeom>
          </p:spPr>
        </p:pic>
        <p:sp>
          <p:nvSpPr>
            <p:cNvPr id="22" name="Object 96">
              <a:extLst>
                <a:ext uri="{FF2B5EF4-FFF2-40B4-BE49-F238E27FC236}">
                  <a16:creationId xmlns:a16="http://schemas.microsoft.com/office/drawing/2014/main" id="{CDA15A57-36A0-89FD-0384-D82C269D4969}"/>
                </a:ext>
              </a:extLst>
            </p:cNvPr>
            <p:cNvSpPr/>
            <p:nvPr/>
          </p:nvSpPr>
          <p:spPr>
            <a:xfrm>
              <a:off x="468908" y="280113"/>
              <a:ext cx="640080" cy="2500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altLang="ja-JP" sz="1050" dirty="0">
                  <a:solidFill>
                    <a:sysClr val="windowText" lastClr="000000"/>
                  </a:solidFill>
                </a:rPr>
                <a:t>Transit Gateway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9" name="テキスト ボックス 173">
            <a:extLst>
              <a:ext uri="{FF2B5EF4-FFF2-40B4-BE49-F238E27FC236}">
                <a16:creationId xmlns:a16="http://schemas.microsoft.com/office/drawing/2014/main" id="{D7B2497C-BD0F-F85B-B2E4-CAC71DEA8185}"/>
              </a:ext>
            </a:extLst>
          </p:cNvPr>
          <p:cNvSpPr txBox="1"/>
          <p:nvPr/>
        </p:nvSpPr>
        <p:spPr>
          <a:xfrm>
            <a:off x="1659937" y="1967302"/>
            <a:ext cx="949780" cy="55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>
                <a:latin typeface="+mn-ea"/>
              </a:rPr>
              <a:t>Power</a:t>
            </a:r>
          </a:p>
          <a:p>
            <a:pPr algn="ctr"/>
            <a:r>
              <a:rPr lang="en-US" altLang="ja-JP" sz="1050" dirty="0">
                <a:latin typeface="+mn-ea"/>
              </a:rPr>
              <a:t>Edge Router</a:t>
            </a:r>
            <a:endParaRPr kumimoji="1" lang="en-US" altLang="ja-JP" sz="1050" dirty="0">
              <a:latin typeface="+mn-ea"/>
            </a:endParaRPr>
          </a:p>
        </p:txBody>
      </p:sp>
      <p:sp>
        <p:nvSpPr>
          <p:cNvPr id="24" name="角丸四角形 39">
            <a:extLst>
              <a:ext uri="{FF2B5EF4-FFF2-40B4-BE49-F238E27FC236}">
                <a16:creationId xmlns:a16="http://schemas.microsoft.com/office/drawing/2014/main" id="{08632FFB-CEFA-23F9-50E6-739C92960FDC}"/>
              </a:ext>
            </a:extLst>
          </p:cNvPr>
          <p:cNvSpPr/>
          <p:nvPr/>
        </p:nvSpPr>
        <p:spPr>
          <a:xfrm>
            <a:off x="982224" y="847992"/>
            <a:ext cx="10441149" cy="2861744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6AB153-8ADF-F8A1-4AF8-A25F146E9877}"/>
              </a:ext>
            </a:extLst>
          </p:cNvPr>
          <p:cNvSpPr txBox="1"/>
          <p:nvPr/>
        </p:nvSpPr>
        <p:spPr>
          <a:xfrm>
            <a:off x="895113" y="631940"/>
            <a:ext cx="1539256" cy="30701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IBM Cloud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15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E3F39061-FADF-3911-0E3F-FBE874768567}"/>
              </a:ext>
            </a:extLst>
          </p:cNvPr>
          <p:cNvSpPr txBox="1">
            <a:spLocks/>
          </p:cNvSpPr>
          <p:nvPr/>
        </p:nvSpPr>
        <p:spPr>
          <a:xfrm>
            <a:off x="680452" y="236594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/>
              <a:t>バックアップ製品比較</a:t>
            </a:r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6F87B26E-25F1-806C-F646-7666D6F5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3393"/>
              </p:ext>
            </p:extLst>
          </p:nvPr>
        </p:nvGraphicFramePr>
        <p:xfrm>
          <a:off x="588499" y="854636"/>
          <a:ext cx="11015001" cy="552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53">
                  <a:extLst>
                    <a:ext uri="{9D8B030D-6E8A-4147-A177-3AD203B41FA5}">
                      <a16:colId xmlns:a16="http://schemas.microsoft.com/office/drawing/2014/main" val="2531862330"/>
                    </a:ext>
                  </a:extLst>
                </a:gridCol>
                <a:gridCol w="3265088">
                  <a:extLst>
                    <a:ext uri="{9D8B030D-6E8A-4147-A177-3AD203B41FA5}">
                      <a16:colId xmlns:a16="http://schemas.microsoft.com/office/drawing/2014/main" val="1596505974"/>
                    </a:ext>
                  </a:extLst>
                </a:gridCol>
                <a:gridCol w="2638215">
                  <a:extLst>
                    <a:ext uri="{9D8B030D-6E8A-4147-A177-3AD203B41FA5}">
                      <a16:colId xmlns:a16="http://schemas.microsoft.com/office/drawing/2014/main" val="3881393306"/>
                    </a:ext>
                  </a:extLst>
                </a:gridCol>
                <a:gridCol w="2746845">
                  <a:extLst>
                    <a:ext uri="{9D8B030D-6E8A-4147-A177-3AD203B41FA5}">
                      <a16:colId xmlns:a16="http://schemas.microsoft.com/office/drawing/2014/main" val="3647808936"/>
                    </a:ext>
                  </a:extLst>
                </a:gridCol>
              </a:tblGrid>
              <a:tr h="6427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バックアップ製品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CS4i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Hybrid BACKUP</a:t>
                      </a:r>
                      <a:endParaRPr kumimoji="1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FalconStor StorSafe 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(VTL)</a:t>
                      </a:r>
                      <a:endParaRPr kumimoji="1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101093"/>
                  </a:ext>
                </a:extLst>
              </a:tr>
              <a:tr h="5515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保管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/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復元時間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80460"/>
                  </a:ext>
                </a:extLst>
              </a:tr>
              <a:tr h="12147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バックアップデータ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・小規模クライアント用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（バックアップ頻度が低い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約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2TB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までを推奨）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・保管ファイル用ワーク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エリアが必要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・大容量バックアップの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場合は運用に考慮必要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・ワークエリア不要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・ワークエリア不要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・物理テープライブラリー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装置と同様に扱える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・長期保存データは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ICOS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に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アーカイブ推奨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65763"/>
                  </a:ext>
                </a:extLst>
              </a:tr>
              <a:tr h="7648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コスト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CS4i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：約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\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Meiryo" panose="020B0604030504040204" pitchFamily="34" charset="-128"/>
                        </a:rPr>
                        <a:t>3,000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～月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ICOS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：約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\1,500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/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(1TB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～）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初期購入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(\920,000)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、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サブスク購入 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選択可能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約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\100,000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～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/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348720"/>
                  </a:ext>
                </a:extLst>
              </a:tr>
              <a:tr h="717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保管先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COS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ICOS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IFS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上に保管エリア必要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Windows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Server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（オンプレ </a:t>
                      </a:r>
                      <a:r>
                        <a:rPr kumimoji="1" lang="en-US" altLang="ja-JP" sz="11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or</a:t>
                      </a:r>
                      <a:r>
                        <a:rPr kumimoji="1" lang="ja-JP" altLang="en-US" sz="11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クラウド）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PowerVS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接続 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Storage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ICOS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へのアーカイブ可能</a:t>
                      </a:r>
                      <a:endParaRPr kumimoji="1" lang="en-US" altLang="ja-JP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537612"/>
                  </a:ext>
                </a:extLst>
              </a:tr>
              <a:tr h="1163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接続方法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Transit Gateway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、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Power Edge Router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を経由して接続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LAN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上の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Windows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Server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（オンプレ 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クラウド）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iSCSI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管理コンソールで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Linux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サーバーが必要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38679"/>
                  </a:ext>
                </a:extLst>
              </a:tr>
              <a:tr h="470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メーカー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</a:t>
                      </a:r>
                      <a:endParaRPr kumimoji="1" lang="ja-JP" altLang="en-US" sz="140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ヴィンクス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IBM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</a:t>
                      </a:r>
                      <a:r>
                        <a:rPr kumimoji="1"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FalconStor</a:t>
                      </a:r>
                      <a:r>
                        <a:rPr kumimoji="1" lang="ja-JP" altLang="en-US" sz="140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19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151E8BC8-7390-C64E-2252-B6AA9D80CCF2}"/>
              </a:ext>
            </a:extLst>
          </p:cNvPr>
          <p:cNvSpPr txBox="1">
            <a:spLocks/>
          </p:cNvSpPr>
          <p:nvPr/>
        </p:nvSpPr>
        <p:spPr>
          <a:xfrm>
            <a:off x="985251" y="263100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Core</a:t>
            </a:r>
            <a:r>
              <a:rPr lang="ja-JP" altLang="en-US" dirty="0"/>
              <a:t>価格 早見表　</a:t>
            </a:r>
            <a:r>
              <a:rPr lang="ja-JP" altLang="en-US" sz="4400" dirty="0"/>
              <a:t>モデル：</a:t>
            </a:r>
            <a:r>
              <a:rPr lang="en-US" altLang="ja-JP" sz="4400" dirty="0"/>
              <a:t>S922</a:t>
            </a:r>
            <a:r>
              <a:rPr lang="ja-JP" altLang="en-US" sz="4400" dirty="0"/>
              <a:t>（</a:t>
            </a:r>
            <a:r>
              <a:rPr lang="en-US" altLang="ja-JP" sz="4400" dirty="0"/>
              <a:t>P10</a:t>
            </a:r>
            <a:r>
              <a:rPr lang="ja-JP" altLang="en-US" sz="4400" dirty="0"/>
              <a:t>）　</a:t>
            </a:r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17763786-C2B1-B1F0-DD70-A3415B55B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42929"/>
              </p:ext>
            </p:extLst>
          </p:nvPr>
        </p:nvGraphicFramePr>
        <p:xfrm>
          <a:off x="1011757" y="1472105"/>
          <a:ext cx="9819861" cy="325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56">
                  <a:extLst>
                    <a:ext uri="{9D8B030D-6E8A-4147-A177-3AD203B41FA5}">
                      <a16:colId xmlns:a16="http://schemas.microsoft.com/office/drawing/2014/main" val="1165788349"/>
                    </a:ext>
                  </a:extLst>
                </a:gridCol>
                <a:gridCol w="1609769">
                  <a:extLst>
                    <a:ext uri="{9D8B030D-6E8A-4147-A177-3AD203B41FA5}">
                      <a16:colId xmlns:a16="http://schemas.microsoft.com/office/drawing/2014/main" val="60206627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843183100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42201952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4137835216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2436606255"/>
                    </a:ext>
                  </a:extLst>
                </a:gridCol>
              </a:tblGrid>
              <a:tr h="69777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リソース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CPW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0.25core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3,750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7,500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0.75core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11,250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1.0core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15,000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7940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 Type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Shared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7,791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11,687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15,582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11416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Capped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5,846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11,692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17,539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23,385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00757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Dedicated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62,341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041528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IBM 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 / 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46,468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92,936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139,404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185,872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10315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7.2 / 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64,041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128,083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192,124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256,165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9638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AAB0F4-E23E-380B-744D-D3F66F4075F8}"/>
              </a:ext>
            </a:extLst>
          </p:cNvPr>
          <p:cNvSpPr txBox="1"/>
          <p:nvPr/>
        </p:nvSpPr>
        <p:spPr>
          <a:xfrm>
            <a:off x="8308653" y="1028398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9C17E4-5EFB-12DC-EAC4-DDC83487B69D}"/>
              </a:ext>
            </a:extLst>
          </p:cNvPr>
          <p:cNvSpPr txBox="1"/>
          <p:nvPr/>
        </p:nvSpPr>
        <p:spPr>
          <a:xfrm>
            <a:off x="5315324" y="4785946"/>
            <a:ext cx="643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※Dedicated</a:t>
            </a:r>
            <a:r>
              <a:rPr kumimoji="1" lang="ja-JP" altLang="en-US" sz="1200" dirty="0">
                <a:latin typeface="+mn-ea"/>
              </a:rPr>
              <a:t>のみ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から選択可能。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増えるごとに￥</a:t>
            </a:r>
            <a:r>
              <a:rPr lang="en-US" altLang="ja-JP" sz="1200" dirty="0">
                <a:latin typeface="+mn-ea"/>
              </a:rPr>
              <a:t>62,341</a:t>
            </a:r>
            <a:r>
              <a:rPr kumimoji="1" lang="ja-JP" altLang="en-US" sz="1200" dirty="0">
                <a:latin typeface="+mn-ea"/>
              </a:rPr>
              <a:t>ずつ増</a:t>
            </a:r>
            <a:endParaRPr kumimoji="1"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※IBM i 7.1</a:t>
            </a:r>
            <a:r>
              <a:rPr lang="ja-JP" altLang="en-US" sz="1200" dirty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2024</a:t>
            </a:r>
            <a:r>
              <a:rPr lang="ja-JP" altLang="en-US" sz="1200" dirty="0">
                <a:latin typeface="+mn-ea"/>
              </a:rPr>
              <a:t>年</a:t>
            </a:r>
            <a:r>
              <a:rPr lang="en-US" altLang="ja-JP" sz="1200" dirty="0">
                <a:latin typeface="+mn-ea"/>
              </a:rPr>
              <a:t>4</a:t>
            </a:r>
            <a:r>
              <a:rPr lang="ja-JP" altLang="en-US" sz="1200" dirty="0">
                <a:latin typeface="+mn-ea"/>
              </a:rPr>
              <a:t>月</a:t>
            </a:r>
            <a:r>
              <a:rPr lang="en-US" altLang="ja-JP" sz="1200" dirty="0">
                <a:latin typeface="+mn-ea"/>
              </a:rPr>
              <a:t>30</a:t>
            </a:r>
            <a:r>
              <a:rPr lang="ja-JP" altLang="en-US" sz="1200" dirty="0">
                <a:latin typeface="+mn-ea"/>
              </a:rPr>
              <a:t>日をもって延長サポートを終了いたしました。</a:t>
            </a:r>
            <a:endParaRPr kumimoji="1" lang="ja-JP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9014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4FAE4-6878-5831-3A37-D76B6A79BE78}"/>
              </a:ext>
            </a:extLst>
          </p:cNvPr>
          <p:cNvSpPr txBox="1">
            <a:spLocks/>
          </p:cNvSpPr>
          <p:nvPr/>
        </p:nvSpPr>
        <p:spPr>
          <a:xfrm>
            <a:off x="680452" y="236594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+mj-ea"/>
              </a:rPr>
              <a:t>イメージバックアップ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  <a:latin typeface="+mj-ea"/>
              </a:rPr>
              <a:t>Export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／</a:t>
            </a:r>
            <a:r>
              <a:rPr lang="en-US" altLang="ja-JP" sz="2200" dirty="0">
                <a:solidFill>
                  <a:prstClr val="black"/>
                </a:solidFill>
                <a:latin typeface="+mj-ea"/>
              </a:rPr>
              <a:t>Import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）</a:t>
            </a:r>
            <a:endParaRPr lang="en-US" altLang="ja-JP" sz="2200" dirty="0">
              <a:solidFill>
                <a:prstClr val="black"/>
              </a:solidFill>
              <a:latin typeface="+mj-ea"/>
            </a:endParaRPr>
          </a:p>
          <a:p>
            <a:endParaRPr lang="ja-JP" altLang="en-US" sz="2200" dirty="0">
              <a:latin typeface="+mj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D926A1-04E2-C04E-03FC-F426ED47E90F}"/>
              </a:ext>
            </a:extLst>
          </p:cNvPr>
          <p:cNvSpPr/>
          <p:nvPr/>
        </p:nvSpPr>
        <p:spPr bwMode="auto">
          <a:xfrm>
            <a:off x="1146228" y="1710686"/>
            <a:ext cx="9688022" cy="4305043"/>
          </a:xfrm>
          <a:prstGeom prst="rect">
            <a:avLst/>
          </a:prstGeom>
          <a:solidFill>
            <a:srgbClr val="5ECCF3">
              <a:lumMod val="20000"/>
              <a:lumOff val="80000"/>
            </a:srgbClr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50000"/>
              </a:spcBef>
              <a:tabLst>
                <a:tab pos="749281" algn="l"/>
              </a:tabLst>
              <a:defRPr/>
            </a:pPr>
            <a:endParaRPr lang="ja-JP" altLang="en-US" sz="1200" kern="0" dirty="0">
              <a:solidFill>
                <a:prstClr val="black"/>
              </a:solidFill>
              <a:latin typeface="IBM Plex Sans" panose="020B0503050203000203" pitchFamily="34" charset="0"/>
              <a:ea typeface="Noto Sans JP Regular" panose="020B0500000000000000" pitchFamily="34" charset="-128"/>
              <a:cs typeface="Meiryo UI" panose="020B0604030504040204" pitchFamily="34" charset="-128"/>
              <a:sym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58EA93-9ED9-334E-2D36-9ACC7352B169}"/>
              </a:ext>
            </a:extLst>
          </p:cNvPr>
          <p:cNvSpPr/>
          <p:nvPr/>
        </p:nvSpPr>
        <p:spPr>
          <a:xfrm>
            <a:off x="1409191" y="2177367"/>
            <a:ext cx="3889375" cy="358140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フローチャート : 磁気ディスク 1">
            <a:extLst>
              <a:ext uri="{FF2B5EF4-FFF2-40B4-BE49-F238E27FC236}">
                <a16:creationId xmlns:a16="http://schemas.microsoft.com/office/drawing/2014/main" id="{BFFC1593-818E-0FBE-C24F-D2295BC1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208" y="4267500"/>
            <a:ext cx="1873559" cy="1296794"/>
          </a:xfrm>
          <a:prstGeom prst="flowChartMagneticDisk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en-US" altLang="ja-JP" sz="14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3">
            <a:extLst>
              <a:ext uri="{FF2B5EF4-FFF2-40B4-BE49-F238E27FC236}">
                <a16:creationId xmlns:a16="http://schemas.microsoft.com/office/drawing/2014/main" id="{E6866EE6-2FE2-7B46-D8AF-88C0A32E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08" y="2816206"/>
            <a:ext cx="1949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ブート・イメージ</a:t>
            </a:r>
          </a:p>
        </p:txBody>
      </p:sp>
      <p:sp>
        <p:nvSpPr>
          <p:cNvPr id="9" name="テキスト ボックス 69">
            <a:extLst>
              <a:ext uri="{FF2B5EF4-FFF2-40B4-BE49-F238E27FC236}">
                <a16:creationId xmlns:a16="http://schemas.microsoft.com/office/drawing/2014/main" id="{B90D3FC0-DC77-E65B-8DBE-3D11B827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191" y="2218527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Power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Virtual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Server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10" name="フローチャート : 磁気ディスク 1">
            <a:extLst>
              <a:ext uri="{FF2B5EF4-FFF2-40B4-BE49-F238E27FC236}">
                <a16:creationId xmlns:a16="http://schemas.microsoft.com/office/drawing/2014/main" id="{7131B99D-341A-A853-7992-D46203BD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208" y="2711581"/>
            <a:ext cx="1873559" cy="1296794"/>
          </a:xfrm>
          <a:prstGeom prst="flowChartMagneticDisk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en-US" altLang="ja-JP" sz="14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D856EA-9758-C19A-277E-5712266A08B4}"/>
              </a:ext>
            </a:extLst>
          </p:cNvPr>
          <p:cNvSpPr/>
          <p:nvPr/>
        </p:nvSpPr>
        <p:spPr>
          <a:xfrm>
            <a:off x="6733955" y="2177367"/>
            <a:ext cx="3889375" cy="35814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69">
            <a:extLst>
              <a:ext uri="{FF2B5EF4-FFF2-40B4-BE49-F238E27FC236}">
                <a16:creationId xmlns:a16="http://schemas.microsoft.com/office/drawing/2014/main" id="{2354390F-0431-608D-3A74-02584E28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55" y="2221859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Cloud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Object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Storage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pic>
        <p:nvPicPr>
          <p:cNvPr id="13" name="図 65">
            <a:extLst>
              <a:ext uri="{FF2B5EF4-FFF2-40B4-BE49-F238E27FC236}">
                <a16:creationId xmlns:a16="http://schemas.microsoft.com/office/drawing/2014/main" id="{ADDA16C4-2AA4-3CC6-BEBB-CD749DA284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88" y="3098668"/>
            <a:ext cx="2011744" cy="2011744"/>
          </a:xfrm>
          <a:prstGeom prst="rect">
            <a:avLst/>
          </a:prstGeom>
        </p:spPr>
      </p:pic>
      <p:sp>
        <p:nvSpPr>
          <p:cNvPr id="14" name="テキスト ボックス 73">
            <a:extLst>
              <a:ext uri="{FF2B5EF4-FFF2-40B4-BE49-F238E27FC236}">
                <a16:creationId xmlns:a16="http://schemas.microsoft.com/office/drawing/2014/main" id="{12FAB355-0455-3D86-40C2-81ECFC07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07" y="4267500"/>
            <a:ext cx="1949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ストレージ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ボリューム</a:t>
            </a:r>
          </a:p>
        </p:txBody>
      </p:sp>
      <p:pic>
        <p:nvPicPr>
          <p:cNvPr id="15" name="Picture 13" descr="Text&#10;&#10;Description automatically generated">
            <a:extLst>
              <a:ext uri="{FF2B5EF4-FFF2-40B4-BE49-F238E27FC236}">
                <a16:creationId xmlns:a16="http://schemas.microsoft.com/office/drawing/2014/main" id="{EFE8040A-36A5-2FAD-9F1E-1B803B53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36" y="4875040"/>
            <a:ext cx="460006" cy="461666"/>
          </a:xfrm>
          <a:prstGeom prst="rect">
            <a:avLst/>
          </a:prstGeom>
        </p:spPr>
      </p:pic>
      <p:sp>
        <p:nvSpPr>
          <p:cNvPr id="16" name="テキスト ボックス 73">
            <a:extLst>
              <a:ext uri="{FF2B5EF4-FFF2-40B4-BE49-F238E27FC236}">
                <a16:creationId xmlns:a16="http://schemas.microsoft.com/office/drawing/2014/main" id="{4E63E8A4-57A3-94BB-2A2A-7DF7470D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138" y="3185432"/>
            <a:ext cx="1949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Image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Catalog</a:t>
            </a:r>
            <a:endParaRPr lang="ja-JP" altLang="en-US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TextBox 54">
            <a:extLst>
              <a:ext uri="{FF2B5EF4-FFF2-40B4-BE49-F238E27FC236}">
                <a16:creationId xmlns:a16="http://schemas.microsoft.com/office/drawing/2014/main" id="{A87F5C23-FB36-B2A4-1DA8-40D7042FDDA4}"/>
              </a:ext>
            </a:extLst>
          </p:cNvPr>
          <p:cNvSpPr txBox="1"/>
          <p:nvPr/>
        </p:nvSpPr>
        <p:spPr>
          <a:xfrm>
            <a:off x="9475613" y="1767705"/>
            <a:ext cx="146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IBM 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Cloud</a:t>
            </a:r>
          </a:p>
        </p:txBody>
      </p:sp>
      <p:pic>
        <p:nvPicPr>
          <p:cNvPr id="18" name="Google Shape;57;p14">
            <a:extLst>
              <a:ext uri="{FF2B5EF4-FFF2-40B4-BE49-F238E27FC236}">
                <a16:creationId xmlns:a16="http://schemas.microsoft.com/office/drawing/2014/main" id="{C7920534-D408-9D7D-355F-06C205E29203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5366" y="1718104"/>
            <a:ext cx="378533" cy="33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9A2ED1DE-9026-1145-956E-1ABA71392FF9}"/>
              </a:ext>
            </a:extLst>
          </p:cNvPr>
          <p:cNvSpPr txBox="1">
            <a:spLocks/>
          </p:cNvSpPr>
          <p:nvPr/>
        </p:nvSpPr>
        <p:spPr>
          <a:xfrm>
            <a:off x="924560" y="778683"/>
            <a:ext cx="10627280" cy="9294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72C4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Power Systems Virtual Server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ではイメージの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Export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機能を提供しています。</a:t>
            </a:r>
            <a:endParaRPr lang="en-US" altLang="ja-JP" sz="1600" dirty="0">
              <a:solidFill>
                <a:srgbClr val="020102"/>
              </a:solidFill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Export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先として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Image Catalog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、もしくは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IBM Cloud Object Storage(ICOS)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を選択することができます。</a:t>
            </a:r>
            <a:endParaRPr lang="en-US" altLang="ja-JP" sz="1600" dirty="0">
              <a:solidFill>
                <a:srgbClr val="020102"/>
              </a:solidFill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Export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先を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ICOS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にした場合は、別リージョンにも復元可能です。</a:t>
            </a:r>
            <a:endParaRPr lang="en-US" altLang="ja-JP" sz="1600" dirty="0">
              <a:solidFill>
                <a:srgbClr val="020102"/>
              </a:solidFill>
              <a:cs typeface="Meiryo UI" panose="020B0604030504040204" pitchFamily="50" charset="-128"/>
              <a:sym typeface="Meiryo UI" panose="020B0604030504040204" pitchFamily="34" charset="-128"/>
            </a:endParaRPr>
          </a:p>
        </p:txBody>
      </p:sp>
      <p:sp>
        <p:nvSpPr>
          <p:cNvPr id="20" name="矢印: 環状 19">
            <a:extLst>
              <a:ext uri="{FF2B5EF4-FFF2-40B4-BE49-F238E27FC236}">
                <a16:creationId xmlns:a16="http://schemas.microsoft.com/office/drawing/2014/main" id="{D2B7AB35-0E34-D38E-2642-B8E9D712ADF6}"/>
              </a:ext>
            </a:extLst>
          </p:cNvPr>
          <p:cNvSpPr/>
          <p:nvPr/>
        </p:nvSpPr>
        <p:spPr>
          <a:xfrm rot="16200000">
            <a:off x="946049" y="2997769"/>
            <a:ext cx="2338157" cy="2364514"/>
          </a:xfrm>
          <a:prstGeom prst="circularArrow">
            <a:avLst>
              <a:gd name="adj1" fmla="val 18527"/>
              <a:gd name="adj2" fmla="val 1891421"/>
              <a:gd name="adj3" fmla="val 20223456"/>
              <a:gd name="adj4" fmla="val 10987713"/>
              <a:gd name="adj5" fmla="val 17089"/>
            </a:avLst>
          </a:prstGeom>
          <a:solidFill>
            <a:srgbClr val="57A9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146EE75-F0F9-842A-EDC9-280C5EFA4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9" y="5987261"/>
            <a:ext cx="509166" cy="431027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E75B408-75AD-56F1-3243-0406E4CAB261}"/>
              </a:ext>
            </a:extLst>
          </p:cNvPr>
          <p:cNvSpPr/>
          <p:nvPr/>
        </p:nvSpPr>
        <p:spPr>
          <a:xfrm>
            <a:off x="1256713" y="5909954"/>
            <a:ext cx="9475026" cy="60016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ICOS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に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Export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したイメージを、既存インスタンスに直接リストアすることはできません。このイメージを使ってサーバーを復元する際には、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Meiryo" charset="-128"/>
              <a:sym typeface="Meiryo UI" panose="020B060403050404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    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いったん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ICOS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から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Image Catalog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に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Import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した後、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Image Catalog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から該当イメージを選択して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「別サーバー」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として注文が必要になります。</a:t>
            </a:r>
            <a:b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</a:b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      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  <a:hlinkClick r:id="rId7"/>
              </a:rPr>
              <a:t>https://cloud.ibm.com/docs/power-iaas?topic=power-iaas-importing-boot-image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Meiryo" charset="-128"/>
              <a:sym typeface="Meiryo UI" panose="020B0604030504040204" pitchFamily="34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57BA12D-4255-C8B1-D3C3-E4FF51521E75}"/>
              </a:ext>
            </a:extLst>
          </p:cNvPr>
          <p:cNvGrpSpPr/>
          <p:nvPr/>
        </p:nvGrpSpPr>
        <p:grpSpPr>
          <a:xfrm>
            <a:off x="4441035" y="4336513"/>
            <a:ext cx="2935344" cy="797539"/>
            <a:chOff x="4441035" y="4290440"/>
            <a:chExt cx="2935344" cy="797539"/>
          </a:xfrm>
        </p:grpSpPr>
        <p:sp>
          <p:nvSpPr>
            <p:cNvPr id="24" name="下矢印 4">
              <a:extLst>
                <a:ext uri="{FF2B5EF4-FFF2-40B4-BE49-F238E27FC236}">
                  <a16:creationId xmlns:a16="http://schemas.microsoft.com/office/drawing/2014/main" id="{3E4DC019-09E9-DB11-44AD-DD2AA618BE92}"/>
                </a:ext>
              </a:extLst>
            </p:cNvPr>
            <p:cNvSpPr/>
            <p:nvPr/>
          </p:nvSpPr>
          <p:spPr>
            <a:xfrm rot="15493145">
              <a:off x="5509937" y="3221538"/>
              <a:ext cx="797539" cy="2935344"/>
            </a:xfrm>
            <a:prstGeom prst="downArrow">
              <a:avLst/>
            </a:prstGeom>
            <a:solidFill>
              <a:srgbClr val="57A9FB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Meiryo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BE9550A-A704-FC4E-1C6A-4ABC37E88259}"/>
                </a:ext>
              </a:extLst>
            </p:cNvPr>
            <p:cNvSpPr txBox="1"/>
            <p:nvPr/>
          </p:nvSpPr>
          <p:spPr>
            <a:xfrm rot="20886757">
              <a:off x="5192453" y="4402969"/>
              <a:ext cx="1303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Export</a:t>
              </a:r>
              <a:endParaRPr kumimoji="0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F9947EF-034D-B2BC-92A7-A92F0FDB96CF}"/>
              </a:ext>
            </a:extLst>
          </p:cNvPr>
          <p:cNvGrpSpPr/>
          <p:nvPr/>
        </p:nvGrpSpPr>
        <p:grpSpPr>
          <a:xfrm rot="11924269">
            <a:off x="4359974" y="3152055"/>
            <a:ext cx="2935344" cy="797539"/>
            <a:chOff x="4441035" y="4290440"/>
            <a:chExt cx="2935344" cy="797539"/>
          </a:xfrm>
        </p:grpSpPr>
        <p:sp>
          <p:nvSpPr>
            <p:cNvPr id="27" name="下矢印 4">
              <a:extLst>
                <a:ext uri="{FF2B5EF4-FFF2-40B4-BE49-F238E27FC236}">
                  <a16:creationId xmlns:a16="http://schemas.microsoft.com/office/drawing/2014/main" id="{DE66BD00-4544-643D-6AF1-A4665E5891DA}"/>
                </a:ext>
              </a:extLst>
            </p:cNvPr>
            <p:cNvSpPr/>
            <p:nvPr/>
          </p:nvSpPr>
          <p:spPr>
            <a:xfrm rot="15493145">
              <a:off x="5509937" y="3221538"/>
              <a:ext cx="797539" cy="2935344"/>
            </a:xfrm>
            <a:prstGeom prst="downArrow">
              <a:avLst/>
            </a:prstGeom>
            <a:solidFill>
              <a:srgbClr val="FF99C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Meiryo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11E728-3D29-6E9F-4F2D-E02208C17846}"/>
                </a:ext>
              </a:extLst>
            </p:cNvPr>
            <p:cNvSpPr txBox="1"/>
            <p:nvPr/>
          </p:nvSpPr>
          <p:spPr>
            <a:xfrm rot="10117570">
              <a:off x="5194804" y="4418424"/>
              <a:ext cx="1356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Import</a:t>
              </a:r>
              <a:endParaRPr kumimoji="0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9" name="下矢印 4">
            <a:extLst>
              <a:ext uri="{FF2B5EF4-FFF2-40B4-BE49-F238E27FC236}">
                <a16:creationId xmlns:a16="http://schemas.microsoft.com/office/drawing/2014/main" id="{F3D4BAE0-5A2E-4F1C-2434-7BC67CF467BA}"/>
              </a:ext>
            </a:extLst>
          </p:cNvPr>
          <p:cNvSpPr/>
          <p:nvPr/>
        </p:nvSpPr>
        <p:spPr>
          <a:xfrm>
            <a:off x="2953234" y="3746628"/>
            <a:ext cx="797539" cy="505620"/>
          </a:xfrm>
          <a:prstGeom prst="downArrow">
            <a:avLst/>
          </a:prstGeom>
          <a:solidFill>
            <a:srgbClr val="FF99C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84C624-FA27-ADF4-E957-27D2FF116A6D}"/>
              </a:ext>
            </a:extLst>
          </p:cNvPr>
          <p:cNvSpPr txBox="1"/>
          <p:nvPr/>
        </p:nvSpPr>
        <p:spPr>
          <a:xfrm rot="5400000">
            <a:off x="787692" y="3915203"/>
            <a:ext cx="1272264" cy="525341"/>
          </a:xfrm>
          <a:prstGeom prst="rect">
            <a:avLst/>
          </a:prstGeom>
          <a:noFill/>
        </p:spPr>
        <p:txBody>
          <a:bodyPr vert="eaVert" wrap="none" rtlCol="0">
            <a:prstTxWarp prst="textChevronInverted">
              <a:avLst>
                <a:gd name="adj" fmla="val 65875"/>
              </a:avLst>
            </a:prstTxWarp>
            <a:spAutoFit/>
          </a:bodyPr>
          <a:lstStyle/>
          <a:p>
            <a:r>
              <a:rPr lang="en-US" altLang="ja-JP" sz="1600" b="1" dirty="0">
                <a:solidFill>
                  <a:prstClr val="white"/>
                </a:solidFill>
                <a:latin typeface="Calibri" panose="020F0502020204030204"/>
              </a:rPr>
              <a:t>Export</a:t>
            </a:r>
            <a:endParaRPr lang="ja-JP" altLang="en-US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58141DD-07B0-578F-ACA9-83DA2CAAEA75}"/>
              </a:ext>
            </a:extLst>
          </p:cNvPr>
          <p:cNvGrpSpPr/>
          <p:nvPr/>
        </p:nvGrpSpPr>
        <p:grpSpPr>
          <a:xfrm>
            <a:off x="9605424" y="3010947"/>
            <a:ext cx="853010" cy="2204624"/>
            <a:chOff x="5660780" y="3410164"/>
            <a:chExt cx="853010" cy="2204624"/>
          </a:xfrm>
        </p:grpSpPr>
        <p:sp>
          <p:nvSpPr>
            <p:cNvPr id="32" name="フローチャート : 磁気ディスク 33">
              <a:extLst>
                <a:ext uri="{FF2B5EF4-FFF2-40B4-BE49-F238E27FC236}">
                  <a16:creationId xmlns:a16="http://schemas.microsoft.com/office/drawing/2014/main" id="{8D9101FD-AE8F-EE34-1F7D-DF4B8BBD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5" y="3410164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テキスト ボックス 170">
              <a:extLst>
                <a:ext uri="{FF2B5EF4-FFF2-40B4-BE49-F238E27FC236}">
                  <a16:creationId xmlns:a16="http://schemas.microsoft.com/office/drawing/2014/main" id="{1FFC657A-B8DA-8AE2-9405-BEAA87C53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556" y="3754336"/>
              <a:ext cx="61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世代１</a:t>
              </a:r>
              <a:endParaRPr lang="en-US" altLang="ja-JP" sz="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フローチャート : 磁気ディスク 33">
              <a:extLst>
                <a:ext uri="{FF2B5EF4-FFF2-40B4-BE49-F238E27FC236}">
                  <a16:creationId xmlns:a16="http://schemas.microsoft.com/office/drawing/2014/main" id="{24DA5763-E06F-7191-84D0-3CACE8BF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780" y="4155233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フローチャート : 磁気ディスク 33">
              <a:extLst>
                <a:ext uri="{FF2B5EF4-FFF2-40B4-BE49-F238E27FC236}">
                  <a16:creationId xmlns:a16="http://schemas.microsoft.com/office/drawing/2014/main" id="{D9ABD37F-8232-D2ED-A043-351DDAF8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3" y="4891835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テキスト ボックス 170">
              <a:extLst>
                <a:ext uri="{FF2B5EF4-FFF2-40B4-BE49-F238E27FC236}">
                  <a16:creationId xmlns:a16="http://schemas.microsoft.com/office/drawing/2014/main" id="{D0200281-683F-6AFA-E850-6B78D62A7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557" y="4482474"/>
              <a:ext cx="61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世代２</a:t>
              </a:r>
              <a:endParaRPr lang="en-US" altLang="ja-JP" sz="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テキスト ボックス 170">
              <a:extLst>
                <a:ext uri="{FF2B5EF4-FFF2-40B4-BE49-F238E27FC236}">
                  <a16:creationId xmlns:a16="http://schemas.microsoft.com/office/drawing/2014/main" id="{CF744018-572A-62D7-8C8E-0D80783B9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555" y="5269869"/>
              <a:ext cx="61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世代３</a:t>
              </a:r>
              <a:endParaRPr lang="en-US" altLang="ja-JP" sz="5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8" name="テキスト ボックス 57">
            <a:extLst>
              <a:ext uri="{FF2B5EF4-FFF2-40B4-BE49-F238E27FC236}">
                <a16:creationId xmlns:a16="http://schemas.microsoft.com/office/drawing/2014/main" id="{B47A6D45-3F26-51EF-AA29-D65C74409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105" y="5336000"/>
            <a:ext cx="1038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世代管理可能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47BA2E4-400C-77EF-DC94-956720940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134" y="3491810"/>
            <a:ext cx="1373821" cy="3861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A97A7C-FB71-CD9C-70A2-356D261CA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4" y="4887001"/>
            <a:ext cx="462104" cy="46210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479A90F-115C-1EB5-805E-79F1D82AB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70" y="4870288"/>
            <a:ext cx="462105" cy="4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8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4FAE4-6878-5831-3A37-D76B6A79BE78}"/>
              </a:ext>
            </a:extLst>
          </p:cNvPr>
          <p:cNvSpPr txBox="1">
            <a:spLocks/>
          </p:cNvSpPr>
          <p:nvPr/>
        </p:nvSpPr>
        <p:spPr>
          <a:xfrm>
            <a:off x="680452" y="236594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+mj-ea"/>
              </a:rPr>
              <a:t>システムバックアップ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  <a:latin typeface="+mj-ea"/>
              </a:rPr>
              <a:t>ICOS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）</a:t>
            </a:r>
            <a:endParaRPr lang="en-US" altLang="ja-JP" sz="2200" dirty="0">
              <a:solidFill>
                <a:prstClr val="black"/>
              </a:solidFill>
              <a:latin typeface="+mj-ea"/>
            </a:endParaRPr>
          </a:p>
          <a:p>
            <a:endParaRPr lang="ja-JP" altLang="en-US" sz="2200" dirty="0">
              <a:latin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1D4E3F-E0A3-652A-D5FC-39080E345980}"/>
              </a:ext>
            </a:extLst>
          </p:cNvPr>
          <p:cNvSpPr/>
          <p:nvPr/>
        </p:nvSpPr>
        <p:spPr bwMode="auto">
          <a:xfrm>
            <a:off x="1146228" y="1809832"/>
            <a:ext cx="9688022" cy="4305043"/>
          </a:xfrm>
          <a:prstGeom prst="rect">
            <a:avLst/>
          </a:prstGeom>
          <a:solidFill>
            <a:srgbClr val="5ECCF3">
              <a:lumMod val="20000"/>
              <a:lumOff val="80000"/>
            </a:srgbClr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tabLst>
                <a:tab pos="749281" algn="l"/>
              </a:tabLst>
              <a:defRPr/>
            </a:pPr>
            <a:endParaRPr lang="ja-JP" altLang="en-US" sz="1200" kern="0" dirty="0">
              <a:solidFill>
                <a:prstClr val="black"/>
              </a:solidFill>
              <a:latin typeface="IBM Plex Sans" panose="020B0503050203000203" pitchFamily="34" charset="0"/>
              <a:ea typeface="Noto Sans JP Regular" panose="020B0500000000000000" pitchFamily="34" charset="-128"/>
              <a:cs typeface="Meiryo UI" panose="020B0604030504040204" pitchFamily="34" charset="-128"/>
              <a:sym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DFBDD2-DD44-E9F9-20A9-66C2EF2FAAC1}"/>
              </a:ext>
            </a:extLst>
          </p:cNvPr>
          <p:cNvSpPr/>
          <p:nvPr/>
        </p:nvSpPr>
        <p:spPr>
          <a:xfrm>
            <a:off x="1409191" y="2276513"/>
            <a:ext cx="3889375" cy="3581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69">
            <a:extLst>
              <a:ext uri="{FF2B5EF4-FFF2-40B4-BE49-F238E27FC236}">
                <a16:creationId xmlns:a16="http://schemas.microsoft.com/office/drawing/2014/main" id="{39281C8A-95AE-5BAF-F030-B8F91C7B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191" y="2317673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Power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Virtual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Server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75E1521-E52A-F6B6-E1C4-DC0C260F3889}"/>
              </a:ext>
            </a:extLst>
          </p:cNvPr>
          <p:cNvSpPr/>
          <p:nvPr/>
        </p:nvSpPr>
        <p:spPr>
          <a:xfrm>
            <a:off x="6733955" y="2276513"/>
            <a:ext cx="3889375" cy="3581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テキスト ボックス 69">
            <a:extLst>
              <a:ext uri="{FF2B5EF4-FFF2-40B4-BE49-F238E27FC236}">
                <a16:creationId xmlns:a16="http://schemas.microsoft.com/office/drawing/2014/main" id="{FB08521C-ED98-11D3-4881-9EBE75DB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55" y="2321005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Cloud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Object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+mn-ea"/>
                <a:ea typeface="+mn-ea"/>
              </a:rPr>
              <a:t>Storage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43" name="図 65">
            <a:extLst>
              <a:ext uri="{FF2B5EF4-FFF2-40B4-BE49-F238E27FC236}">
                <a16:creationId xmlns:a16="http://schemas.microsoft.com/office/drawing/2014/main" id="{2DE2D9CC-3CAE-EC7E-F685-767B3894A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730" y="3197814"/>
            <a:ext cx="2011744" cy="2011744"/>
          </a:xfrm>
          <a:prstGeom prst="rect">
            <a:avLst/>
          </a:prstGeom>
        </p:spPr>
      </p:pic>
      <p:sp>
        <p:nvSpPr>
          <p:cNvPr id="44" name="TextBox 54">
            <a:extLst>
              <a:ext uri="{FF2B5EF4-FFF2-40B4-BE49-F238E27FC236}">
                <a16:creationId xmlns:a16="http://schemas.microsoft.com/office/drawing/2014/main" id="{2FAE64AB-697D-8174-46AE-178E5B973594}"/>
              </a:ext>
            </a:extLst>
          </p:cNvPr>
          <p:cNvSpPr txBox="1"/>
          <p:nvPr/>
        </p:nvSpPr>
        <p:spPr>
          <a:xfrm>
            <a:off x="9475613" y="1866851"/>
            <a:ext cx="146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IBM 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Cloud</a:t>
            </a:r>
          </a:p>
        </p:txBody>
      </p:sp>
      <p:pic>
        <p:nvPicPr>
          <p:cNvPr id="45" name="Google Shape;57;p14">
            <a:extLst>
              <a:ext uri="{FF2B5EF4-FFF2-40B4-BE49-F238E27FC236}">
                <a16:creationId xmlns:a16="http://schemas.microsoft.com/office/drawing/2014/main" id="{7F15FCC1-4EC6-36EE-A8E2-19D333C31E4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5366" y="1817250"/>
            <a:ext cx="378533" cy="3388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041F0729-43BB-F5E8-5DC3-7A901FDB2F7E}"/>
              </a:ext>
            </a:extLst>
          </p:cNvPr>
          <p:cNvSpPr txBox="1">
            <a:spLocks/>
          </p:cNvSpPr>
          <p:nvPr/>
        </p:nvSpPr>
        <p:spPr>
          <a:xfrm>
            <a:off x="924560" y="800710"/>
            <a:ext cx="10627280" cy="9294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IBM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 </a:t>
            </a:r>
            <a:r>
              <a:rPr lang="en-US" altLang="ja-JP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i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 領域のシステムバックアップが可能です。</a:t>
            </a:r>
            <a:endParaRPr lang="en-US" altLang="ja-JP" sz="1600" dirty="0">
              <a:solidFill>
                <a:srgbClr val="020102"/>
              </a:solidFill>
              <a:latin typeface="+mn-ea"/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BRMS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、</a:t>
            </a:r>
            <a:r>
              <a:rPr lang="en-US" altLang="ja-JP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CS4i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と連携することにより、バックアップの自動化が可能です。</a:t>
            </a:r>
            <a:endParaRPr lang="en-US" altLang="ja-JP" sz="1600" dirty="0">
              <a:solidFill>
                <a:srgbClr val="020102"/>
              </a:solidFill>
              <a:latin typeface="+mn-ea"/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リストアは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個々の環境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、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オブジェクト単位</a:t>
            </a:r>
            <a:r>
              <a:rPr lang="ja-JP" altLang="en-US" sz="1600" dirty="0">
                <a:solidFill>
                  <a:srgbClr val="020102"/>
                </a:solidFill>
                <a:latin typeface="+mn-ea"/>
                <a:cs typeface="Meiryo UI" panose="020B0604030504040204" pitchFamily="50" charset="-128"/>
                <a:sym typeface="Meiryo UI" panose="020B0604030504040204" pitchFamily="34" charset="-128"/>
              </a:rPr>
              <a:t>での復元となります。</a:t>
            </a:r>
            <a:endParaRPr lang="en-US" altLang="ja-JP" sz="1600" dirty="0">
              <a:solidFill>
                <a:srgbClr val="020102"/>
              </a:solidFill>
              <a:latin typeface="+mn-ea"/>
              <a:cs typeface="Meiryo UI" panose="020B0604030504040204" pitchFamily="50" charset="-128"/>
              <a:sym typeface="Meiryo UI" panose="020B0604030504040204" pitchFamily="34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1BE023D-0B3E-8845-60FB-FF60C8469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8" y="6156035"/>
            <a:ext cx="509166" cy="431027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C0AC19B-50A4-D789-03C5-4424BF75731F}"/>
              </a:ext>
            </a:extLst>
          </p:cNvPr>
          <p:cNvSpPr/>
          <p:nvPr/>
        </p:nvSpPr>
        <p:spPr>
          <a:xfrm>
            <a:off x="1754851" y="6276565"/>
            <a:ext cx="6860643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  <a:sym typeface="Meiryo UI" panose="020B0604030504040204" pitchFamily="34" charset="-128"/>
              </a:rPr>
              <a:t>仮想テープ装置を利用するため、インスタンス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  <a:sym typeface="Meiryo UI" panose="020B0604030504040204" pitchFamily="34" charset="-128"/>
              </a:rPr>
              <a:t>(</a:t>
            </a:r>
            <a:r>
              <a:rPr lang="ja-JP" altLang="en-US" sz="1100" dirty="0"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  <a:sym typeface="Meiryo UI" panose="020B0604030504040204" pitchFamily="34" charset="-128"/>
              </a:rPr>
              <a:t>区画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  <a:sym typeface="Meiryo UI" panose="020B0604030504040204" pitchFamily="34" charset="-128"/>
              </a:rPr>
              <a:t>)</a:t>
            </a:r>
            <a:r>
              <a:rPr lang="ja-JP" altLang="en-US" sz="1100" dirty="0">
                <a:latin typeface="Meiryo" panose="020B0604030504040204" pitchFamily="34" charset="-128"/>
                <a:ea typeface="Meiryo" panose="020B0604030504040204" pitchFamily="34" charset="-128"/>
                <a:cs typeface="Meiryo" charset="-128"/>
                <a:sym typeface="Meiryo UI" panose="020B0604030504040204" pitchFamily="34" charset="-128"/>
              </a:rPr>
              <a:t>のディスク容量サイジングにご注意ください。</a:t>
            </a: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  <a:cs typeface="Meiryo" charset="-128"/>
              <a:sym typeface="Meiryo UI" panose="020B0604030504040204" pitchFamily="34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BB96D62-7A5E-7E1E-54D7-197E82F9D11B}"/>
              </a:ext>
            </a:extLst>
          </p:cNvPr>
          <p:cNvGrpSpPr/>
          <p:nvPr/>
        </p:nvGrpSpPr>
        <p:grpSpPr>
          <a:xfrm>
            <a:off x="9555090" y="3110093"/>
            <a:ext cx="853010" cy="2204624"/>
            <a:chOff x="5660780" y="3410164"/>
            <a:chExt cx="853010" cy="2204624"/>
          </a:xfrm>
        </p:grpSpPr>
        <p:sp>
          <p:nvSpPr>
            <p:cNvPr id="50" name="フローチャート : 磁気ディスク 33">
              <a:extLst>
                <a:ext uri="{FF2B5EF4-FFF2-40B4-BE49-F238E27FC236}">
                  <a16:creationId xmlns:a16="http://schemas.microsoft.com/office/drawing/2014/main" id="{BF31147D-E67E-E0BD-9CFC-A2D94F43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5" y="3410164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テキスト ボックス 170">
              <a:extLst>
                <a:ext uri="{FF2B5EF4-FFF2-40B4-BE49-F238E27FC236}">
                  <a16:creationId xmlns:a16="http://schemas.microsoft.com/office/drawing/2014/main" id="{C68204A5-FDD9-1EB3-A035-1718BDD36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464" y="3750329"/>
              <a:ext cx="839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solidFill>
                    <a:prstClr val="black"/>
                  </a:solidFill>
                  <a:latin typeface="+mn-ea"/>
                  <a:ea typeface="+mn-ea"/>
                </a:rPr>
                <a:t>システム１</a:t>
              </a:r>
              <a:endParaRPr lang="en-US" altLang="ja-JP" sz="50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フローチャート : 磁気ディスク 33">
              <a:extLst>
                <a:ext uri="{FF2B5EF4-FFF2-40B4-BE49-F238E27FC236}">
                  <a16:creationId xmlns:a16="http://schemas.microsoft.com/office/drawing/2014/main" id="{1E738A28-B6B4-5F58-4217-37B401808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780" y="4155233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フローチャート : 磁気ディスク 33">
              <a:extLst>
                <a:ext uri="{FF2B5EF4-FFF2-40B4-BE49-F238E27FC236}">
                  <a16:creationId xmlns:a16="http://schemas.microsoft.com/office/drawing/2014/main" id="{F4B46D9C-A999-DA46-3E39-F5F2B9076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3" y="4891835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4" name="テキスト ボックス 57">
            <a:extLst>
              <a:ext uri="{FF2B5EF4-FFF2-40B4-BE49-F238E27FC236}">
                <a16:creationId xmlns:a16="http://schemas.microsoft.com/office/drawing/2014/main" id="{BE8FB7F0-3683-DF18-D13E-F5DFB1C2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771" y="5435146"/>
            <a:ext cx="1038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世代管理可能</a:t>
            </a:r>
          </a:p>
        </p:txBody>
      </p:sp>
      <p:sp>
        <p:nvSpPr>
          <p:cNvPr id="55" name="フローチャート : 磁気ディスク 1">
            <a:extLst>
              <a:ext uri="{FF2B5EF4-FFF2-40B4-BE49-F238E27FC236}">
                <a16:creationId xmlns:a16="http://schemas.microsoft.com/office/drawing/2014/main" id="{3F08CB57-DDE1-1352-A75C-98620BB87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70" y="3115450"/>
            <a:ext cx="2438400" cy="2116138"/>
          </a:xfrm>
          <a:prstGeom prst="flowChartMagneticDisk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右矢印 38">
            <a:extLst>
              <a:ext uri="{FF2B5EF4-FFF2-40B4-BE49-F238E27FC236}">
                <a16:creationId xmlns:a16="http://schemas.microsoft.com/office/drawing/2014/main" id="{40CB9FE8-A7CD-D4CD-33F7-532401505422}"/>
              </a:ext>
            </a:extLst>
          </p:cNvPr>
          <p:cNvSpPr/>
          <p:nvPr/>
        </p:nvSpPr>
        <p:spPr>
          <a:xfrm>
            <a:off x="3088335" y="4131450"/>
            <a:ext cx="474597" cy="460314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266">
            <a:extLst>
              <a:ext uri="{FF2B5EF4-FFF2-40B4-BE49-F238E27FC236}">
                <a16:creationId xmlns:a16="http://schemas.microsoft.com/office/drawing/2014/main" id="{A8BF391A-7A60-FBCA-3154-9F6C308E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590" y="4270499"/>
            <a:ext cx="5671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800" dirty="0">
                <a:solidFill>
                  <a:prstClr val="black"/>
                </a:solidFill>
                <a:latin typeface="+mn-ea"/>
                <a:ea typeface="+mn-ea"/>
              </a:rPr>
              <a:t>SAVE</a:t>
            </a:r>
            <a:endParaRPr lang="ja-JP" altLang="en-US" sz="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8" name="フローチャート : 順次アクセス記憶 40">
            <a:extLst>
              <a:ext uri="{FF2B5EF4-FFF2-40B4-BE49-F238E27FC236}">
                <a16:creationId xmlns:a16="http://schemas.microsoft.com/office/drawing/2014/main" id="{2E6AD0C6-0D28-5CF3-E4CE-92330807B50F}"/>
              </a:ext>
            </a:extLst>
          </p:cNvPr>
          <p:cNvSpPr/>
          <p:nvPr/>
        </p:nvSpPr>
        <p:spPr>
          <a:xfrm>
            <a:off x="3718692" y="4103999"/>
            <a:ext cx="637724" cy="529255"/>
          </a:xfrm>
          <a:prstGeom prst="flowChartMagneticTape">
            <a:avLst/>
          </a:prstGeom>
          <a:solidFill>
            <a:sysClr val="window" lastClr="FFFFFF">
              <a:lumMod val="85000"/>
            </a:sysClr>
          </a:solidFill>
          <a:ln w="38100">
            <a:solidFill>
              <a:sysClr val="window" lastClr="FFFFFF">
                <a:lumMod val="50000"/>
              </a:sysClr>
            </a:solidFill>
            <a:prstDash val="sysDash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3">
            <a:extLst>
              <a:ext uri="{FF2B5EF4-FFF2-40B4-BE49-F238E27FC236}">
                <a16:creationId xmlns:a16="http://schemas.microsoft.com/office/drawing/2014/main" id="{D4162019-A0CA-A4BF-CDB7-ABC2DCF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572" y="4140822"/>
            <a:ext cx="536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+mn-ea"/>
                <a:ea typeface="+mn-ea"/>
              </a:rPr>
              <a:t>仮想</a:t>
            </a:r>
            <a:endParaRPr lang="en-US" altLang="ja-JP" sz="80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+mn-ea"/>
                <a:ea typeface="+mn-ea"/>
              </a:rPr>
              <a:t>テープ</a:t>
            </a:r>
            <a:endParaRPr lang="en-US" altLang="ja-JP" sz="80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+mn-ea"/>
                <a:ea typeface="+mn-ea"/>
              </a:rPr>
              <a:t>装置</a:t>
            </a:r>
          </a:p>
        </p:txBody>
      </p:sp>
      <p:sp>
        <p:nvSpPr>
          <p:cNvPr id="60" name="フローチャート : 磁気ディスク 37">
            <a:extLst>
              <a:ext uri="{FF2B5EF4-FFF2-40B4-BE49-F238E27FC236}">
                <a16:creationId xmlns:a16="http://schemas.microsoft.com/office/drawing/2014/main" id="{299C8689-6C78-C7DB-AAAE-1DE6D24A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071" y="3888426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フローチャート : 磁気ディスク 37">
            <a:extLst>
              <a:ext uri="{FF2B5EF4-FFF2-40B4-BE49-F238E27FC236}">
                <a16:creationId xmlns:a16="http://schemas.microsoft.com/office/drawing/2014/main" id="{AA913968-2280-03B3-A416-CE7503BE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696" y="4155126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フローチャート : 磁気ディスク 37">
            <a:extLst>
              <a:ext uri="{FF2B5EF4-FFF2-40B4-BE49-F238E27FC236}">
                <a16:creationId xmlns:a16="http://schemas.microsoft.com/office/drawing/2014/main" id="{C1D23BB4-6DC8-1717-5EF2-49BBF2D6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484" y="4423816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テキスト ボックス 273">
            <a:extLst>
              <a:ext uri="{FF2B5EF4-FFF2-40B4-BE49-F238E27FC236}">
                <a16:creationId xmlns:a16="http://schemas.microsoft.com/office/drawing/2014/main" id="{3C4A2379-6C5C-2051-3BA3-30E699E4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35" y="4453814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600" dirty="0">
                <a:solidFill>
                  <a:prstClr val="black"/>
                </a:solidFill>
                <a:latin typeface="+mn-ea"/>
                <a:ea typeface="+mn-ea"/>
              </a:rPr>
              <a:t>システム１</a:t>
            </a:r>
          </a:p>
        </p:txBody>
      </p:sp>
      <p:sp>
        <p:nvSpPr>
          <p:cNvPr id="64" name="テキスト ボックス 273">
            <a:extLst>
              <a:ext uri="{FF2B5EF4-FFF2-40B4-BE49-F238E27FC236}">
                <a16:creationId xmlns:a16="http://schemas.microsoft.com/office/drawing/2014/main" id="{022595BF-FEE9-A515-53ED-807B286F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28" y="4183065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600" dirty="0">
                <a:solidFill>
                  <a:prstClr val="black"/>
                </a:solidFill>
                <a:latin typeface="+mn-ea"/>
                <a:ea typeface="+mn-ea"/>
              </a:rPr>
              <a:t>システム２</a:t>
            </a:r>
          </a:p>
        </p:txBody>
      </p:sp>
      <p:sp>
        <p:nvSpPr>
          <p:cNvPr id="65" name="テキスト ボックス 273">
            <a:extLst>
              <a:ext uri="{FF2B5EF4-FFF2-40B4-BE49-F238E27FC236}">
                <a16:creationId xmlns:a16="http://schemas.microsoft.com/office/drawing/2014/main" id="{A71DB987-C0ED-A6EC-72C0-51810390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765" y="3919333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600" dirty="0">
                <a:solidFill>
                  <a:prstClr val="black"/>
                </a:solidFill>
                <a:latin typeface="+mn-ea"/>
                <a:ea typeface="+mn-ea"/>
              </a:rPr>
              <a:t>システム３</a:t>
            </a:r>
          </a:p>
        </p:txBody>
      </p:sp>
      <p:sp>
        <p:nvSpPr>
          <p:cNvPr id="66" name="テキスト ボックス 170">
            <a:extLst>
              <a:ext uri="{FF2B5EF4-FFF2-40B4-BE49-F238E27FC236}">
                <a16:creationId xmlns:a16="http://schemas.microsoft.com/office/drawing/2014/main" id="{813213DE-5AA4-23EA-D99F-9B88CD007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5476" y="4203686"/>
            <a:ext cx="83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システム２</a:t>
            </a:r>
            <a:endParaRPr lang="en-US" altLang="ja-JP" sz="5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67" name="テキスト ボックス 170">
            <a:extLst>
              <a:ext uri="{FF2B5EF4-FFF2-40B4-BE49-F238E27FC236}">
                <a16:creationId xmlns:a16="http://schemas.microsoft.com/office/drawing/2014/main" id="{47E2446A-6707-4479-E4BA-AC993F59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657" y="4936687"/>
            <a:ext cx="83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システム３</a:t>
            </a:r>
            <a:endParaRPr lang="en-US" altLang="ja-JP" sz="5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68" name="Picture 13" descr="Text&#10;&#10;Description automatically generated">
            <a:extLst>
              <a:ext uri="{FF2B5EF4-FFF2-40B4-BE49-F238E27FC236}">
                <a16:creationId xmlns:a16="http://schemas.microsoft.com/office/drawing/2014/main" id="{F6EA3B41-EFBA-2A01-3C4A-DE4267757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981" y="3169586"/>
            <a:ext cx="601794" cy="603966"/>
          </a:xfrm>
          <a:prstGeom prst="rect">
            <a:avLst/>
          </a:prstGeom>
        </p:spPr>
      </p:pic>
      <p:sp>
        <p:nvSpPr>
          <p:cNvPr id="69" name="ストライプ矢印 23">
            <a:extLst>
              <a:ext uri="{FF2B5EF4-FFF2-40B4-BE49-F238E27FC236}">
                <a16:creationId xmlns:a16="http://schemas.microsoft.com/office/drawing/2014/main" id="{D48C151E-F9B3-A312-DFDD-1DBA950DCC3A}"/>
              </a:ext>
            </a:extLst>
          </p:cNvPr>
          <p:cNvSpPr/>
          <p:nvPr/>
        </p:nvSpPr>
        <p:spPr>
          <a:xfrm>
            <a:off x="4939376" y="3805834"/>
            <a:ext cx="2149321" cy="1039356"/>
          </a:xfrm>
          <a:prstGeom prst="stripedRightArrow">
            <a:avLst/>
          </a:prstGeom>
          <a:solidFill>
            <a:srgbClr val="00B0F0"/>
          </a:solidFill>
          <a:ln>
            <a:solidFill>
              <a:srgbClr val="5B9BD5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>
                <a:solidFill>
                  <a:prstClr val="black"/>
                </a:solidFill>
                <a:latin typeface="+mn-ea"/>
              </a:rPr>
              <a:t>CS4i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+mn-ea"/>
              </a:rPr>
              <a:t>機能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509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4FAE4-6878-5831-3A37-D76B6A79BE78}"/>
              </a:ext>
            </a:extLst>
          </p:cNvPr>
          <p:cNvSpPr txBox="1">
            <a:spLocks/>
          </p:cNvSpPr>
          <p:nvPr/>
        </p:nvSpPr>
        <p:spPr>
          <a:xfrm>
            <a:off x="680452" y="236594"/>
            <a:ext cx="8660146" cy="379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+mj-ea"/>
              </a:rPr>
              <a:t>通常バックアップ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  <a:latin typeface="+mj-ea"/>
              </a:rPr>
              <a:t>ICOS</a:t>
            </a:r>
            <a:r>
              <a:rPr lang="ja-JP" altLang="en-US" sz="2200" dirty="0">
                <a:solidFill>
                  <a:prstClr val="black"/>
                </a:solidFill>
                <a:latin typeface="+mj-ea"/>
              </a:rPr>
              <a:t>）</a:t>
            </a:r>
            <a:endParaRPr lang="en-US" altLang="ja-JP" sz="2200" dirty="0">
              <a:solidFill>
                <a:prstClr val="black"/>
              </a:solidFill>
              <a:latin typeface="+mj-ea"/>
            </a:endParaRPr>
          </a:p>
          <a:p>
            <a:endParaRPr lang="ja-JP" altLang="en-US" sz="2200" dirty="0">
              <a:latin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4D6187-24FE-55D8-84C0-D6EA31BBB82D}"/>
              </a:ext>
            </a:extLst>
          </p:cNvPr>
          <p:cNvSpPr/>
          <p:nvPr/>
        </p:nvSpPr>
        <p:spPr bwMode="auto">
          <a:xfrm>
            <a:off x="1146228" y="1787798"/>
            <a:ext cx="9688022" cy="4305043"/>
          </a:xfrm>
          <a:prstGeom prst="rect">
            <a:avLst/>
          </a:prstGeom>
          <a:solidFill>
            <a:srgbClr val="5ECCF3">
              <a:lumMod val="20000"/>
              <a:lumOff val="80000"/>
            </a:srgbClr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50000"/>
              </a:spcBef>
              <a:tabLst>
                <a:tab pos="749281" algn="l"/>
              </a:tabLst>
              <a:defRPr/>
            </a:pPr>
            <a:endParaRPr lang="ja-JP" altLang="en-US" sz="1200" kern="0" dirty="0">
              <a:solidFill>
                <a:prstClr val="black"/>
              </a:solidFill>
              <a:latin typeface="IBM Plex Sans" panose="020B0503050203000203" pitchFamily="34" charset="0"/>
              <a:ea typeface="Noto Sans JP Regular" panose="020B0500000000000000" pitchFamily="34" charset="-128"/>
              <a:cs typeface="Meiryo UI" panose="020B0604030504040204" pitchFamily="34" charset="-128"/>
              <a:sym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045EF6-766D-37E4-1DDE-3AE5123946A1}"/>
              </a:ext>
            </a:extLst>
          </p:cNvPr>
          <p:cNvSpPr/>
          <p:nvPr/>
        </p:nvSpPr>
        <p:spPr>
          <a:xfrm>
            <a:off x="1409191" y="2254479"/>
            <a:ext cx="3889375" cy="358140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69">
            <a:extLst>
              <a:ext uri="{FF2B5EF4-FFF2-40B4-BE49-F238E27FC236}">
                <a16:creationId xmlns:a16="http://schemas.microsoft.com/office/drawing/2014/main" id="{DBA6E2CA-08B8-1B21-F348-79FE102C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191" y="2295639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Power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Virtual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Server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8868506-165F-7C74-8250-E6B1AC4A564E}"/>
              </a:ext>
            </a:extLst>
          </p:cNvPr>
          <p:cNvSpPr/>
          <p:nvPr/>
        </p:nvSpPr>
        <p:spPr>
          <a:xfrm>
            <a:off x="6733955" y="2254479"/>
            <a:ext cx="3889375" cy="35814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69">
            <a:extLst>
              <a:ext uri="{FF2B5EF4-FFF2-40B4-BE49-F238E27FC236}">
                <a16:creationId xmlns:a16="http://schemas.microsoft.com/office/drawing/2014/main" id="{8B35B199-B2F6-E279-32D0-E1E58EB0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55" y="2298971"/>
            <a:ext cx="30612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Cloud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Object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Storage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pic>
        <p:nvPicPr>
          <p:cNvPr id="43" name="図 65">
            <a:extLst>
              <a:ext uri="{FF2B5EF4-FFF2-40B4-BE49-F238E27FC236}">
                <a16:creationId xmlns:a16="http://schemas.microsoft.com/office/drawing/2014/main" id="{E6698236-E81F-E551-5F8F-0190265D3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730" y="3175780"/>
            <a:ext cx="2011744" cy="2011744"/>
          </a:xfrm>
          <a:prstGeom prst="rect">
            <a:avLst/>
          </a:prstGeom>
        </p:spPr>
      </p:pic>
      <p:sp>
        <p:nvSpPr>
          <p:cNvPr id="44" name="TextBox 54">
            <a:extLst>
              <a:ext uri="{FF2B5EF4-FFF2-40B4-BE49-F238E27FC236}">
                <a16:creationId xmlns:a16="http://schemas.microsoft.com/office/drawing/2014/main" id="{2907E96B-09C8-ABB2-42D7-04C9496A485C}"/>
              </a:ext>
            </a:extLst>
          </p:cNvPr>
          <p:cNvSpPr txBox="1"/>
          <p:nvPr/>
        </p:nvSpPr>
        <p:spPr>
          <a:xfrm>
            <a:off x="9475613" y="1844817"/>
            <a:ext cx="146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IBM 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IBM Plex Sans" panose="020B0503050203000203" pitchFamily="34" charset="0"/>
                <a:ea typeface="Noto Sans JP Regular" panose="020B0500000000000000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Cloud</a:t>
            </a:r>
          </a:p>
        </p:txBody>
      </p:sp>
      <p:pic>
        <p:nvPicPr>
          <p:cNvPr id="45" name="Google Shape;57;p14">
            <a:extLst>
              <a:ext uri="{FF2B5EF4-FFF2-40B4-BE49-F238E27FC236}">
                <a16:creationId xmlns:a16="http://schemas.microsoft.com/office/drawing/2014/main" id="{482507F0-95AC-7677-1061-CC187F199D5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5366" y="1795216"/>
            <a:ext cx="378533" cy="3388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64D8B075-B3BA-CC20-1615-8EBFB272DE03}"/>
              </a:ext>
            </a:extLst>
          </p:cNvPr>
          <p:cNvSpPr txBox="1">
            <a:spLocks/>
          </p:cNvSpPr>
          <p:nvPr/>
        </p:nvSpPr>
        <p:spPr>
          <a:xfrm>
            <a:off x="924560" y="922907"/>
            <a:ext cx="9846904" cy="634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72C4"/>
              </a:buClr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通常バックアップ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(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日次、週次、月次等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)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も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ICOS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に保管できます。</a:t>
            </a:r>
            <a:endParaRPr lang="en-US" altLang="ja-JP" sz="1600" dirty="0">
              <a:solidFill>
                <a:srgbClr val="020102"/>
              </a:solidFill>
              <a:cs typeface="Meiryo UI" panose="020B0604030504040204" pitchFamily="50" charset="-128"/>
              <a:sym typeface="Meiryo UI" panose="020B0604030504040204" pitchFamily="34" charset="-128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BRMS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、</a:t>
            </a:r>
            <a:r>
              <a:rPr lang="en-US" altLang="ja-JP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CS4i</a:t>
            </a:r>
            <a:r>
              <a:rPr lang="ja-JP" altLang="en-US" sz="1600" dirty="0">
                <a:solidFill>
                  <a:srgbClr val="020102"/>
                </a:solidFill>
                <a:cs typeface="Meiryo UI" panose="020B0604030504040204" pitchFamily="50" charset="-128"/>
                <a:sym typeface="Meiryo UI" panose="020B0604030504040204" pitchFamily="34" charset="-128"/>
              </a:rPr>
              <a:t>と連携することにより、バックアップの自動化が可能です。</a:t>
            </a:r>
            <a:endParaRPr lang="en-US" altLang="ja-JP" sz="1600" dirty="0">
              <a:solidFill>
                <a:srgbClr val="020102"/>
              </a:solidFill>
              <a:cs typeface="Meiryo UI" panose="020B0604030504040204" pitchFamily="50" charset="-128"/>
              <a:sym typeface="Meiryo UI" panose="020B0604030504040204" pitchFamily="34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27176425-6330-82F1-9D0B-0C228D40E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8" y="6134001"/>
            <a:ext cx="509166" cy="431027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4375A07-A1FA-2B45-5BCD-DD9D7F6758E6}"/>
              </a:ext>
            </a:extLst>
          </p:cNvPr>
          <p:cNvSpPr/>
          <p:nvPr/>
        </p:nvSpPr>
        <p:spPr>
          <a:xfrm>
            <a:off x="1754851" y="6254531"/>
            <a:ext cx="6860643" cy="2616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仮想テープ装置を利用するため、インスタンス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(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区画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)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Meiryo" charset="-128"/>
                <a:sym typeface="Meiryo UI" panose="020B0604030504040204" pitchFamily="34" charset="-128"/>
              </a:rPr>
              <a:t>のディスク容量サイジングにご注意ください。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Meiryo" charset="-128"/>
              <a:sym typeface="Meiryo UI" panose="020B0604030504040204" pitchFamily="34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17542719-5022-8AB5-D6E4-05FB17A626B0}"/>
              </a:ext>
            </a:extLst>
          </p:cNvPr>
          <p:cNvGrpSpPr/>
          <p:nvPr/>
        </p:nvGrpSpPr>
        <p:grpSpPr>
          <a:xfrm>
            <a:off x="9555090" y="3088059"/>
            <a:ext cx="853010" cy="2204624"/>
            <a:chOff x="5660780" y="3410164"/>
            <a:chExt cx="853010" cy="2204624"/>
          </a:xfrm>
        </p:grpSpPr>
        <p:sp>
          <p:nvSpPr>
            <p:cNvPr id="50" name="フローチャート : 磁気ディスク 33">
              <a:extLst>
                <a:ext uri="{FF2B5EF4-FFF2-40B4-BE49-F238E27FC236}">
                  <a16:creationId xmlns:a16="http://schemas.microsoft.com/office/drawing/2014/main" id="{EB7F4E25-793F-2A5C-7EE1-963DB781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5" y="3410164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フローチャート : 磁気ディスク 33">
              <a:extLst>
                <a:ext uri="{FF2B5EF4-FFF2-40B4-BE49-F238E27FC236}">
                  <a16:creationId xmlns:a16="http://schemas.microsoft.com/office/drawing/2014/main" id="{CFF44E38-C834-2E99-6BE1-176FCFC3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780" y="4155233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フローチャート : 磁気ディスク 33">
              <a:extLst>
                <a:ext uri="{FF2B5EF4-FFF2-40B4-BE49-F238E27FC236}">
                  <a16:creationId xmlns:a16="http://schemas.microsoft.com/office/drawing/2014/main" id="{DE71A67E-78E7-964D-78FA-4BD48B4F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243" y="4891835"/>
              <a:ext cx="844545" cy="722953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2540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kumimoji="0" lang="ja-JP" altLang="en-US" sz="50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3" name="テキスト ボックス 57">
            <a:extLst>
              <a:ext uri="{FF2B5EF4-FFF2-40B4-BE49-F238E27FC236}">
                <a16:creationId xmlns:a16="http://schemas.microsoft.com/office/drawing/2014/main" id="{6A0BC8AC-2EA7-24BC-3FAD-8E34E49C7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771" y="5413112"/>
            <a:ext cx="1038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世代管理可能</a:t>
            </a:r>
          </a:p>
        </p:txBody>
      </p:sp>
      <p:sp>
        <p:nvSpPr>
          <p:cNvPr id="54" name="フローチャート : 磁気ディスク 1">
            <a:extLst>
              <a:ext uri="{FF2B5EF4-FFF2-40B4-BE49-F238E27FC236}">
                <a16:creationId xmlns:a16="http://schemas.microsoft.com/office/drawing/2014/main" id="{B995BEFE-1B14-3647-F1FB-371CA03A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70" y="3093416"/>
            <a:ext cx="2438400" cy="2116138"/>
          </a:xfrm>
          <a:prstGeom prst="flowChartMagneticDisk">
            <a:avLst/>
          </a:prstGeom>
          <a:noFill/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kumimoji="0" lang="en-US" altLang="ja-JP" sz="14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右矢印 38">
            <a:extLst>
              <a:ext uri="{FF2B5EF4-FFF2-40B4-BE49-F238E27FC236}">
                <a16:creationId xmlns:a16="http://schemas.microsoft.com/office/drawing/2014/main" id="{843CA3DA-34A7-08CB-F9F6-BA0D7849B535}"/>
              </a:ext>
            </a:extLst>
          </p:cNvPr>
          <p:cNvSpPr/>
          <p:nvPr/>
        </p:nvSpPr>
        <p:spPr>
          <a:xfrm>
            <a:off x="3088335" y="4109416"/>
            <a:ext cx="474597" cy="460314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テキスト ボックス 266">
            <a:extLst>
              <a:ext uri="{FF2B5EF4-FFF2-40B4-BE49-F238E27FC236}">
                <a16:creationId xmlns:a16="http://schemas.microsoft.com/office/drawing/2014/main" id="{01C93323-1040-F9DE-F1D7-E7CB225F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590" y="4248465"/>
            <a:ext cx="5671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SAVE</a:t>
            </a:r>
            <a:endParaRPr lang="ja-JP" altLang="en-US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フローチャート : 順次アクセス記憶 40">
            <a:extLst>
              <a:ext uri="{FF2B5EF4-FFF2-40B4-BE49-F238E27FC236}">
                <a16:creationId xmlns:a16="http://schemas.microsoft.com/office/drawing/2014/main" id="{DE7C65F2-4583-F844-437B-AACEB4BF97B2}"/>
              </a:ext>
            </a:extLst>
          </p:cNvPr>
          <p:cNvSpPr/>
          <p:nvPr/>
        </p:nvSpPr>
        <p:spPr>
          <a:xfrm>
            <a:off x="3718692" y="4081965"/>
            <a:ext cx="637724" cy="529255"/>
          </a:xfrm>
          <a:prstGeom prst="flowChartMagneticTape">
            <a:avLst/>
          </a:prstGeom>
          <a:solidFill>
            <a:sysClr val="window" lastClr="FFFFFF">
              <a:lumMod val="85000"/>
            </a:sysClr>
          </a:solidFill>
          <a:ln w="38100">
            <a:solidFill>
              <a:sysClr val="window" lastClr="FFFFFF">
                <a:lumMod val="50000"/>
              </a:sysClr>
            </a:solidFill>
            <a:prstDash val="sysDash"/>
          </a:ln>
        </p:spPr>
        <p:txBody>
          <a:bodyPr anchor="ctr"/>
          <a:lstStyle/>
          <a:p>
            <a:pPr algn="ctr">
              <a:defRPr/>
            </a:pPr>
            <a:endParaRPr kumimoji="0" lang="en-US" altLang="ja-JP" sz="10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endParaRPr kumimoji="0" lang="ja-JP" altLang="en-US" sz="12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3">
            <a:extLst>
              <a:ext uri="{FF2B5EF4-FFF2-40B4-BE49-F238E27FC236}">
                <a16:creationId xmlns:a16="http://schemas.microsoft.com/office/drawing/2014/main" id="{C8DDD694-DB02-D58B-833A-169A7A11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572" y="4118788"/>
            <a:ext cx="536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仮想</a:t>
            </a:r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テープ</a:t>
            </a:r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装置</a:t>
            </a:r>
          </a:p>
        </p:txBody>
      </p:sp>
      <p:sp>
        <p:nvSpPr>
          <p:cNvPr id="59" name="フローチャート : 磁気ディスク 37">
            <a:extLst>
              <a:ext uri="{FF2B5EF4-FFF2-40B4-BE49-F238E27FC236}">
                <a16:creationId xmlns:a16="http://schemas.microsoft.com/office/drawing/2014/main" id="{180286E2-9C42-1F86-7B95-051A6C38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071" y="3866392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0" name="フローチャート : 磁気ディスク 37">
            <a:extLst>
              <a:ext uri="{FF2B5EF4-FFF2-40B4-BE49-F238E27FC236}">
                <a16:creationId xmlns:a16="http://schemas.microsoft.com/office/drawing/2014/main" id="{61D2EB4D-784A-8445-05EF-03C8E772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696" y="4133092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フローチャート : 磁気ディスク 37">
            <a:extLst>
              <a:ext uri="{FF2B5EF4-FFF2-40B4-BE49-F238E27FC236}">
                <a16:creationId xmlns:a16="http://schemas.microsoft.com/office/drawing/2014/main" id="{14BBAD96-F903-E409-4D25-7C5F32B1E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484" y="4401782"/>
            <a:ext cx="488950" cy="611386"/>
          </a:xfrm>
          <a:prstGeom prst="flowChartMagneticDisk">
            <a:avLst/>
          </a:prstGeom>
          <a:solidFill>
            <a:sysClr val="window" lastClr="FFFFFF"/>
          </a:solidFill>
          <a:ln w="25400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ja-JP" altLang="en-US" sz="1400" ker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273">
            <a:extLst>
              <a:ext uri="{FF2B5EF4-FFF2-40B4-BE49-F238E27FC236}">
                <a16:creationId xmlns:a16="http://schemas.microsoft.com/office/drawing/2014/main" id="{3C286135-6048-FF9C-28C2-706E76BA8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35" y="4431780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001</a:t>
            </a:r>
            <a:endParaRPr lang="ja-JP" altLang="en-US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273">
            <a:extLst>
              <a:ext uri="{FF2B5EF4-FFF2-40B4-BE49-F238E27FC236}">
                <a16:creationId xmlns:a16="http://schemas.microsoft.com/office/drawing/2014/main" id="{B6A6AEED-A892-C627-388B-001FFE8D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28" y="4161031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002</a:t>
            </a:r>
            <a:endParaRPr lang="ja-JP" altLang="en-US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273">
            <a:extLst>
              <a:ext uri="{FF2B5EF4-FFF2-40B4-BE49-F238E27FC236}">
                <a16:creationId xmlns:a16="http://schemas.microsoft.com/office/drawing/2014/main" id="{4A74B00D-248A-E527-D227-666E1AEE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765" y="3897299"/>
            <a:ext cx="623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003</a:t>
            </a:r>
            <a:endParaRPr lang="ja-JP" altLang="en-US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170">
            <a:extLst>
              <a:ext uri="{FF2B5EF4-FFF2-40B4-BE49-F238E27FC236}">
                <a16:creationId xmlns:a16="http://schemas.microsoft.com/office/drawing/2014/main" id="{AA9F5E06-CE48-D960-CD3D-9A4639A2288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65476" y="4181652"/>
            <a:ext cx="83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･････</a:t>
            </a:r>
            <a:endParaRPr lang="en-US" altLang="ja-JP" sz="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Picture 13" descr="Text&#10;&#10;Description automatically generated">
            <a:extLst>
              <a:ext uri="{FF2B5EF4-FFF2-40B4-BE49-F238E27FC236}">
                <a16:creationId xmlns:a16="http://schemas.microsoft.com/office/drawing/2014/main" id="{37208A71-0029-1E03-DB55-44785C71B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981" y="3147552"/>
            <a:ext cx="601794" cy="603966"/>
          </a:xfrm>
          <a:prstGeom prst="rect">
            <a:avLst/>
          </a:prstGeom>
        </p:spPr>
      </p:pic>
      <p:sp>
        <p:nvSpPr>
          <p:cNvPr id="67" name="ストライプ矢印 23">
            <a:extLst>
              <a:ext uri="{FF2B5EF4-FFF2-40B4-BE49-F238E27FC236}">
                <a16:creationId xmlns:a16="http://schemas.microsoft.com/office/drawing/2014/main" id="{CA8F986C-C6EF-12A5-B4A3-23A71F74F227}"/>
              </a:ext>
            </a:extLst>
          </p:cNvPr>
          <p:cNvSpPr/>
          <p:nvPr/>
        </p:nvSpPr>
        <p:spPr>
          <a:xfrm>
            <a:off x="4939376" y="3783800"/>
            <a:ext cx="2149321" cy="1039356"/>
          </a:xfrm>
          <a:prstGeom prst="stripedRightArrow">
            <a:avLst/>
          </a:prstGeom>
          <a:solidFill>
            <a:srgbClr val="00B0F0"/>
          </a:solidFill>
          <a:ln>
            <a:solidFill>
              <a:srgbClr val="5B9BD5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CS4i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機能</a:t>
            </a:r>
          </a:p>
        </p:txBody>
      </p:sp>
      <p:sp>
        <p:nvSpPr>
          <p:cNvPr id="68" name="テキスト ボックス 269">
            <a:extLst>
              <a:ext uri="{FF2B5EF4-FFF2-40B4-BE49-F238E27FC236}">
                <a16:creationId xmlns:a16="http://schemas.microsoft.com/office/drawing/2014/main" id="{258B0FFE-5B80-05F3-3EC2-B17A303D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053" y="4622408"/>
            <a:ext cx="735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xxxLIB</a:t>
            </a:r>
          </a:p>
          <a:p>
            <a:pPr algn="ctr" eaLnBrk="1" hangingPunct="1"/>
            <a:r>
              <a:rPr lang="en-US" altLang="ja-JP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xxxOBJ</a:t>
            </a:r>
          </a:p>
        </p:txBody>
      </p:sp>
      <p:sp>
        <p:nvSpPr>
          <p:cNvPr id="69" name="テキスト ボックス 170">
            <a:extLst>
              <a:ext uri="{FF2B5EF4-FFF2-40B4-BE49-F238E27FC236}">
                <a16:creationId xmlns:a16="http://schemas.microsoft.com/office/drawing/2014/main" id="{0CD9F294-219B-89FE-30A3-6A9CD034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434" y="3395899"/>
            <a:ext cx="729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MON001</a:t>
            </a: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（月曜日）</a:t>
            </a:r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テキスト ボックス 170">
            <a:extLst>
              <a:ext uri="{FF2B5EF4-FFF2-40B4-BE49-F238E27FC236}">
                <a16:creationId xmlns:a16="http://schemas.microsoft.com/office/drawing/2014/main" id="{0D57306C-3686-7A7B-B7AD-E41E5F90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022" y="4896216"/>
            <a:ext cx="695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SUN001</a:t>
            </a:r>
          </a:p>
          <a:p>
            <a:pPr algn="ctr" eaLnBrk="1" hangingPunct="1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（日曜日）</a:t>
            </a:r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666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7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151E8BC8-7390-C64E-2252-B6AA9D80CCF2}"/>
              </a:ext>
            </a:extLst>
          </p:cNvPr>
          <p:cNvSpPr txBox="1">
            <a:spLocks/>
          </p:cNvSpPr>
          <p:nvPr/>
        </p:nvSpPr>
        <p:spPr>
          <a:xfrm>
            <a:off x="985251" y="263100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Core</a:t>
            </a:r>
            <a:r>
              <a:rPr lang="ja-JP" altLang="en-US" dirty="0"/>
              <a:t>価格 早見表　</a:t>
            </a:r>
            <a:r>
              <a:rPr lang="ja-JP" altLang="en-US" sz="4400" dirty="0"/>
              <a:t>モデル：</a:t>
            </a:r>
            <a:r>
              <a:rPr lang="en-US" altLang="ja-JP" sz="4400" dirty="0"/>
              <a:t>S1022</a:t>
            </a:r>
            <a:r>
              <a:rPr lang="ja-JP" altLang="en-US" sz="4400" dirty="0"/>
              <a:t>（</a:t>
            </a:r>
            <a:r>
              <a:rPr lang="en-US" altLang="ja-JP" sz="4400" dirty="0"/>
              <a:t>P10</a:t>
            </a:r>
            <a:r>
              <a:rPr lang="ja-JP" altLang="en-US" sz="4400" dirty="0"/>
              <a:t>）　</a:t>
            </a:r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17763786-C2B1-B1F0-DD70-A3415B55B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8247"/>
              </p:ext>
            </p:extLst>
          </p:nvPr>
        </p:nvGraphicFramePr>
        <p:xfrm>
          <a:off x="1011757" y="1472105"/>
          <a:ext cx="9819861" cy="325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56">
                  <a:extLst>
                    <a:ext uri="{9D8B030D-6E8A-4147-A177-3AD203B41FA5}">
                      <a16:colId xmlns:a16="http://schemas.microsoft.com/office/drawing/2014/main" val="1165788349"/>
                    </a:ext>
                  </a:extLst>
                </a:gridCol>
                <a:gridCol w="1609769">
                  <a:extLst>
                    <a:ext uri="{9D8B030D-6E8A-4147-A177-3AD203B41FA5}">
                      <a16:colId xmlns:a16="http://schemas.microsoft.com/office/drawing/2014/main" val="60206627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843183100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42201952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4137835216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2436606255"/>
                    </a:ext>
                  </a:extLst>
                </a:gridCol>
              </a:tblGrid>
              <a:tr h="69777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リソース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CPW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0.25core</a:t>
                      </a:r>
                    </a:p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6,544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13,088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0.75core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19,632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1.0core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26,176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7940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 Type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Shared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4,482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8,963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13,445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17,922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11416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Capped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6,723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13,446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20,169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26,891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00757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Dedicated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71,687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041528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IBM 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 / 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46,468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92,936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139,404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185,872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10315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64,041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128,083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192,124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256,165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9638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AAB0F4-E23E-380B-744D-D3F66F4075F8}"/>
              </a:ext>
            </a:extLst>
          </p:cNvPr>
          <p:cNvSpPr txBox="1"/>
          <p:nvPr/>
        </p:nvSpPr>
        <p:spPr>
          <a:xfrm>
            <a:off x="8308653" y="1028398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9C17E4-5EFB-12DC-EAC4-DDC83487B69D}"/>
              </a:ext>
            </a:extLst>
          </p:cNvPr>
          <p:cNvSpPr txBox="1"/>
          <p:nvPr/>
        </p:nvSpPr>
        <p:spPr>
          <a:xfrm>
            <a:off x="5315324" y="4785946"/>
            <a:ext cx="6436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※Dedicated</a:t>
            </a:r>
            <a:r>
              <a:rPr kumimoji="1" lang="ja-JP" altLang="en-US" sz="1200" dirty="0">
                <a:latin typeface="+mn-ea"/>
              </a:rPr>
              <a:t>のみ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から選択可能。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増えるごとに￥</a:t>
            </a:r>
            <a:r>
              <a:rPr kumimoji="1" lang="en-US" altLang="ja-JP" sz="1200" dirty="0">
                <a:latin typeface="+mn-ea"/>
              </a:rPr>
              <a:t>71,687</a:t>
            </a:r>
            <a:r>
              <a:rPr kumimoji="1" lang="ja-JP" altLang="en-US" sz="1200" dirty="0">
                <a:latin typeface="+mn-ea"/>
              </a:rPr>
              <a:t>ずつ増</a:t>
            </a:r>
            <a:endParaRPr kumimoji="1"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10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016ED121-D435-A3E4-9150-8F89FE98C717}"/>
              </a:ext>
            </a:extLst>
          </p:cNvPr>
          <p:cNvSpPr txBox="1">
            <a:spLocks/>
          </p:cNvSpPr>
          <p:nvPr/>
        </p:nvSpPr>
        <p:spPr>
          <a:xfrm>
            <a:off x="972000" y="263098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Core</a:t>
            </a:r>
            <a:r>
              <a:rPr lang="ja-JP" altLang="en-US" dirty="0"/>
              <a:t>価格 早見表　</a:t>
            </a:r>
            <a:r>
              <a:rPr lang="ja-JP" altLang="en-US" sz="4400" dirty="0"/>
              <a:t>モデル：</a:t>
            </a:r>
            <a:r>
              <a:rPr lang="en-US" altLang="ja-JP" sz="4400" dirty="0"/>
              <a:t>E980</a:t>
            </a:r>
            <a:r>
              <a:rPr lang="ja-JP" altLang="en-US" sz="4400" dirty="0"/>
              <a:t>（</a:t>
            </a:r>
            <a:r>
              <a:rPr lang="en-US" altLang="ja-JP" sz="4400" dirty="0"/>
              <a:t>P30</a:t>
            </a:r>
            <a:r>
              <a:rPr lang="ja-JP" altLang="en-US" sz="4400" dirty="0"/>
              <a:t>）</a:t>
            </a:r>
          </a:p>
        </p:txBody>
      </p:sp>
      <p:graphicFrame>
        <p:nvGraphicFramePr>
          <p:cNvPr id="4" name="表 6">
            <a:extLst>
              <a:ext uri="{FF2B5EF4-FFF2-40B4-BE49-F238E27FC236}">
                <a16:creationId xmlns:a16="http://schemas.microsoft.com/office/drawing/2014/main" id="{8F9E860B-BC03-3514-F61A-A9AEB302B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79899"/>
              </p:ext>
            </p:extLst>
          </p:nvPr>
        </p:nvGraphicFramePr>
        <p:xfrm>
          <a:off x="1011756" y="1478729"/>
          <a:ext cx="9819861" cy="325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56">
                  <a:extLst>
                    <a:ext uri="{9D8B030D-6E8A-4147-A177-3AD203B41FA5}">
                      <a16:colId xmlns:a16="http://schemas.microsoft.com/office/drawing/2014/main" val="1165788349"/>
                    </a:ext>
                  </a:extLst>
                </a:gridCol>
                <a:gridCol w="1609769">
                  <a:extLst>
                    <a:ext uri="{9D8B030D-6E8A-4147-A177-3AD203B41FA5}">
                      <a16:colId xmlns:a16="http://schemas.microsoft.com/office/drawing/2014/main" val="60206627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843183100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1422019524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4137835216"/>
                    </a:ext>
                  </a:extLst>
                </a:gridCol>
                <a:gridCol w="1656334">
                  <a:extLst>
                    <a:ext uri="{9D8B030D-6E8A-4147-A177-3AD203B41FA5}">
                      <a16:colId xmlns:a16="http://schemas.microsoft.com/office/drawing/2014/main" val="2436606255"/>
                    </a:ext>
                  </a:extLst>
                </a:gridCol>
              </a:tblGrid>
              <a:tr h="69777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n-ea"/>
                          <a:ea typeface="+mn-ea"/>
                        </a:rPr>
                        <a:t>リソース</a:t>
                      </a:r>
                      <a:endParaRPr kumimoji="1" lang="en-US" altLang="ja-JP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CPW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0.25core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3,750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7,500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0.75core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11,250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ea"/>
                          <a:ea typeface="+mn-ea"/>
                        </a:rPr>
                        <a:t>1.0core</a:t>
                      </a:r>
                    </a:p>
                    <a:p>
                      <a:pPr algn="ctr"/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15,000</a:t>
                      </a:r>
                      <a:r>
                        <a:rPr kumimoji="1" lang="ja-JP" altLang="en-US" sz="1300" dirty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7940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marL="0" marR="0" lvl="0" indent="0" algn="l" defTabSz="9144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Core Type</a:t>
                      </a: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Shared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13,637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27,275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40,912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11416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Capped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20,456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40,912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61,368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81,824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007579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Dedicated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218,198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041528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IBM 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7.4 / 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88,712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177,423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266,135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354,847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103152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7.2 / 7.3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00" marR="58500" marT="29250" marB="292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123,224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246,449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369,673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492,897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37938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0649C8-CC21-09F5-63EE-180D85F503BE}"/>
              </a:ext>
            </a:extLst>
          </p:cNvPr>
          <p:cNvSpPr txBox="1"/>
          <p:nvPr/>
        </p:nvSpPr>
        <p:spPr>
          <a:xfrm>
            <a:off x="5235813" y="4838264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※Dedicated</a:t>
            </a:r>
            <a:r>
              <a:rPr kumimoji="1" lang="ja-JP" altLang="en-US" sz="1200" dirty="0">
                <a:latin typeface="+mn-ea"/>
              </a:rPr>
              <a:t>のみ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から選択可能。</a:t>
            </a:r>
            <a:r>
              <a:rPr kumimoji="1" lang="en-US" altLang="ja-JP" sz="1200" dirty="0">
                <a:latin typeface="+mn-ea"/>
              </a:rPr>
              <a:t>1.0core</a:t>
            </a:r>
            <a:r>
              <a:rPr kumimoji="1" lang="ja-JP" altLang="en-US" sz="1200" dirty="0">
                <a:latin typeface="+mn-ea"/>
              </a:rPr>
              <a:t>増えるごとに</a:t>
            </a:r>
            <a:r>
              <a:rPr lang="ja-JP" altLang="en-US" sz="1200" dirty="0">
                <a:latin typeface="+mn-ea"/>
              </a:rPr>
              <a:t>￥</a:t>
            </a:r>
            <a:r>
              <a:rPr lang="en-US" altLang="ja-JP" sz="1200" dirty="0">
                <a:latin typeface="+mn-ea"/>
              </a:rPr>
              <a:t>218,198</a:t>
            </a:r>
            <a:r>
              <a:rPr kumimoji="1" lang="ja-JP" altLang="en-US" sz="1200" dirty="0">
                <a:latin typeface="+mn-ea"/>
              </a:rPr>
              <a:t>ずつ増</a:t>
            </a:r>
            <a:endParaRPr kumimoji="1"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※IBM i 7.1</a:t>
            </a:r>
            <a:r>
              <a:rPr lang="ja-JP" altLang="en-US" sz="1200" dirty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2024</a:t>
            </a:r>
            <a:r>
              <a:rPr lang="ja-JP" altLang="en-US" sz="1200" dirty="0">
                <a:latin typeface="+mn-ea"/>
              </a:rPr>
              <a:t>年</a:t>
            </a:r>
            <a:r>
              <a:rPr lang="en-US" altLang="ja-JP" sz="1200" dirty="0">
                <a:latin typeface="+mn-ea"/>
              </a:rPr>
              <a:t>4</a:t>
            </a:r>
            <a:r>
              <a:rPr lang="ja-JP" altLang="en-US" sz="1200" dirty="0">
                <a:latin typeface="+mn-ea"/>
              </a:rPr>
              <a:t>月</a:t>
            </a:r>
            <a:r>
              <a:rPr lang="en-US" altLang="ja-JP" sz="1200" dirty="0">
                <a:latin typeface="+mn-ea"/>
              </a:rPr>
              <a:t>30</a:t>
            </a:r>
            <a:r>
              <a:rPr lang="ja-JP" altLang="en-US" sz="1200" dirty="0">
                <a:latin typeface="+mn-ea"/>
              </a:rPr>
              <a:t>日をもって延長サポートを終了いたしました。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D1F813-6CE4-1D14-D2D2-73850DEE3897}"/>
              </a:ext>
            </a:extLst>
          </p:cNvPr>
          <p:cNvSpPr txBox="1"/>
          <p:nvPr/>
        </p:nvSpPr>
        <p:spPr>
          <a:xfrm>
            <a:off x="8310599" y="1030637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</p:spTree>
    <p:extLst>
      <p:ext uri="{BB962C8B-B14F-4D97-AF65-F5344CB8AC3E}">
        <p14:creationId xmlns:p14="http://schemas.microsoft.com/office/powerpoint/2010/main" val="83259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24059A4C-4651-6280-B71D-D027F0FB4AE4}"/>
              </a:ext>
            </a:extLst>
          </p:cNvPr>
          <p:cNvSpPr txBox="1">
            <a:spLocks/>
          </p:cNvSpPr>
          <p:nvPr/>
        </p:nvSpPr>
        <p:spPr>
          <a:xfrm>
            <a:off x="826226" y="249846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メモリ価格　モデル：</a:t>
            </a:r>
            <a:r>
              <a:rPr lang="en-US" altLang="ja-JP" dirty="0"/>
              <a:t>S922</a:t>
            </a:r>
            <a:r>
              <a:rPr lang="ja-JP" altLang="en-US"/>
              <a:t>（</a:t>
            </a:r>
            <a:r>
              <a:rPr lang="en-US" altLang="ja-JP" dirty="0"/>
              <a:t>P10</a:t>
            </a:r>
            <a:r>
              <a:rPr lang="ja-JP" altLang="en-US"/>
              <a:t>）</a:t>
            </a:r>
            <a:endParaRPr lang="ja-JP" altLang="en-US" dirty="0"/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8528C187-02CC-DF22-33F9-41D4F5FC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59533"/>
              </p:ext>
            </p:extLst>
          </p:nvPr>
        </p:nvGraphicFramePr>
        <p:xfrm>
          <a:off x="178904" y="1621060"/>
          <a:ext cx="11834192" cy="325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274">
                  <a:extLst>
                    <a:ext uri="{9D8B030D-6E8A-4147-A177-3AD203B41FA5}">
                      <a16:colId xmlns:a16="http://schemas.microsoft.com/office/drawing/2014/main" val="727023483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383452671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1375884745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182685892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4113354513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983441491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2763400692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2217957630"/>
                    </a:ext>
                  </a:extLst>
                </a:gridCol>
              </a:tblGrid>
              <a:tr h="4189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メモリ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2GB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32GB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48GB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64GB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96GB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128GB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545649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0.25core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(3,750CPW)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2,943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23,545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58,770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93,996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129,222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199,673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270,124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496226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(7,500CPW)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2,943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23,544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47,089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82,315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117,540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187,992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258,443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3209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0.75core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(11,250CPW)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2,943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23,544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47,089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70,634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105,859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176,311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246,763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423343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1.0core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(15,000CPW)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2,943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23,544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47,089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70,634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94,179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164,631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235,081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13212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54D33F-26A6-38F0-BC79-C4DAE1577DE6}"/>
              </a:ext>
            </a:extLst>
          </p:cNvPr>
          <p:cNvSpPr txBox="1"/>
          <p:nvPr/>
        </p:nvSpPr>
        <p:spPr>
          <a:xfrm>
            <a:off x="178904" y="12015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メモリ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FF67E9-286F-FE20-AAEC-08F7A498E20A}"/>
              </a:ext>
            </a:extLst>
          </p:cNvPr>
          <p:cNvSpPr txBox="1"/>
          <p:nvPr/>
        </p:nvSpPr>
        <p:spPr>
          <a:xfrm>
            <a:off x="178904" y="4961661"/>
            <a:ext cx="3256020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0.25core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16GB</a:t>
            </a:r>
            <a:r>
              <a:rPr kumimoji="1" lang="ja-JP" altLang="en-US" sz="1600" dirty="0"/>
              <a:t>まで標準単価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0.50core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32GB</a:t>
            </a:r>
            <a:r>
              <a:rPr kumimoji="1" lang="ja-JP" altLang="en-US" sz="1600" dirty="0"/>
              <a:t>まで標準単価</a:t>
            </a:r>
            <a:endParaRPr kumimoji="1" lang="en-US" altLang="ja-JP" sz="1600" dirty="0"/>
          </a:p>
          <a:p>
            <a:pPr>
              <a:lnSpc>
                <a:spcPts val="2000"/>
              </a:lnSpc>
            </a:pPr>
            <a:r>
              <a:rPr lang="ja-JP" altLang="en-US" sz="1600" dirty="0"/>
              <a:t>・</a:t>
            </a:r>
            <a:r>
              <a:rPr lang="en-US" altLang="ja-JP" sz="1600" dirty="0"/>
              <a:t>0.75core</a:t>
            </a:r>
            <a:r>
              <a:rPr lang="ja-JP" altLang="en-US" sz="1600" dirty="0"/>
              <a:t>は</a:t>
            </a:r>
            <a:r>
              <a:rPr lang="en-US" altLang="ja-JP" sz="1600" dirty="0"/>
              <a:t>48GB</a:t>
            </a:r>
            <a:r>
              <a:rPr lang="ja-JP" altLang="en-US" sz="1600" dirty="0"/>
              <a:t>まで標準単価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1.00core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64GB</a:t>
            </a:r>
            <a:r>
              <a:rPr kumimoji="1" lang="ja-JP" altLang="en-US" sz="1600" dirty="0"/>
              <a:t>まで標準単価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A9D87D-8156-0F6E-FE9D-6021D711A2F2}"/>
              </a:ext>
            </a:extLst>
          </p:cNvPr>
          <p:cNvSpPr txBox="1"/>
          <p:nvPr/>
        </p:nvSpPr>
        <p:spPr>
          <a:xfrm>
            <a:off x="4805041" y="4961661"/>
            <a:ext cx="775084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600" dirty="0"/>
              <a:t>※</a:t>
            </a:r>
            <a:r>
              <a:rPr kumimoji="1" lang="ja-JP" altLang="en-US" sz="1600" dirty="0"/>
              <a:t>標準単価（￥</a:t>
            </a:r>
            <a:r>
              <a:rPr kumimoji="1" lang="en-US" altLang="ja-JP" sz="1600" dirty="0"/>
              <a:t>1,472</a:t>
            </a:r>
            <a:r>
              <a:rPr lang="en-US" altLang="ja-JP" sz="1600" dirty="0"/>
              <a:t>/GB</a:t>
            </a:r>
            <a:r>
              <a:rPr lang="ja-JP" altLang="en-US" sz="1600" dirty="0"/>
              <a:t>）</a:t>
            </a:r>
            <a:r>
              <a:rPr kumimoji="1" lang="ja-JP" altLang="en-US" sz="1600" dirty="0"/>
              <a:t>の範囲を超えると</a:t>
            </a:r>
            <a:r>
              <a:rPr kumimoji="1" lang="en-US" altLang="ja-JP" sz="1600" dirty="0"/>
              <a:t>1GB</a:t>
            </a:r>
            <a:r>
              <a:rPr kumimoji="1" lang="ja-JP" altLang="en-US" sz="1600" dirty="0"/>
              <a:t>あたりの単価も上がります</a:t>
            </a:r>
            <a:r>
              <a:rPr lang="ja-JP" altLang="en-US" sz="1600" dirty="0"/>
              <a:t>。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>
                <a:latin typeface="+mn-ea"/>
              </a:rPr>
              <a:t>（定額増加ではないため個別計算の必要あり）</a:t>
            </a:r>
            <a:endParaRPr kumimoji="1" lang="en-US" altLang="ja-JP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B26F3F-BA3D-66BA-3416-408089E4A885}"/>
              </a:ext>
            </a:extLst>
          </p:cNvPr>
          <p:cNvSpPr txBox="1"/>
          <p:nvPr/>
        </p:nvSpPr>
        <p:spPr>
          <a:xfrm>
            <a:off x="9419116" y="1047633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</p:spTree>
    <p:extLst>
      <p:ext uri="{BB962C8B-B14F-4D97-AF65-F5344CB8AC3E}">
        <p14:creationId xmlns:p14="http://schemas.microsoft.com/office/powerpoint/2010/main" val="278856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24059A4C-4651-6280-B71D-D027F0FB4AE4}"/>
              </a:ext>
            </a:extLst>
          </p:cNvPr>
          <p:cNvSpPr txBox="1">
            <a:spLocks/>
          </p:cNvSpPr>
          <p:nvPr/>
        </p:nvSpPr>
        <p:spPr>
          <a:xfrm>
            <a:off x="826226" y="249846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メモリ価格　モデル：</a:t>
            </a:r>
            <a:r>
              <a:rPr lang="en-US" altLang="ja-JP" dirty="0"/>
              <a:t>S1022</a:t>
            </a:r>
            <a:r>
              <a:rPr lang="ja-JP" altLang="en-US" dirty="0"/>
              <a:t>（</a:t>
            </a:r>
            <a:r>
              <a:rPr lang="en-US" altLang="ja-JP" dirty="0"/>
              <a:t>P10</a:t>
            </a:r>
            <a:r>
              <a:rPr lang="ja-JP" altLang="en-US" dirty="0"/>
              <a:t>）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8528C187-02CC-DF22-33F9-41D4F5FC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33550"/>
              </p:ext>
            </p:extLst>
          </p:nvPr>
        </p:nvGraphicFramePr>
        <p:xfrm>
          <a:off x="178904" y="1621060"/>
          <a:ext cx="11834192" cy="325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274">
                  <a:extLst>
                    <a:ext uri="{9D8B030D-6E8A-4147-A177-3AD203B41FA5}">
                      <a16:colId xmlns:a16="http://schemas.microsoft.com/office/drawing/2014/main" val="727023483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383452671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1375884745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182685892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4113354513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983441491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2763400692"/>
                    </a:ext>
                  </a:extLst>
                </a:gridCol>
                <a:gridCol w="1479274">
                  <a:extLst>
                    <a:ext uri="{9D8B030D-6E8A-4147-A177-3AD203B41FA5}">
                      <a16:colId xmlns:a16="http://schemas.microsoft.com/office/drawing/2014/main" val="2217957630"/>
                    </a:ext>
                  </a:extLst>
                </a:gridCol>
              </a:tblGrid>
              <a:tr h="4189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メモリ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2GB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16GB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32GB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48GB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64GB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96GB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128GB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545649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0.25core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(6,544CPW)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3,379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27,040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67,605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108,154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148,711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229,828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310,943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496226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(13,088CPW)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3,379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27,040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54,078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94,635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135,193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216,308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297,424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3209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0.75core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(19,632CPW)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3,379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27,040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54,078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81,117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121,674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202,790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283,904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423343"/>
                  </a:ext>
                </a:extLst>
              </a:tr>
              <a:tr h="708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1.0core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(26,176CPW)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3,379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27,040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54,078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81,117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108,154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189,271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270,385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13212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54D33F-26A6-38F0-BC79-C4DAE1577DE6}"/>
              </a:ext>
            </a:extLst>
          </p:cNvPr>
          <p:cNvSpPr txBox="1"/>
          <p:nvPr/>
        </p:nvSpPr>
        <p:spPr>
          <a:xfrm>
            <a:off x="178904" y="12015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メモリ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FF67E9-286F-FE20-AAEC-08F7A498E20A}"/>
              </a:ext>
            </a:extLst>
          </p:cNvPr>
          <p:cNvSpPr txBox="1"/>
          <p:nvPr/>
        </p:nvSpPr>
        <p:spPr>
          <a:xfrm>
            <a:off x="178904" y="4961661"/>
            <a:ext cx="3256020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0.25core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16GB</a:t>
            </a:r>
            <a:r>
              <a:rPr kumimoji="1" lang="ja-JP" altLang="en-US" sz="1600" dirty="0"/>
              <a:t>まで標準単価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0.50core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32GB</a:t>
            </a:r>
            <a:r>
              <a:rPr kumimoji="1" lang="ja-JP" altLang="en-US" sz="1600" dirty="0"/>
              <a:t>まで標準単価</a:t>
            </a:r>
            <a:endParaRPr kumimoji="1" lang="en-US" altLang="ja-JP" sz="1600" dirty="0"/>
          </a:p>
          <a:p>
            <a:pPr>
              <a:lnSpc>
                <a:spcPts val="2000"/>
              </a:lnSpc>
            </a:pPr>
            <a:r>
              <a:rPr lang="ja-JP" altLang="en-US" sz="1600" dirty="0"/>
              <a:t>・</a:t>
            </a:r>
            <a:r>
              <a:rPr lang="en-US" altLang="ja-JP" sz="1600" dirty="0"/>
              <a:t>0.75core</a:t>
            </a:r>
            <a:r>
              <a:rPr lang="ja-JP" altLang="en-US" sz="1600" dirty="0"/>
              <a:t>は</a:t>
            </a:r>
            <a:r>
              <a:rPr lang="en-US" altLang="ja-JP" sz="1600" dirty="0"/>
              <a:t>48GB</a:t>
            </a:r>
            <a:r>
              <a:rPr lang="ja-JP" altLang="en-US" sz="1600" dirty="0"/>
              <a:t>まで標準単価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/>
              <a:t>・</a:t>
            </a:r>
            <a:r>
              <a:rPr kumimoji="1" lang="en-US" altLang="ja-JP" sz="1600" dirty="0"/>
              <a:t>1.00core</a:t>
            </a:r>
            <a:r>
              <a:rPr kumimoji="1" lang="ja-JP" altLang="en-US" sz="1600" dirty="0"/>
              <a:t>は</a:t>
            </a:r>
            <a:r>
              <a:rPr kumimoji="1" lang="en-US" altLang="ja-JP" sz="1600" dirty="0"/>
              <a:t>64GB</a:t>
            </a:r>
            <a:r>
              <a:rPr kumimoji="1" lang="ja-JP" altLang="en-US" sz="1600" dirty="0"/>
              <a:t>まで標準単価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A9D87D-8156-0F6E-FE9D-6021D711A2F2}"/>
              </a:ext>
            </a:extLst>
          </p:cNvPr>
          <p:cNvSpPr txBox="1"/>
          <p:nvPr/>
        </p:nvSpPr>
        <p:spPr>
          <a:xfrm>
            <a:off x="4805041" y="4961661"/>
            <a:ext cx="774603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600" dirty="0"/>
              <a:t>※</a:t>
            </a:r>
            <a:r>
              <a:rPr kumimoji="1" lang="ja-JP" altLang="en-US" sz="1600" dirty="0"/>
              <a:t>標準単価（￥</a:t>
            </a:r>
            <a:r>
              <a:rPr lang="en-US" altLang="ja-JP" sz="1600" dirty="0"/>
              <a:t>1,690/GB</a:t>
            </a:r>
            <a:r>
              <a:rPr lang="ja-JP" altLang="en-US" sz="1600" dirty="0"/>
              <a:t>）</a:t>
            </a:r>
            <a:r>
              <a:rPr kumimoji="1" lang="ja-JP" altLang="en-US" sz="1600" dirty="0"/>
              <a:t>の範囲を超えると</a:t>
            </a:r>
            <a:r>
              <a:rPr kumimoji="1" lang="en-US" altLang="ja-JP" sz="1600" dirty="0"/>
              <a:t>1GB</a:t>
            </a:r>
            <a:r>
              <a:rPr kumimoji="1" lang="ja-JP" altLang="en-US" sz="1600" dirty="0"/>
              <a:t>あたりの単価も上がります</a:t>
            </a:r>
            <a:r>
              <a:rPr lang="ja-JP" altLang="en-US" sz="1600" dirty="0"/>
              <a:t>。</a:t>
            </a:r>
            <a:endParaRPr lang="en-US" altLang="ja-JP" sz="1600" dirty="0"/>
          </a:p>
          <a:p>
            <a:pPr>
              <a:lnSpc>
                <a:spcPts val="2000"/>
              </a:lnSpc>
            </a:pPr>
            <a:r>
              <a:rPr kumimoji="1" lang="ja-JP" altLang="en-US" sz="1600" dirty="0">
                <a:latin typeface="+mn-ea"/>
              </a:rPr>
              <a:t>（定額増加ではないため個別計算の必要あり）</a:t>
            </a:r>
            <a:endParaRPr kumimoji="1" lang="en-US" altLang="ja-JP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B26F3F-BA3D-66BA-3416-408089E4A885}"/>
              </a:ext>
            </a:extLst>
          </p:cNvPr>
          <p:cNvSpPr txBox="1"/>
          <p:nvPr/>
        </p:nvSpPr>
        <p:spPr>
          <a:xfrm>
            <a:off x="9419116" y="1047633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</p:spTree>
    <p:extLst>
      <p:ext uri="{BB962C8B-B14F-4D97-AF65-F5344CB8AC3E}">
        <p14:creationId xmlns:p14="http://schemas.microsoft.com/office/powerpoint/2010/main" val="183902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CBE02133-11E8-576C-7DB6-D587CBF5B2C9}"/>
              </a:ext>
            </a:extLst>
          </p:cNvPr>
          <p:cNvSpPr txBox="1">
            <a:spLocks/>
          </p:cNvSpPr>
          <p:nvPr/>
        </p:nvSpPr>
        <p:spPr>
          <a:xfrm>
            <a:off x="932244" y="289603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Storage Tier / </a:t>
            </a:r>
            <a:r>
              <a:rPr lang="ja-JP" altLang="en-US" dirty="0"/>
              <a:t>ソリューション価格 早見表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B56DB9-7F50-8EE8-2006-A4A0DF8FD235}"/>
              </a:ext>
            </a:extLst>
          </p:cNvPr>
          <p:cNvSpPr txBox="1"/>
          <p:nvPr/>
        </p:nvSpPr>
        <p:spPr>
          <a:xfrm>
            <a:off x="526525" y="774990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【Storage Tier】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84265-FD26-6060-9EAE-ABE02BC21689}"/>
              </a:ext>
            </a:extLst>
          </p:cNvPr>
          <p:cNvSpPr txBox="1"/>
          <p:nvPr/>
        </p:nvSpPr>
        <p:spPr>
          <a:xfrm>
            <a:off x="526525" y="42565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【</a:t>
            </a:r>
            <a:r>
              <a:rPr kumimoji="1" lang="ja-JP" altLang="en-US" b="1" dirty="0">
                <a:latin typeface="+mn-ea"/>
              </a:rPr>
              <a:t>ソリューション</a:t>
            </a:r>
            <a:r>
              <a:rPr kumimoji="1" lang="en-US" altLang="ja-JP" b="1" dirty="0">
                <a:latin typeface="+mn-ea"/>
              </a:rPr>
              <a:t>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F28DE6-5E0F-1D21-8639-265978B7FF82}"/>
              </a:ext>
            </a:extLst>
          </p:cNvPr>
          <p:cNvSpPr txBox="1"/>
          <p:nvPr/>
        </p:nvSpPr>
        <p:spPr>
          <a:xfrm>
            <a:off x="1078032" y="4625840"/>
            <a:ext cx="76530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IBM i Cloud Storage Solution for i </a:t>
            </a:r>
          </a:p>
          <a:p>
            <a:r>
              <a:rPr kumimoji="1" lang="ja-JP" altLang="en-US" sz="1400" b="1" dirty="0">
                <a:latin typeface="+mn-ea"/>
              </a:rPr>
              <a:t>　　　　　　　　</a:t>
            </a:r>
            <a:r>
              <a:rPr kumimoji="1" lang="en-US" altLang="ja-JP" sz="1400" b="1" dirty="0">
                <a:latin typeface="+mn-ea"/>
              </a:rPr>
              <a:t>(CS4i)</a:t>
            </a:r>
            <a:r>
              <a:rPr kumimoji="1" lang="ja-JP" altLang="en-US" sz="1400" b="1" dirty="0">
                <a:latin typeface="+mn-ea"/>
              </a:rPr>
              <a:t>（</a:t>
            </a:r>
            <a:r>
              <a:rPr kumimoji="1" lang="en-US" altLang="ja-JP" sz="1400" b="1" dirty="0">
                <a:latin typeface="+mn-ea"/>
              </a:rPr>
              <a:t>5733-ICC</a:t>
            </a:r>
            <a:r>
              <a:rPr lang="ja-JP" altLang="en-US" sz="1400" b="1" dirty="0">
                <a:latin typeface="+mn-ea"/>
              </a:rPr>
              <a:t>）</a:t>
            </a:r>
            <a:r>
              <a:rPr kumimoji="1" lang="ja-JP" altLang="en-US" sz="1400" b="1" dirty="0">
                <a:latin typeface="+mn-ea"/>
              </a:rPr>
              <a:t>：  </a:t>
            </a:r>
            <a:r>
              <a:rPr lang="ja-JP" altLang="en-US" sz="1400" dirty="0">
                <a:latin typeface="+mn-ea"/>
              </a:rPr>
              <a:t>￥</a:t>
            </a:r>
            <a:r>
              <a:rPr lang="en-US" altLang="ja-JP" sz="1400" dirty="0">
                <a:latin typeface="+mn-ea"/>
              </a:rPr>
              <a:t>2,958</a:t>
            </a:r>
            <a:r>
              <a:rPr lang="ja-JP" altLang="en-US" sz="1400" dirty="0">
                <a:latin typeface="+mn-ea"/>
              </a:rPr>
              <a:t>　</a:t>
            </a:r>
            <a:r>
              <a:rPr kumimoji="1" lang="en-US" altLang="ja-JP" sz="1400" dirty="0">
                <a:latin typeface="+mn-ea"/>
              </a:rPr>
              <a:t>※</a:t>
            </a:r>
            <a:r>
              <a:rPr kumimoji="1" lang="ja-JP" altLang="en-US" sz="1400" dirty="0">
                <a:latin typeface="+mn-ea"/>
              </a:rPr>
              <a:t>別途</a:t>
            </a:r>
            <a:r>
              <a:rPr kumimoji="1" lang="en-US" altLang="ja-JP" sz="1400" dirty="0">
                <a:latin typeface="+mn-ea"/>
              </a:rPr>
              <a:t>ICOS</a:t>
            </a:r>
            <a:r>
              <a:rPr kumimoji="1" lang="ja-JP" altLang="en-US" sz="1400" dirty="0">
                <a:latin typeface="+mn-ea"/>
              </a:rPr>
              <a:t>の見積が必要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　　　　　　　　　 　　          　</a:t>
            </a:r>
            <a:r>
              <a:rPr lang="en-US" altLang="ja-JP" sz="1400" dirty="0">
                <a:latin typeface="+mn-ea"/>
              </a:rPr>
              <a:t>※0.25Core</a:t>
            </a:r>
            <a:r>
              <a:rPr lang="ja-JP" altLang="en-US" sz="1400" dirty="0">
                <a:latin typeface="+mn-ea"/>
              </a:rPr>
              <a:t>増えるごとに￥</a:t>
            </a:r>
            <a:r>
              <a:rPr lang="en-US" altLang="ja-JP" sz="1400" dirty="0">
                <a:latin typeface="+mn-ea"/>
              </a:rPr>
              <a:t>2,958</a:t>
            </a:r>
            <a:r>
              <a:rPr lang="ja-JP" altLang="en-US" sz="1400" dirty="0">
                <a:latin typeface="+mn-ea"/>
              </a:rPr>
              <a:t>増</a:t>
            </a:r>
            <a:endParaRPr kumimoji="1" lang="en-US" altLang="ja-JP" sz="1400" dirty="0">
              <a:latin typeface="+mn-ea"/>
            </a:endParaRPr>
          </a:p>
          <a:p>
            <a:endParaRPr kumimoji="1" lang="en-US" altLang="ja-JP" sz="1400" b="1" dirty="0">
              <a:latin typeface="+mn-ea"/>
            </a:endParaRPr>
          </a:p>
          <a:p>
            <a:r>
              <a:rPr kumimoji="1" lang="en-US" altLang="ja-JP" sz="1400" b="1" dirty="0">
                <a:latin typeface="+mn-ea"/>
              </a:rPr>
              <a:t>Power HA </a:t>
            </a:r>
            <a:r>
              <a:rPr kumimoji="1" lang="ja-JP" altLang="en-US" sz="1400" b="1" dirty="0">
                <a:latin typeface="+mn-ea"/>
              </a:rPr>
              <a:t>　　　　　　　　　　　　  ：  </a:t>
            </a:r>
            <a:r>
              <a:rPr kumimoji="1" lang="ja-JP" altLang="en-US" sz="1400" dirty="0">
                <a:latin typeface="+mn-ea"/>
              </a:rPr>
              <a:t>￥</a:t>
            </a:r>
            <a:r>
              <a:rPr kumimoji="1" lang="en-US" altLang="ja-JP" sz="1400" dirty="0">
                <a:latin typeface="+mn-ea"/>
              </a:rPr>
              <a:t>6,553</a:t>
            </a:r>
            <a:r>
              <a:rPr kumimoji="1" lang="ja-JP" altLang="en-US" sz="1400" dirty="0">
                <a:latin typeface="+mn-ea"/>
              </a:rPr>
              <a:t>　</a:t>
            </a:r>
            <a:r>
              <a:rPr kumimoji="1" lang="en-US" altLang="ja-JP" sz="1400" dirty="0">
                <a:latin typeface="+mn-ea"/>
              </a:rPr>
              <a:t>※2</a:t>
            </a:r>
            <a:r>
              <a:rPr kumimoji="1" lang="ja-JP" altLang="en-US" sz="1400" dirty="0">
                <a:latin typeface="+mn-ea"/>
              </a:rPr>
              <a:t>インスタンスの契約が必要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　　　　　　　　　　　　　　　  </a:t>
            </a:r>
            <a:r>
              <a:rPr lang="ja-JP" altLang="en-US" sz="700" b="1" dirty="0">
                <a:latin typeface="+mn-ea"/>
              </a:rPr>
              <a:t>                   　　</a:t>
            </a:r>
            <a:r>
              <a:rPr lang="en-US" altLang="ja-JP" sz="1400" dirty="0">
                <a:latin typeface="+mn-ea"/>
              </a:rPr>
              <a:t>※0.25Core</a:t>
            </a:r>
            <a:r>
              <a:rPr lang="ja-JP" altLang="en-US" sz="1400" dirty="0">
                <a:latin typeface="+mn-ea"/>
              </a:rPr>
              <a:t>増えるごとに￥</a:t>
            </a:r>
            <a:r>
              <a:rPr lang="en-US" altLang="ja-JP" sz="1400" dirty="0">
                <a:latin typeface="+mn-ea"/>
              </a:rPr>
              <a:t>6,553</a:t>
            </a:r>
            <a:r>
              <a:rPr lang="ja-JP" altLang="en-US" sz="1400" dirty="0">
                <a:latin typeface="+mn-ea"/>
              </a:rPr>
              <a:t>増</a:t>
            </a:r>
            <a:endParaRPr lang="en-US" altLang="ja-JP" sz="1400" dirty="0">
              <a:latin typeface="+mn-ea"/>
            </a:endParaRPr>
          </a:p>
          <a:p>
            <a:endParaRPr kumimoji="1" lang="en-US" altLang="ja-JP" sz="1400" b="1" dirty="0">
              <a:latin typeface="+mn-ea"/>
            </a:endParaRPr>
          </a:p>
          <a:p>
            <a:r>
              <a:rPr kumimoji="1" lang="nn-NO" altLang="ja-JP" sz="1400" b="1" dirty="0">
                <a:latin typeface="+mn-ea"/>
              </a:rPr>
              <a:t>IBM Rational Dev Studio for IBM i </a:t>
            </a:r>
          </a:p>
          <a:p>
            <a:r>
              <a:rPr kumimoji="1" lang="ja-JP" altLang="en-US" sz="1400" b="1" dirty="0">
                <a:latin typeface="+mn-ea"/>
              </a:rPr>
              <a:t>　　　　　　　　　　</a:t>
            </a:r>
            <a:r>
              <a:rPr kumimoji="1" lang="nn-NO" altLang="ja-JP" sz="1400" b="1" dirty="0">
                <a:latin typeface="+mn-ea"/>
              </a:rPr>
              <a:t>(WDS)</a:t>
            </a:r>
            <a:r>
              <a:rPr kumimoji="1" lang="ja-JP" altLang="en-US" sz="1400" b="1" dirty="0">
                <a:latin typeface="+mn-ea"/>
              </a:rPr>
              <a:t>（</a:t>
            </a:r>
            <a:r>
              <a:rPr kumimoji="1" lang="en-US" altLang="ja-JP" sz="1400" b="1" dirty="0">
                <a:latin typeface="+mn-ea"/>
              </a:rPr>
              <a:t>1User</a:t>
            </a:r>
            <a:r>
              <a:rPr kumimoji="1" lang="ja-JP" altLang="en-US" sz="1400" b="1" dirty="0">
                <a:latin typeface="+mn-ea"/>
              </a:rPr>
              <a:t>）：</a:t>
            </a:r>
            <a:r>
              <a:rPr lang="ja-JP" altLang="en-US" sz="1400" b="1" dirty="0">
                <a:latin typeface="+mn-ea"/>
              </a:rPr>
              <a:t> </a:t>
            </a:r>
            <a:r>
              <a:rPr lang="ja-JP" altLang="en-US" sz="1400" dirty="0">
                <a:latin typeface="+mn-ea"/>
              </a:rPr>
              <a:t>￥</a:t>
            </a:r>
            <a:r>
              <a:rPr lang="en-US" altLang="ja-JP" sz="1400" dirty="0">
                <a:latin typeface="+mn-ea"/>
              </a:rPr>
              <a:t>20,282</a:t>
            </a:r>
            <a:r>
              <a:rPr lang="ja-JP" altLang="en-US" sz="1400" dirty="0">
                <a:latin typeface="+mn-ea"/>
              </a:rPr>
              <a:t> </a:t>
            </a:r>
            <a:r>
              <a:rPr lang="en-US" altLang="ja-JP" sz="1400" dirty="0">
                <a:latin typeface="+mn-ea"/>
              </a:rPr>
              <a:t>※1User</a:t>
            </a:r>
            <a:r>
              <a:rPr lang="ja-JP" altLang="en-US" sz="1400" dirty="0">
                <a:latin typeface="+mn-ea"/>
              </a:rPr>
              <a:t>増えるごとに￥</a:t>
            </a:r>
            <a:r>
              <a:rPr lang="en-US" altLang="ja-JP" sz="1400" dirty="0">
                <a:latin typeface="+mn-ea"/>
              </a:rPr>
              <a:t>20,282</a:t>
            </a:r>
            <a:r>
              <a:rPr lang="ja-JP" altLang="en-US" sz="1400" dirty="0">
                <a:latin typeface="+mn-ea"/>
              </a:rPr>
              <a:t>増</a:t>
            </a:r>
            <a:endParaRPr kumimoji="1" lang="en-US" altLang="ja-JP" sz="1400" dirty="0"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C7E4BA9-8646-1DA4-E305-0AEEC046A27F}"/>
              </a:ext>
            </a:extLst>
          </p:cNvPr>
          <p:cNvGrpSpPr/>
          <p:nvPr/>
        </p:nvGrpSpPr>
        <p:grpSpPr>
          <a:xfrm>
            <a:off x="9071494" y="4598006"/>
            <a:ext cx="2593981" cy="1821562"/>
            <a:chOff x="8155348" y="3849043"/>
            <a:chExt cx="3723682" cy="2494067"/>
          </a:xfrm>
        </p:grpSpPr>
        <p:pic>
          <p:nvPicPr>
            <p:cNvPr id="8" name="図 7" descr="テキスト, ロゴ&#10;&#10;自動的に生成された説明">
              <a:extLst>
                <a:ext uri="{FF2B5EF4-FFF2-40B4-BE49-F238E27FC236}">
                  <a16:creationId xmlns:a16="http://schemas.microsoft.com/office/drawing/2014/main" id="{7D2B9781-2FD0-7E5D-011D-127652B0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805" y="4639811"/>
              <a:ext cx="1642768" cy="1576682"/>
            </a:xfrm>
            <a:prstGeom prst="rect">
              <a:avLst/>
            </a:prstGeom>
          </p:spPr>
        </p:pic>
        <p:pic>
          <p:nvPicPr>
            <p:cNvPr id="9" name="Picture 29" descr="A picture containing meter&#10;&#10;Description automatically generated">
              <a:extLst>
                <a:ext uri="{FF2B5EF4-FFF2-40B4-BE49-F238E27FC236}">
                  <a16:creationId xmlns:a16="http://schemas.microsoft.com/office/drawing/2014/main" id="{BCBC3DC1-B647-DA5E-1B59-F68066BB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348" y="3849043"/>
              <a:ext cx="3723682" cy="2494067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CD79FD-F923-4B49-F2A7-E4090722E525}"/>
              </a:ext>
            </a:extLst>
          </p:cNvPr>
          <p:cNvSpPr txBox="1"/>
          <p:nvPr/>
        </p:nvSpPr>
        <p:spPr>
          <a:xfrm>
            <a:off x="8764284" y="784504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8D3D9C9-BAC1-DFEC-51D2-168B5FD7E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55347"/>
              </p:ext>
            </p:extLst>
          </p:nvPr>
        </p:nvGraphicFramePr>
        <p:xfrm>
          <a:off x="932244" y="2104174"/>
          <a:ext cx="9444209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35">
                  <a:extLst>
                    <a:ext uri="{9D8B030D-6E8A-4147-A177-3AD203B41FA5}">
                      <a16:colId xmlns:a16="http://schemas.microsoft.com/office/drawing/2014/main" val="2237095771"/>
                    </a:ext>
                  </a:extLst>
                </a:gridCol>
                <a:gridCol w="1574035">
                  <a:extLst>
                    <a:ext uri="{9D8B030D-6E8A-4147-A177-3AD203B41FA5}">
                      <a16:colId xmlns:a16="http://schemas.microsoft.com/office/drawing/2014/main" val="1578844550"/>
                    </a:ext>
                  </a:extLst>
                </a:gridCol>
                <a:gridCol w="6296139">
                  <a:extLst>
                    <a:ext uri="{9D8B030D-6E8A-4147-A177-3AD203B41FA5}">
                      <a16:colId xmlns:a16="http://schemas.microsoft.com/office/drawing/2014/main" val="3085711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階層レベル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IOPS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パフォーマンス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2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Tier0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25 IOPS/GB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ボリュームを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100GB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で作成した場合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2,500 IOPS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が割り当てられます。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Tier1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2.5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倍、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Tier3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8.3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倍の速さとなります。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94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Tier1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10 IOPS/GB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ボリュームを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100GB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で作成した場合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 IOPS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が割り当てられます。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Tier3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3.3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倍の速さとなります。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394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Tier3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3 IOPS/GB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ボリュームを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100GB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で作成した場合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 IOPS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が割り当てられます。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95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Tier5k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5,000 IOPS/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固定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ボリュームサイズに関係なく、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5,000 IOPS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が割り当てられます。</a:t>
                      </a:r>
                      <a:b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固定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IOPS 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の使用は、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Tier 0 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の損益分岐点サイズである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 GB 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以下のサイズのボリュームに制限されます 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(200 GB @ 25 IOPS/GB = 5000 IOPS)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3370855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47C6B5-2457-2F42-DCAD-A29A5081EFEF}"/>
              </a:ext>
            </a:extLst>
          </p:cNvPr>
          <p:cNvSpPr txBox="1"/>
          <p:nvPr/>
        </p:nvSpPr>
        <p:spPr>
          <a:xfrm>
            <a:off x="1078032" y="1131733"/>
            <a:ext cx="7944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+mn-ea"/>
              </a:rPr>
              <a:t>Tier0 </a:t>
            </a:r>
            <a:r>
              <a:rPr lang="ja-JP" altLang="en-US" sz="1400" b="1" dirty="0">
                <a:latin typeface="+mn-ea"/>
              </a:rPr>
              <a:t>（</a:t>
            </a:r>
            <a:r>
              <a:rPr lang="en-US" altLang="ja-JP" sz="1400" b="1" dirty="0">
                <a:latin typeface="+mn-ea"/>
              </a:rPr>
              <a:t>25 IOPS/GB</a:t>
            </a:r>
            <a:r>
              <a:rPr lang="ja-JP" altLang="en-US" sz="1400" b="1" dirty="0">
                <a:latin typeface="+mn-ea"/>
              </a:rPr>
              <a:t>）　　：</a:t>
            </a:r>
            <a:r>
              <a:rPr lang="ja-JP" altLang="en-US" sz="1400" dirty="0">
                <a:latin typeface="+mn-ea"/>
              </a:rPr>
              <a:t>実容量が</a:t>
            </a:r>
            <a:r>
              <a:rPr lang="en-US" altLang="ja-JP" sz="1400" dirty="0">
                <a:latin typeface="+mn-ea"/>
              </a:rPr>
              <a:t>10GB</a:t>
            </a:r>
            <a:r>
              <a:rPr lang="ja-JP" altLang="en-US" sz="1400" dirty="0">
                <a:latin typeface="+mn-ea"/>
              </a:rPr>
              <a:t>増えるごとに￥</a:t>
            </a:r>
            <a:r>
              <a:rPr lang="en-US" altLang="ja-JP" sz="1400" dirty="0">
                <a:latin typeface="+mn-ea"/>
              </a:rPr>
              <a:t>407</a:t>
            </a:r>
            <a:r>
              <a:rPr lang="ja-JP" altLang="en-US" sz="1400" dirty="0">
                <a:latin typeface="+mn-ea"/>
              </a:rPr>
              <a:t>加算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en-US" altLang="ja-JP" sz="1400" b="1" dirty="0">
                <a:latin typeface="+mn-ea"/>
              </a:rPr>
              <a:t>Tier1 </a:t>
            </a:r>
            <a:r>
              <a:rPr kumimoji="1" lang="ja-JP" altLang="en-US" sz="1400" b="1" dirty="0">
                <a:latin typeface="+mn-ea"/>
              </a:rPr>
              <a:t>（</a:t>
            </a:r>
            <a:r>
              <a:rPr kumimoji="1" lang="en-US" altLang="ja-JP" sz="1400" b="1" dirty="0">
                <a:latin typeface="+mn-ea"/>
              </a:rPr>
              <a:t>10 IOPS/GB</a:t>
            </a:r>
            <a:r>
              <a:rPr kumimoji="1" lang="ja-JP" altLang="en-US" sz="1400" b="1" dirty="0">
                <a:latin typeface="+mn-ea"/>
              </a:rPr>
              <a:t>）　　：</a:t>
            </a:r>
            <a:r>
              <a:rPr lang="ja-JP" altLang="en-US" sz="1400" dirty="0">
                <a:latin typeface="+mn-ea"/>
              </a:rPr>
              <a:t>実容量が</a:t>
            </a:r>
            <a:r>
              <a:rPr lang="en-US" altLang="ja-JP" sz="1400" dirty="0">
                <a:latin typeface="+mn-ea"/>
              </a:rPr>
              <a:t>10GB</a:t>
            </a:r>
            <a:r>
              <a:rPr lang="ja-JP" altLang="en-US" sz="1400" dirty="0">
                <a:latin typeface="+mn-ea"/>
              </a:rPr>
              <a:t>増えるごとに￥</a:t>
            </a:r>
            <a:r>
              <a:rPr lang="en-US" altLang="ja-JP" sz="1400" dirty="0">
                <a:latin typeface="+mn-ea"/>
              </a:rPr>
              <a:t>338</a:t>
            </a:r>
            <a:r>
              <a:rPr lang="ja-JP" altLang="en-US" sz="1400" dirty="0">
                <a:latin typeface="+mn-ea"/>
              </a:rPr>
              <a:t>加算　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b="1" dirty="0">
                <a:latin typeface="+mn-ea"/>
              </a:rPr>
              <a:t>Tier3 </a:t>
            </a:r>
            <a:r>
              <a:rPr lang="ja-JP" altLang="en-US" sz="1400" b="1" dirty="0">
                <a:latin typeface="+mn-ea"/>
              </a:rPr>
              <a:t>（  </a:t>
            </a:r>
            <a:r>
              <a:rPr lang="en-US" altLang="ja-JP" sz="1400" b="1" dirty="0">
                <a:latin typeface="+mn-ea"/>
              </a:rPr>
              <a:t>3</a:t>
            </a:r>
            <a:r>
              <a:rPr lang="ja-JP" altLang="en-US" sz="1400" b="1" dirty="0">
                <a:latin typeface="+mn-ea"/>
              </a:rPr>
              <a:t> </a:t>
            </a:r>
            <a:r>
              <a:rPr lang="en-US" altLang="ja-JP" sz="1400" b="1" dirty="0">
                <a:latin typeface="+mn-ea"/>
              </a:rPr>
              <a:t>IOPS/GB</a:t>
            </a:r>
            <a:r>
              <a:rPr lang="ja-JP" altLang="en-US" sz="1400" b="1" dirty="0">
                <a:latin typeface="+mn-ea"/>
              </a:rPr>
              <a:t>）　　：</a:t>
            </a:r>
            <a:r>
              <a:rPr kumimoji="1" lang="ja-JP" altLang="en-US" sz="1400" dirty="0">
                <a:latin typeface="+mn-ea"/>
              </a:rPr>
              <a:t>実容量が</a:t>
            </a:r>
            <a:r>
              <a:rPr kumimoji="1" lang="en-US" altLang="ja-JP" sz="1400" dirty="0">
                <a:latin typeface="+mn-ea"/>
              </a:rPr>
              <a:t>10GB</a:t>
            </a:r>
            <a:r>
              <a:rPr kumimoji="1" lang="ja-JP" altLang="en-US" sz="1400" dirty="0">
                <a:latin typeface="+mn-ea"/>
              </a:rPr>
              <a:t>増えるごとに￥</a:t>
            </a:r>
            <a:r>
              <a:rPr kumimoji="1" lang="en-US" altLang="ja-JP" sz="1400" dirty="0">
                <a:latin typeface="+mn-ea"/>
              </a:rPr>
              <a:t>177</a:t>
            </a:r>
            <a:r>
              <a:rPr lang="ja-JP" altLang="en-US" sz="1400" dirty="0">
                <a:latin typeface="+mn-ea"/>
              </a:rPr>
              <a:t>加算</a:t>
            </a:r>
            <a:endParaRPr lang="en-US" altLang="ja-JP" sz="1400" dirty="0">
              <a:latin typeface="+mn-ea"/>
            </a:endParaRPr>
          </a:p>
          <a:p>
            <a:r>
              <a:rPr kumimoji="1" lang="en-US" altLang="ja-JP" sz="1400" b="1" dirty="0">
                <a:latin typeface="+mn-ea"/>
              </a:rPr>
              <a:t>Tier5k</a:t>
            </a:r>
            <a:r>
              <a:rPr kumimoji="1" lang="ja-JP" altLang="en-US" sz="1400" b="1" dirty="0">
                <a:latin typeface="+mn-ea"/>
              </a:rPr>
              <a:t>（</a:t>
            </a:r>
            <a:r>
              <a:rPr lang="en-US" altLang="ja-JP" sz="1400" b="1" dirty="0">
                <a:latin typeface="+mn-ea"/>
              </a:rPr>
              <a:t>5,000</a:t>
            </a:r>
            <a:r>
              <a:rPr lang="ja-JP" altLang="en-US" sz="1400" b="1" dirty="0">
                <a:latin typeface="+mn-ea"/>
              </a:rPr>
              <a:t> </a:t>
            </a:r>
            <a:r>
              <a:rPr lang="en-US" altLang="ja-JP" sz="1400" b="1" dirty="0">
                <a:latin typeface="+mn-ea"/>
              </a:rPr>
              <a:t>IOPS/</a:t>
            </a:r>
            <a:r>
              <a:rPr lang="ja-JP" altLang="en-US" sz="1400" b="1" dirty="0">
                <a:latin typeface="+mn-ea"/>
              </a:rPr>
              <a:t>固定</a:t>
            </a:r>
            <a:r>
              <a:rPr lang="en-US" altLang="ja-JP" sz="1400" b="1" dirty="0">
                <a:latin typeface="+mn-ea"/>
              </a:rPr>
              <a:t>)</a:t>
            </a:r>
            <a:r>
              <a:rPr kumimoji="1" lang="ja-JP" altLang="en-US" sz="1400" b="1" dirty="0">
                <a:latin typeface="+mn-ea"/>
              </a:rPr>
              <a:t>：</a:t>
            </a:r>
            <a:r>
              <a:rPr kumimoji="1" lang="ja-JP" altLang="en-US" sz="1400" dirty="0">
                <a:latin typeface="+mn-ea"/>
              </a:rPr>
              <a:t>実容量が</a:t>
            </a:r>
            <a:r>
              <a:rPr kumimoji="1" lang="en-US" altLang="ja-JP" sz="1400" dirty="0">
                <a:latin typeface="+mn-ea"/>
              </a:rPr>
              <a:t>10GB</a:t>
            </a:r>
            <a:r>
              <a:rPr kumimoji="1" lang="ja-JP" altLang="en-US" sz="1400" dirty="0">
                <a:latin typeface="+mn-ea"/>
              </a:rPr>
              <a:t>増えるごとに￥</a:t>
            </a:r>
            <a:r>
              <a:rPr kumimoji="1" lang="en-US" altLang="ja-JP" sz="1400" dirty="0">
                <a:latin typeface="+mn-ea"/>
              </a:rPr>
              <a:t>487</a:t>
            </a:r>
            <a:r>
              <a:rPr kumimoji="1" lang="ja-JP" altLang="en-US" sz="1400" dirty="0">
                <a:latin typeface="+mn-ea"/>
              </a:rPr>
              <a:t>加算</a:t>
            </a:r>
          </a:p>
        </p:txBody>
      </p:sp>
    </p:spTree>
    <p:extLst>
      <p:ext uri="{BB962C8B-B14F-4D97-AF65-F5344CB8AC3E}">
        <p14:creationId xmlns:p14="http://schemas.microsoft.com/office/powerpoint/2010/main" val="2887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81727519-472B-B61C-084C-EF31B4BB49B8}"/>
              </a:ext>
            </a:extLst>
          </p:cNvPr>
          <p:cNvSpPr txBox="1">
            <a:spLocks/>
          </p:cNvSpPr>
          <p:nvPr/>
        </p:nvSpPr>
        <p:spPr>
          <a:xfrm>
            <a:off x="932244" y="289603"/>
            <a:ext cx="8660146" cy="37995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Dedicated Host</a:t>
            </a:r>
            <a:r>
              <a:rPr lang="ja-JP" altLang="en-US" dirty="0"/>
              <a:t>　価格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0EA180-ED41-3193-4175-DC76EE45C259}"/>
              </a:ext>
            </a:extLst>
          </p:cNvPr>
          <p:cNvSpPr/>
          <p:nvPr/>
        </p:nvSpPr>
        <p:spPr>
          <a:xfrm>
            <a:off x="7659758" y="1525587"/>
            <a:ext cx="4214191" cy="2001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　　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S922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15Core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</a:rPr>
              <a:t>1TB MM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r"/>
            <a:r>
              <a:rPr lang="ja-JP" altLang="en-US" b="1" dirty="0">
                <a:solidFill>
                  <a:schemeClr val="tx1"/>
                </a:solidFill>
              </a:rPr>
              <a:t>￥</a:t>
            </a:r>
            <a:r>
              <a:rPr lang="en-US" altLang="ja-JP" b="1" dirty="0">
                <a:solidFill>
                  <a:schemeClr val="tx1"/>
                </a:solidFill>
              </a:rPr>
              <a:t>1,314,565/</a:t>
            </a:r>
            <a:r>
              <a:rPr lang="ja-JP" altLang="en-US" b="1" dirty="0">
                <a:solidFill>
                  <a:schemeClr val="tx1"/>
                </a:solidFill>
              </a:rPr>
              <a:t>月額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r"/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ディスク費用が別途必要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 algn="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55F017-5F78-04D0-254C-ACBCCB4BA916}"/>
              </a:ext>
            </a:extLst>
          </p:cNvPr>
          <p:cNvSpPr/>
          <p:nvPr/>
        </p:nvSpPr>
        <p:spPr>
          <a:xfrm>
            <a:off x="7659758" y="3657602"/>
            <a:ext cx="4214191" cy="2001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　　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S1022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33Core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2</a:t>
            </a:r>
            <a:r>
              <a:rPr kumimoji="1" lang="en-US" altLang="ja-JP" dirty="0">
                <a:solidFill>
                  <a:schemeClr val="tx1"/>
                </a:solidFill>
              </a:rPr>
              <a:t>TB MM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r"/>
            <a:r>
              <a:rPr lang="ja-JP" altLang="en-US" b="1" dirty="0">
                <a:solidFill>
                  <a:schemeClr val="tx1"/>
                </a:solidFill>
              </a:rPr>
              <a:t>￥</a:t>
            </a:r>
            <a:r>
              <a:rPr lang="en-US" altLang="ja-JP" b="1" dirty="0">
                <a:solidFill>
                  <a:schemeClr val="tx1"/>
                </a:solidFill>
              </a:rPr>
              <a:t>3,157,327/</a:t>
            </a:r>
            <a:r>
              <a:rPr lang="ja-JP" altLang="en-US" b="1" dirty="0">
                <a:solidFill>
                  <a:schemeClr val="tx1"/>
                </a:solidFill>
              </a:rPr>
              <a:t>月額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r"/>
            <a:r>
              <a:rPr lang="en-US" altLang="ja-JP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ディスク費用が別途必要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 algn="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4B77B0-6FAF-007A-673E-09AB1BB76B6F}"/>
              </a:ext>
            </a:extLst>
          </p:cNvPr>
          <p:cNvSpPr txBox="1"/>
          <p:nvPr/>
        </p:nvSpPr>
        <p:spPr>
          <a:xfrm>
            <a:off x="589652" y="4999094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Dedicated Host</a:t>
            </a:r>
            <a:r>
              <a:rPr lang="ja-JP" altLang="en-US" dirty="0"/>
              <a:t>はお客様専用のホストサーバーを予約し、</a:t>
            </a:r>
            <a:endParaRPr lang="en-US" altLang="ja-JP" dirty="0"/>
          </a:p>
          <a:p>
            <a:r>
              <a:rPr kumimoji="1" lang="ja-JP" altLang="en-US" dirty="0"/>
              <a:t>サーバーを時間単位の料金でご利用いただけるサービスです。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F6D7A7E-191A-A23F-24AE-7C7D793D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7" y="1530829"/>
            <a:ext cx="7070891" cy="3114057"/>
          </a:xfrm>
          <a:prstGeom prst="rect">
            <a:avLst/>
          </a:prstGeom>
        </p:spPr>
      </p:pic>
      <p:pic>
        <p:nvPicPr>
          <p:cNvPr id="15" name="Picture 8" descr="「IBM Power 9 logo」の画像検索結果">
            <a:extLst>
              <a:ext uri="{FF2B5EF4-FFF2-40B4-BE49-F238E27FC236}">
                <a16:creationId xmlns:a16="http://schemas.microsoft.com/office/drawing/2014/main" id="{2FA5164E-14A1-D9B3-C7F5-11F8E09D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631" y="2657292"/>
            <a:ext cx="693905" cy="6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F152287-7DE0-04D2-0DDE-4B9DCACD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632" y="4825245"/>
            <a:ext cx="743691" cy="7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4ED494-8F5D-D16D-1F69-EC017713EBA8}"/>
              </a:ext>
            </a:extLst>
          </p:cNvPr>
          <p:cNvSpPr txBox="1"/>
          <p:nvPr/>
        </p:nvSpPr>
        <p:spPr>
          <a:xfrm>
            <a:off x="9200390" y="829988"/>
            <a:ext cx="2594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金額はすべて日本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DC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の定価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algn="r"/>
            <a:r>
              <a:rPr kumimoji="1" lang="en-US" altLang="ja-JP" sz="1400" dirty="0">
                <a:solidFill>
                  <a:srgbClr val="FF0000"/>
                </a:solidFill>
                <a:latin typeface="+mn-ea"/>
              </a:rPr>
              <a:t>※2025/3</a:t>
            </a:r>
            <a:r>
              <a:rPr kumimoji="1" lang="ja-JP" altLang="en-US" sz="1400" dirty="0">
                <a:solidFill>
                  <a:srgbClr val="FF0000"/>
                </a:solidFill>
                <a:latin typeface="+mn-ea"/>
              </a:rPr>
              <a:t>のレート使用</a:t>
            </a:r>
          </a:p>
          <a:p>
            <a:pPr algn="r"/>
            <a:endParaRPr lang="en-US" altLang="ja-JP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748127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_20230308_02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UAZUテンプレート_2024ワイド版" id="{4C588E77-9495-43E9-9BF6-2A3CC6974620}" vid="{BE7DC103-A339-4853-A77E-4D582112FAC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IGUAZUテンプレート_2024ワイド版</Template>
  <TotalTime>6863</TotalTime>
  <Words>4834</Words>
  <Application>Microsoft Office PowerPoint</Application>
  <PresentationFormat>ワイド画面</PresentationFormat>
  <Paragraphs>1285</Paragraphs>
  <Slides>33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50" baseType="lpstr">
      <vt:lpstr>HGP創英角ｺﾞｼｯｸUB</vt:lpstr>
      <vt:lpstr>HGP創英角ﾎﾟｯﾌﾟ体</vt:lpstr>
      <vt:lpstr>Meiryo UI</vt:lpstr>
      <vt:lpstr>ＭＳ Ｐゴシック</vt:lpstr>
      <vt:lpstr>ＭＳ Ｐゴシック</vt:lpstr>
      <vt:lpstr>ＭＳ ゴシック</vt:lpstr>
      <vt:lpstr>メイリオ</vt:lpstr>
      <vt:lpstr>メイリオ</vt:lpstr>
      <vt:lpstr>游ゴシック</vt:lpstr>
      <vt:lpstr>Arial</vt:lpstr>
      <vt:lpstr>Arial Black</vt:lpstr>
      <vt:lpstr>Calibri</vt:lpstr>
      <vt:lpstr>Helvetica</vt:lpstr>
      <vt:lpstr>IBM Plex Sans</vt:lpstr>
      <vt:lpstr>Impact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奈津美</dc:creator>
  <cp:lastModifiedBy>小島 奈津美</cp:lastModifiedBy>
  <cp:revision>16</cp:revision>
  <cp:lastPrinted>2020-03-18T02:20:42Z</cp:lastPrinted>
  <dcterms:created xsi:type="dcterms:W3CDTF">2024-03-25T00:55:21Z</dcterms:created>
  <dcterms:modified xsi:type="dcterms:W3CDTF">2025-03-03T08:27:51Z</dcterms:modified>
</cp:coreProperties>
</file>