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35" r:id="rId1"/>
  </p:sldMasterIdLst>
  <p:notesMasterIdLst>
    <p:notesMasterId r:id="rId20"/>
  </p:notesMasterIdLst>
  <p:handoutMasterIdLst>
    <p:handoutMasterId r:id="rId21"/>
  </p:handoutMasterIdLst>
  <p:sldIdLst>
    <p:sldId id="266" r:id="rId2"/>
    <p:sldId id="271" r:id="rId3"/>
    <p:sldId id="272" r:id="rId4"/>
    <p:sldId id="273" r:id="rId5"/>
    <p:sldId id="274" r:id="rId6"/>
    <p:sldId id="275" r:id="rId7"/>
    <p:sldId id="276" r:id="rId8"/>
    <p:sldId id="277" r:id="rId9"/>
    <p:sldId id="279" r:id="rId10"/>
    <p:sldId id="280" r:id="rId11"/>
    <p:sldId id="281" r:id="rId12"/>
    <p:sldId id="278" r:id="rId13"/>
    <p:sldId id="282" r:id="rId14"/>
    <p:sldId id="283" r:id="rId15"/>
    <p:sldId id="286" r:id="rId16"/>
    <p:sldId id="288" r:id="rId17"/>
    <p:sldId id="289" r:id="rId18"/>
    <p:sldId id="260" r:id="rId19"/>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2" pos="6268" userDrawn="1">
          <p15:clr>
            <a:srgbClr val="A4A3A4"/>
          </p15:clr>
        </p15:guide>
        <p15:guide id="4" pos="490" userDrawn="1">
          <p15:clr>
            <a:srgbClr val="A4A3A4"/>
          </p15:clr>
        </p15:guide>
        <p15:guide id="5" orient="horz" pos="799" userDrawn="1">
          <p15:clr>
            <a:srgbClr val="A4A3A4"/>
          </p15:clr>
        </p15:guide>
        <p15:guide id="6" pos="351" userDrawn="1">
          <p15:clr>
            <a:srgbClr val="A4A3A4"/>
          </p15:clr>
        </p15:guide>
        <p15:guide id="7" pos="2320" userDrawn="1">
          <p15:clr>
            <a:srgbClr val="A4A3A4"/>
          </p15:clr>
        </p15:guide>
        <p15:guide id="8" orient="horz" pos="397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EE"/>
    <a:srgbClr val="004294"/>
    <a:srgbClr val="008ECD"/>
    <a:srgbClr val="0077C8"/>
    <a:srgbClr val="CC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3957" autoAdjust="0"/>
  </p:normalViewPr>
  <p:slideViewPr>
    <p:cSldViewPr snapToGrid="0" showGuides="1">
      <p:cViewPr varScale="1">
        <p:scale>
          <a:sx n="69" d="100"/>
          <a:sy n="69" d="100"/>
        </p:scale>
        <p:origin x="576" y="60"/>
      </p:cViewPr>
      <p:guideLst>
        <p:guide orient="horz" pos="527"/>
        <p:guide pos="6268"/>
        <p:guide pos="490"/>
        <p:guide orient="horz" pos="799"/>
        <p:guide pos="351"/>
        <p:guide pos="2320"/>
        <p:guide orient="horz" pos="3974"/>
      </p:guideLst>
    </p:cSldViewPr>
  </p:slideViewPr>
  <p:notesTextViewPr>
    <p:cViewPr>
      <p:scale>
        <a:sx n="1" d="1"/>
        <a:sy n="1" d="1"/>
      </p:scale>
      <p:origin x="0" y="0"/>
    </p:cViewPr>
  </p:notesTextViewPr>
  <p:sorterViewPr>
    <p:cViewPr>
      <p:scale>
        <a:sx n="104" d="100"/>
        <a:sy n="104" d="100"/>
      </p:scale>
      <p:origin x="0" y="0"/>
    </p:cViewPr>
  </p:sorterViewPr>
  <p:notesViewPr>
    <p:cSldViewPr snapToGrid="0">
      <p:cViewPr varScale="1">
        <p:scale>
          <a:sx n="59" d="100"/>
          <a:sy n="59" d="100"/>
        </p:scale>
        <p:origin x="262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小島 奈津美" userId="d1fc365b-7a04-40e1-82f9-d9c3862f9ce8" providerId="ADAL" clId="{DEEB00E7-DCD1-42A3-96ED-385B581FDDEE}"/>
    <pc:docChg chg="custSel addSld delSld modSld">
      <pc:chgData name="小島 奈津美" userId="d1fc365b-7a04-40e1-82f9-d9c3862f9ce8" providerId="ADAL" clId="{DEEB00E7-DCD1-42A3-96ED-385B581FDDEE}" dt="2025-03-04T00:36:23.022" v="38" actId="2696"/>
      <pc:docMkLst>
        <pc:docMk/>
      </pc:docMkLst>
      <pc:sldChg chg="modSp mod">
        <pc:chgData name="小島 奈津美" userId="d1fc365b-7a04-40e1-82f9-d9c3862f9ce8" providerId="ADAL" clId="{DEEB00E7-DCD1-42A3-96ED-385B581FDDEE}" dt="2025-03-04T00:24:47.189" v="5" actId="20577"/>
        <pc:sldMkLst>
          <pc:docMk/>
          <pc:sldMk cId="2598314018" sldId="276"/>
        </pc:sldMkLst>
        <pc:spChg chg="mod">
          <ac:chgData name="小島 奈津美" userId="d1fc365b-7a04-40e1-82f9-d9c3862f9ce8" providerId="ADAL" clId="{DEEB00E7-DCD1-42A3-96ED-385B581FDDEE}" dt="2025-03-04T00:24:47.189" v="5" actId="20577"/>
          <ac:spMkLst>
            <pc:docMk/>
            <pc:sldMk cId="2598314018" sldId="276"/>
            <ac:spMk id="4" creationId="{6F5C2070-DB46-2EF6-137C-6C6A77951409}"/>
          </ac:spMkLst>
        </pc:spChg>
      </pc:sldChg>
      <pc:sldChg chg="addSp delSp modSp mod">
        <pc:chgData name="小島 奈津美" userId="d1fc365b-7a04-40e1-82f9-d9c3862f9ce8" providerId="ADAL" clId="{DEEB00E7-DCD1-42A3-96ED-385B581FDDEE}" dt="2025-03-04T00:33:54.162" v="33" actId="20577"/>
        <pc:sldMkLst>
          <pc:docMk/>
          <pc:sldMk cId="3011566056" sldId="279"/>
        </pc:sldMkLst>
        <pc:spChg chg="add mod">
          <ac:chgData name="小島 奈津美" userId="d1fc365b-7a04-40e1-82f9-d9c3862f9ce8" providerId="ADAL" clId="{DEEB00E7-DCD1-42A3-96ED-385B581FDDEE}" dt="2025-03-04T00:33:54.162" v="33" actId="20577"/>
          <ac:spMkLst>
            <pc:docMk/>
            <pc:sldMk cId="3011566056" sldId="279"/>
            <ac:spMk id="9" creationId="{7954561F-7AC3-0F12-6C8B-BEBB7B55F471}"/>
          </ac:spMkLst>
        </pc:spChg>
        <pc:picChg chg="del">
          <ac:chgData name="小島 奈津美" userId="d1fc365b-7a04-40e1-82f9-d9c3862f9ce8" providerId="ADAL" clId="{DEEB00E7-DCD1-42A3-96ED-385B581FDDEE}" dt="2025-03-04T00:25:26.216" v="7" actId="21"/>
          <ac:picMkLst>
            <pc:docMk/>
            <pc:sldMk cId="3011566056" sldId="279"/>
            <ac:picMk id="4" creationId="{667BFA41-424D-402F-6A4C-390FCB18D884}"/>
          </ac:picMkLst>
        </pc:picChg>
        <pc:picChg chg="add mod ord">
          <ac:chgData name="小島 奈津美" userId="d1fc365b-7a04-40e1-82f9-d9c3862f9ce8" providerId="ADAL" clId="{DEEB00E7-DCD1-42A3-96ED-385B581FDDEE}" dt="2025-03-04T00:27:06.961" v="30" actId="1035"/>
          <ac:picMkLst>
            <pc:docMk/>
            <pc:sldMk cId="3011566056" sldId="279"/>
            <ac:picMk id="6" creationId="{E75FDCE2-4D98-6BD9-6F68-7741E4463FD8}"/>
          </ac:picMkLst>
        </pc:picChg>
        <pc:picChg chg="add del mod">
          <ac:chgData name="小島 奈津美" userId="d1fc365b-7a04-40e1-82f9-d9c3862f9ce8" providerId="ADAL" clId="{DEEB00E7-DCD1-42A3-96ED-385B581FDDEE}" dt="2025-03-04T00:26:10.304" v="19" actId="21"/>
          <ac:picMkLst>
            <pc:docMk/>
            <pc:sldMk cId="3011566056" sldId="279"/>
            <ac:picMk id="7" creationId="{2644586A-8DB4-47E5-820F-78F9C4898BDE}"/>
          </ac:picMkLst>
        </pc:picChg>
      </pc:sldChg>
      <pc:sldChg chg="del">
        <pc:chgData name="小島 奈津美" userId="d1fc365b-7a04-40e1-82f9-d9c3862f9ce8" providerId="ADAL" clId="{DEEB00E7-DCD1-42A3-96ED-385B581FDDEE}" dt="2025-03-04T00:36:19.205" v="37" actId="2696"/>
        <pc:sldMkLst>
          <pc:docMk/>
          <pc:sldMk cId="270985107" sldId="284"/>
        </pc:sldMkLst>
      </pc:sldChg>
      <pc:sldChg chg="del">
        <pc:chgData name="小島 奈津美" userId="d1fc365b-7a04-40e1-82f9-d9c3862f9ce8" providerId="ADAL" clId="{DEEB00E7-DCD1-42A3-96ED-385B581FDDEE}" dt="2025-03-04T00:36:23.022" v="38" actId="2696"/>
        <pc:sldMkLst>
          <pc:docMk/>
          <pc:sldMk cId="1105624272" sldId="285"/>
        </pc:sldMkLst>
      </pc:sldChg>
      <pc:sldChg chg="add">
        <pc:chgData name="小島 奈津美" userId="d1fc365b-7a04-40e1-82f9-d9c3862f9ce8" providerId="ADAL" clId="{DEEB00E7-DCD1-42A3-96ED-385B581FDDEE}" dt="2025-03-04T00:35:57.378" v="34"/>
        <pc:sldMkLst>
          <pc:docMk/>
          <pc:sldMk cId="2998900170" sldId="286"/>
        </pc:sldMkLst>
      </pc:sldChg>
      <pc:sldChg chg="add">
        <pc:chgData name="小島 奈津美" userId="d1fc365b-7a04-40e1-82f9-d9c3862f9ce8" providerId="ADAL" clId="{DEEB00E7-DCD1-42A3-96ED-385B581FDDEE}" dt="2025-03-04T00:36:05.201" v="35"/>
        <pc:sldMkLst>
          <pc:docMk/>
          <pc:sldMk cId="3599712355" sldId="288"/>
        </pc:sldMkLst>
      </pc:sldChg>
      <pc:sldChg chg="add">
        <pc:chgData name="小島 奈津美" userId="d1fc365b-7a04-40e1-82f9-d9c3862f9ce8" providerId="ADAL" clId="{DEEB00E7-DCD1-42A3-96ED-385B581FDDEE}" dt="2025-03-04T00:36:13.716" v="36"/>
        <pc:sldMkLst>
          <pc:docMk/>
          <pc:sldMk cId="3490851788" sldId="28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A7F69011-6527-48BF-9980-2430695214CA}" type="datetimeFigureOut">
              <a:rPr kumimoji="1" lang="ja-JP" altLang="en-US" smtClean="0"/>
              <a:t>2025/3/4</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D072BEA6-8FA8-4078-9D18-FD13F40027EA}" type="slidenum">
              <a:rPr kumimoji="1" lang="ja-JP" altLang="en-US" smtClean="0"/>
              <a:t>‹#›</a:t>
            </a:fld>
            <a:endParaRPr kumimoji="1" lang="ja-JP" altLang="en-US"/>
          </a:p>
        </p:txBody>
      </p:sp>
    </p:spTree>
    <p:extLst>
      <p:ext uri="{BB962C8B-B14F-4D97-AF65-F5344CB8AC3E}">
        <p14:creationId xmlns:p14="http://schemas.microsoft.com/office/powerpoint/2010/main" val="24528780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8D0611F-0EF9-4E00-962D-38CC94D649C3}" type="datetimeFigureOut">
              <a:rPr kumimoji="1" lang="ja-JP" altLang="en-US" smtClean="0"/>
              <a:t>2025/3/4</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AF1D6331-3B95-4894-92CE-CD444FBF93F4}" type="slidenum">
              <a:rPr kumimoji="1" lang="ja-JP" altLang="en-US" smtClean="0"/>
              <a:t>‹#›</a:t>
            </a:fld>
            <a:endParaRPr kumimoji="1" lang="ja-JP" altLang="en-US"/>
          </a:p>
        </p:txBody>
      </p:sp>
    </p:spTree>
    <p:extLst>
      <p:ext uri="{BB962C8B-B14F-4D97-AF65-F5344CB8AC3E}">
        <p14:creationId xmlns:p14="http://schemas.microsoft.com/office/powerpoint/2010/main" val="38705855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1D6331-3B95-4894-92CE-CD444FBF93F4}" type="slidenum">
              <a:rPr kumimoji="1" lang="ja-JP" altLang="en-US" smtClean="0"/>
              <a:t>0</a:t>
            </a:fld>
            <a:endParaRPr kumimoji="1" lang="ja-JP" altLang="en-US"/>
          </a:p>
        </p:txBody>
      </p:sp>
    </p:spTree>
    <p:extLst>
      <p:ext uri="{BB962C8B-B14F-4D97-AF65-F5344CB8AC3E}">
        <p14:creationId xmlns:p14="http://schemas.microsoft.com/office/powerpoint/2010/main" val="1453998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1D6331-3B95-4894-92CE-CD444FBF93F4}" type="slidenum">
              <a:rPr kumimoji="1" lang="ja-JP" altLang="en-US" smtClean="0"/>
              <a:t>1</a:t>
            </a:fld>
            <a:endParaRPr kumimoji="1" lang="ja-JP" altLang="en-US"/>
          </a:p>
        </p:txBody>
      </p:sp>
    </p:spTree>
    <p:extLst>
      <p:ext uri="{BB962C8B-B14F-4D97-AF65-F5344CB8AC3E}">
        <p14:creationId xmlns:p14="http://schemas.microsoft.com/office/powerpoint/2010/main" val="49223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_スライド">
    <p:spTree>
      <p:nvGrpSpPr>
        <p:cNvPr id="1" name=""/>
        <p:cNvGrpSpPr/>
        <p:nvPr/>
      </p:nvGrpSpPr>
      <p:grpSpPr>
        <a:xfrm>
          <a:off x="0" y="0"/>
          <a:ext cx="0" cy="0"/>
          <a:chOff x="0" y="0"/>
          <a:chExt cx="0" cy="0"/>
        </a:xfrm>
      </p:grpSpPr>
      <p:pic>
        <p:nvPicPr>
          <p:cNvPr id="3" name="図 2" descr="図形, 矢印&#10;&#10;自動的に生成された説明">
            <a:extLst>
              <a:ext uri="{FF2B5EF4-FFF2-40B4-BE49-F238E27FC236}">
                <a16:creationId xmlns:a16="http://schemas.microsoft.com/office/drawing/2014/main" id="{49339497-890B-41C2-6A63-E9AC3987B3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910"/>
          </a:xfrm>
          <a:prstGeom prst="rect">
            <a:avLst/>
          </a:prstGeom>
        </p:spPr>
      </p:pic>
      <p:sp>
        <p:nvSpPr>
          <p:cNvPr id="18" name="正方形/長方形 17">
            <a:extLst>
              <a:ext uri="{FF2B5EF4-FFF2-40B4-BE49-F238E27FC236}">
                <a16:creationId xmlns:a16="http://schemas.microsoft.com/office/drawing/2014/main" id="{2C465BAB-55A2-F1C2-5BE1-FB3FD4361AAF}"/>
              </a:ext>
            </a:extLst>
          </p:cNvPr>
          <p:cNvSpPr/>
          <p:nvPr userDrawn="1"/>
        </p:nvSpPr>
        <p:spPr>
          <a:xfrm>
            <a:off x="9526410" y="6486985"/>
            <a:ext cx="231619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anchor="ctr" anchorCtr="0"/>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lnSpc>
                <a:spcPts val="1200"/>
              </a:lnSpc>
            </a:pPr>
            <a:r>
              <a:rPr lang="en-US" altLang="ja-JP" sz="8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Copyright 2024 IGUAZU Corporation</a:t>
            </a:r>
            <a:endParaRPr lang="ja-JP" altLang="en-US" sz="8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a:extLst>
              <a:ext uri="{FF2B5EF4-FFF2-40B4-BE49-F238E27FC236}">
                <a16:creationId xmlns:a16="http://schemas.microsoft.com/office/drawing/2014/main" id="{D65403C0-CEB5-321D-356A-1D0A07435C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25238" y="188369"/>
            <a:ext cx="974426" cy="322904"/>
          </a:xfrm>
          <a:prstGeom prst="rect">
            <a:avLst/>
          </a:prstGeom>
        </p:spPr>
      </p:pic>
    </p:spTree>
    <p:extLst>
      <p:ext uri="{BB962C8B-B14F-4D97-AF65-F5344CB8AC3E}">
        <p14:creationId xmlns:p14="http://schemas.microsoft.com/office/powerpoint/2010/main" val="802460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ベース_1">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023B2AD-089E-485B-6527-0F69E9FE5251}"/>
              </a:ext>
            </a:extLst>
          </p:cNvPr>
          <p:cNvSpPr/>
          <p:nvPr userDrawn="1"/>
        </p:nvSpPr>
        <p:spPr>
          <a:xfrm>
            <a:off x="7492945" y="6567247"/>
            <a:ext cx="231619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1" bIns="36000" anchor="ctr" anchorCtr="0"/>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lnSpc>
                <a:spcPts val="1200"/>
              </a:lnSpc>
            </a:pPr>
            <a:r>
              <a:rPr lang="en-US" altLang="ja-JP" sz="799"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Copyright 2022 IGUAZU Corporation</a:t>
            </a:r>
            <a:endParaRPr lang="ja-JP" altLang="en-US" sz="799"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スライド番号プレースホルダー 1">
            <a:extLst>
              <a:ext uri="{FF2B5EF4-FFF2-40B4-BE49-F238E27FC236}">
                <a16:creationId xmlns:a16="http://schemas.microsoft.com/office/drawing/2014/main" id="{1D1702E5-0267-5A91-0440-495512BD5039}"/>
              </a:ext>
            </a:extLst>
          </p:cNvPr>
          <p:cNvSpPr txBox="1">
            <a:spLocks/>
          </p:cNvSpPr>
          <p:nvPr userDrawn="1"/>
        </p:nvSpPr>
        <p:spPr>
          <a:xfrm>
            <a:off x="11789516" y="6516000"/>
            <a:ext cx="258762" cy="200324"/>
          </a:xfrm>
          <a:prstGeom prst="rect">
            <a:avLst/>
          </a:prstGeom>
          <a:noFill/>
        </p:spPr>
        <p:txBody>
          <a:bodyPr wrap="none" lIns="72000" tIns="36000" rIns="72000" bIns="36000" anchor="b" anchorCtr="0"/>
          <a:lstStyle>
            <a:defPPr>
              <a:defRPr lang="ja-JP"/>
            </a:defPPr>
            <a:lvl1pPr marL="0" algn="ctr" defTabSz="914400" rtl="0" eaLnBrk="1" latinLnBrk="0" hangingPunct="1">
              <a:defRPr kumimoji="1" sz="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1553A74-1AEF-4BCD-991F-1EA2CCBD2E3A}" type="slidenum">
              <a:rPr lang="ja-JP" altLang="en-US" smtClean="0">
                <a:solidFill>
                  <a:schemeClr val="bg1">
                    <a:lumMod val="50000"/>
                  </a:schemeClr>
                </a:solidFill>
              </a:rPr>
              <a:pPr/>
              <a:t>‹#›</a:t>
            </a:fld>
            <a:endParaRPr lang="ja-JP" altLang="en-US" dirty="0">
              <a:solidFill>
                <a:schemeClr val="bg1">
                  <a:lumMod val="50000"/>
                </a:schemeClr>
              </a:solidFill>
            </a:endParaRPr>
          </a:p>
        </p:txBody>
      </p:sp>
      <p:pic>
        <p:nvPicPr>
          <p:cNvPr id="2" name="図 1">
            <a:extLst>
              <a:ext uri="{FF2B5EF4-FFF2-40B4-BE49-F238E27FC236}">
                <a16:creationId xmlns:a16="http://schemas.microsoft.com/office/drawing/2014/main" id="{D2424ECD-78A8-B3D0-7433-4006166F9C13}"/>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98000" y="599976"/>
            <a:ext cx="11196000" cy="215900"/>
          </a:xfrm>
          <a:prstGeom prst="rect">
            <a:avLst/>
          </a:prstGeom>
        </p:spPr>
      </p:pic>
      <p:pic>
        <p:nvPicPr>
          <p:cNvPr id="3" name="図 2">
            <a:extLst>
              <a:ext uri="{FF2B5EF4-FFF2-40B4-BE49-F238E27FC236}">
                <a16:creationId xmlns:a16="http://schemas.microsoft.com/office/drawing/2014/main" id="{EAC81A0C-7F74-BFA8-C19C-B02CBC2101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25238" y="188369"/>
            <a:ext cx="974426" cy="322904"/>
          </a:xfrm>
          <a:prstGeom prst="rect">
            <a:avLst/>
          </a:prstGeom>
        </p:spPr>
      </p:pic>
      <p:sp>
        <p:nvSpPr>
          <p:cNvPr id="8" name="正方形/長方形 7">
            <a:extLst>
              <a:ext uri="{FF2B5EF4-FFF2-40B4-BE49-F238E27FC236}">
                <a16:creationId xmlns:a16="http://schemas.microsoft.com/office/drawing/2014/main" id="{240C0358-2FE1-933C-A100-5C39C4300A28}"/>
              </a:ext>
            </a:extLst>
          </p:cNvPr>
          <p:cNvSpPr/>
          <p:nvPr userDrawn="1"/>
        </p:nvSpPr>
        <p:spPr>
          <a:xfrm>
            <a:off x="9526410" y="6486985"/>
            <a:ext cx="231619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anchor="ctr" anchorCtr="0"/>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lnSpc>
                <a:spcPts val="1200"/>
              </a:lnSpc>
            </a:pPr>
            <a:r>
              <a:rPr lang="en-US" altLang="ja-JP" sz="8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Copyright 2024 IGUAZU Corporation</a:t>
            </a:r>
            <a:endParaRPr lang="ja-JP" altLang="en-US" sz="8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21701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最終_スライド">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9709" y="2757963"/>
            <a:ext cx="2992582" cy="997527"/>
          </a:xfrm>
          <a:prstGeom prst="rect">
            <a:avLst/>
          </a:prstGeom>
        </p:spPr>
      </p:pic>
    </p:spTree>
    <p:extLst>
      <p:ext uri="{BB962C8B-B14F-4D97-AF65-F5344CB8AC3E}">
        <p14:creationId xmlns:p14="http://schemas.microsoft.com/office/powerpoint/2010/main" val="42550187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18316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29" r:id="rId3"/>
  </p:sldLayoutIdLst>
  <p:hf hdr="0" ftr="0" dt="0"/>
  <p:txStyles>
    <p:title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24" indent="-228624" algn="l" defTabSz="91449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69" indent="-228624" algn="l" defTabSz="914492"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114" indent="-228624" algn="l" defTabSz="91449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60" indent="-228624" algn="l" defTabSz="91449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608" indent="-228624" algn="l" defTabSz="91449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852" indent="-228624" algn="l" defTabSz="91449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97" indent="-228624" algn="l" defTabSz="91449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344" indent="-228624" algn="l" defTabSz="91449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588" indent="-228624" algn="l" defTabSz="91449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92" rtl="0" eaLnBrk="1" latinLnBrk="0" hangingPunct="1">
        <a:defRPr kumimoji="1" sz="1800" kern="1200">
          <a:solidFill>
            <a:schemeClr val="tx1"/>
          </a:solidFill>
          <a:latin typeface="+mn-lt"/>
          <a:ea typeface="+mn-ea"/>
          <a:cs typeface="+mn-cs"/>
        </a:defRPr>
      </a:lvl1pPr>
      <a:lvl2pPr marL="457247" algn="l" defTabSz="914492" rtl="0" eaLnBrk="1" latinLnBrk="0" hangingPunct="1">
        <a:defRPr kumimoji="1" sz="1800" kern="1200">
          <a:solidFill>
            <a:schemeClr val="tx1"/>
          </a:solidFill>
          <a:latin typeface="+mn-lt"/>
          <a:ea typeface="+mn-ea"/>
          <a:cs typeface="+mn-cs"/>
        </a:defRPr>
      </a:lvl2pPr>
      <a:lvl3pPr marL="914492" algn="l" defTabSz="914492" rtl="0" eaLnBrk="1" latinLnBrk="0" hangingPunct="1">
        <a:defRPr kumimoji="1" sz="1800" kern="1200">
          <a:solidFill>
            <a:schemeClr val="tx1"/>
          </a:solidFill>
          <a:latin typeface="+mn-lt"/>
          <a:ea typeface="+mn-ea"/>
          <a:cs typeface="+mn-cs"/>
        </a:defRPr>
      </a:lvl3pPr>
      <a:lvl4pPr marL="1371736" algn="l" defTabSz="914492" rtl="0" eaLnBrk="1" latinLnBrk="0" hangingPunct="1">
        <a:defRPr kumimoji="1" sz="1800" kern="1200">
          <a:solidFill>
            <a:schemeClr val="tx1"/>
          </a:solidFill>
          <a:latin typeface="+mn-lt"/>
          <a:ea typeface="+mn-ea"/>
          <a:cs typeface="+mn-cs"/>
        </a:defRPr>
      </a:lvl4pPr>
      <a:lvl5pPr marL="1828984" algn="l" defTabSz="914492" rtl="0" eaLnBrk="1" latinLnBrk="0" hangingPunct="1">
        <a:defRPr kumimoji="1" sz="1800" kern="1200">
          <a:solidFill>
            <a:schemeClr val="tx1"/>
          </a:solidFill>
          <a:latin typeface="+mn-lt"/>
          <a:ea typeface="+mn-ea"/>
          <a:cs typeface="+mn-cs"/>
        </a:defRPr>
      </a:lvl5pPr>
      <a:lvl6pPr marL="2286228" algn="l" defTabSz="914492" rtl="0" eaLnBrk="1" latinLnBrk="0" hangingPunct="1">
        <a:defRPr kumimoji="1" sz="1800" kern="1200">
          <a:solidFill>
            <a:schemeClr val="tx1"/>
          </a:solidFill>
          <a:latin typeface="+mn-lt"/>
          <a:ea typeface="+mn-ea"/>
          <a:cs typeface="+mn-cs"/>
        </a:defRPr>
      </a:lvl6pPr>
      <a:lvl7pPr marL="2743474" algn="l" defTabSz="914492" rtl="0" eaLnBrk="1" latinLnBrk="0" hangingPunct="1">
        <a:defRPr kumimoji="1" sz="1800" kern="1200">
          <a:solidFill>
            <a:schemeClr val="tx1"/>
          </a:solidFill>
          <a:latin typeface="+mn-lt"/>
          <a:ea typeface="+mn-ea"/>
          <a:cs typeface="+mn-cs"/>
        </a:defRPr>
      </a:lvl7pPr>
      <a:lvl8pPr marL="3200720" algn="l" defTabSz="914492" rtl="0" eaLnBrk="1" latinLnBrk="0" hangingPunct="1">
        <a:defRPr kumimoji="1" sz="1800" kern="1200">
          <a:solidFill>
            <a:schemeClr val="tx1"/>
          </a:solidFill>
          <a:latin typeface="+mn-lt"/>
          <a:ea typeface="+mn-ea"/>
          <a:cs typeface="+mn-cs"/>
        </a:defRPr>
      </a:lvl8pPr>
      <a:lvl9pPr marL="3657964" algn="l" defTabSz="914492"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ibm.box.com/v/ibmcloud-yawarak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loud.ibm.com/docs/dns-svcs?topic=dns-svcs-custom-resolver#cr-profile-capabilities"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686618EF-8722-512F-E8C5-D161E58B7CBB}"/>
              </a:ext>
            </a:extLst>
          </p:cNvPr>
          <p:cNvSpPr txBox="1">
            <a:spLocks/>
          </p:cNvSpPr>
          <p:nvPr/>
        </p:nvSpPr>
        <p:spPr>
          <a:xfrm>
            <a:off x="3362202" y="1476421"/>
            <a:ext cx="5889625" cy="477837"/>
          </a:xfrm>
          <a:prstGeom prst="rect">
            <a:avLst/>
          </a:prstGeom>
        </p:spPr>
        <p:txBody>
          <a:bodyPr anchor="t"/>
          <a:lstStyle>
            <a:lvl1pPr algn="ctr" defTabSz="914492" rtl="0" eaLnBrk="1" latinLnBrk="0" hangingPunct="1">
              <a:lnSpc>
                <a:spcPct val="90000"/>
              </a:lnSpc>
              <a:spcBef>
                <a:spcPct val="0"/>
              </a:spcBef>
              <a:buNone/>
              <a:defRPr kumimoji="1" sz="2600" b="1" kern="1200">
                <a:solidFill>
                  <a:schemeClr val="tx1"/>
                </a:solidFill>
                <a:latin typeface="+mj-lt"/>
                <a:ea typeface="+mj-ea"/>
                <a:cs typeface="+mj-cs"/>
              </a:defRPr>
            </a:lvl1pPr>
          </a:lstStyle>
          <a:p>
            <a:r>
              <a:rPr lang="en-US" altLang="ja-JP" sz="2800" dirty="0"/>
              <a:t>IBM</a:t>
            </a:r>
            <a:r>
              <a:rPr lang="ja-JP" altLang="en-US" sz="2800" dirty="0"/>
              <a:t> </a:t>
            </a:r>
            <a:r>
              <a:rPr lang="en-US" altLang="ja-JP" sz="2800" dirty="0"/>
              <a:t>Power Virtual Server</a:t>
            </a:r>
            <a:r>
              <a:rPr lang="ja-JP" altLang="en-US" sz="2800" dirty="0"/>
              <a:t>　</a:t>
            </a:r>
          </a:p>
        </p:txBody>
      </p:sp>
      <p:sp>
        <p:nvSpPr>
          <p:cNvPr id="6" name="字幕 2">
            <a:extLst>
              <a:ext uri="{FF2B5EF4-FFF2-40B4-BE49-F238E27FC236}">
                <a16:creationId xmlns:a16="http://schemas.microsoft.com/office/drawing/2014/main" id="{B80E4507-A27B-E6F9-0467-89BA8B57DB90}"/>
              </a:ext>
            </a:extLst>
          </p:cNvPr>
          <p:cNvSpPr txBox="1">
            <a:spLocks/>
          </p:cNvSpPr>
          <p:nvPr/>
        </p:nvSpPr>
        <p:spPr>
          <a:xfrm>
            <a:off x="3362202" y="2025696"/>
            <a:ext cx="6244604" cy="365125"/>
          </a:xfrm>
          <a:prstGeom prst="rect">
            <a:avLst/>
          </a:prstGeom>
        </p:spPr>
        <p:txBody>
          <a:bodyPr/>
          <a:lstStyle>
            <a:lvl1pPr marL="0" indent="0" algn="ctr" defTabSz="914492"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457200" indent="0" algn="ctr" defTabSz="914492"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92"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92"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92"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92"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92"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92"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92"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400" dirty="0"/>
              <a:t>AIX</a:t>
            </a:r>
            <a:r>
              <a:rPr lang="ja-JP" altLang="en-US" sz="2400" dirty="0"/>
              <a:t>用ヒアリングシート記入時の注意事項</a:t>
            </a:r>
            <a:endParaRPr lang="en-US" altLang="ja-JP" sz="2400" dirty="0"/>
          </a:p>
          <a:p>
            <a:r>
              <a:rPr lang="en-US" altLang="ja-JP" dirty="0"/>
              <a:t>(AIX</a:t>
            </a:r>
            <a:r>
              <a:rPr lang="ja-JP" altLang="en-US" dirty="0"/>
              <a:t>用ヒアリングシート</a:t>
            </a:r>
            <a:r>
              <a:rPr lang="en-US" altLang="ja-JP" dirty="0"/>
              <a:t>v2</a:t>
            </a:r>
            <a:r>
              <a:rPr lang="ja-JP" altLang="en-US" dirty="0"/>
              <a:t> </a:t>
            </a:r>
            <a:r>
              <a:rPr lang="en-US" altLang="ja-JP" dirty="0"/>
              <a:t>20250303</a:t>
            </a:r>
            <a:r>
              <a:rPr lang="ja-JP" altLang="en-US" dirty="0"/>
              <a:t>版</a:t>
            </a:r>
            <a:r>
              <a:rPr lang="en-US" altLang="ja-JP" dirty="0"/>
              <a:t>)</a:t>
            </a:r>
            <a:endParaRPr lang="ja-JP" altLang="en-US" dirty="0"/>
          </a:p>
        </p:txBody>
      </p:sp>
      <p:pic>
        <p:nvPicPr>
          <p:cNvPr id="7" name="Picture 2">
            <a:extLst>
              <a:ext uri="{FF2B5EF4-FFF2-40B4-BE49-F238E27FC236}">
                <a16:creationId xmlns:a16="http://schemas.microsoft.com/office/drawing/2014/main" id="{F6FA1512-A206-6808-8148-19916188CDF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59854" y="3161714"/>
            <a:ext cx="3531863" cy="116533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グループ化 7">
            <a:extLst>
              <a:ext uri="{FF2B5EF4-FFF2-40B4-BE49-F238E27FC236}">
                <a16:creationId xmlns:a16="http://schemas.microsoft.com/office/drawing/2014/main" id="{468758D7-A426-E523-E528-4BA44EB19C71}"/>
              </a:ext>
            </a:extLst>
          </p:cNvPr>
          <p:cNvGrpSpPr/>
          <p:nvPr/>
        </p:nvGrpSpPr>
        <p:grpSpPr>
          <a:xfrm>
            <a:off x="8653136" y="3383280"/>
            <a:ext cx="2316401" cy="2492046"/>
            <a:chOff x="7876352" y="2254540"/>
            <a:chExt cx="3531863" cy="4319778"/>
          </a:xfrm>
        </p:grpSpPr>
        <p:pic>
          <p:nvPicPr>
            <p:cNvPr id="9" name="図 8">
              <a:extLst>
                <a:ext uri="{FF2B5EF4-FFF2-40B4-BE49-F238E27FC236}">
                  <a16:creationId xmlns:a16="http://schemas.microsoft.com/office/drawing/2014/main" id="{3A12AD63-72B6-C2CA-0D08-10739A5051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6352" y="2254540"/>
              <a:ext cx="3531863" cy="2657727"/>
            </a:xfrm>
            <a:prstGeom prst="rect">
              <a:avLst/>
            </a:prstGeom>
          </p:spPr>
        </p:pic>
        <p:pic>
          <p:nvPicPr>
            <p:cNvPr id="10" name="図 9">
              <a:extLst>
                <a:ext uri="{FF2B5EF4-FFF2-40B4-BE49-F238E27FC236}">
                  <a16:creationId xmlns:a16="http://schemas.microsoft.com/office/drawing/2014/main" id="{145229B1-4A5C-1295-522E-2F7C661EBC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5152" y="3916590"/>
              <a:ext cx="3015861" cy="2657728"/>
            </a:xfrm>
            <a:prstGeom prst="rect">
              <a:avLst/>
            </a:prstGeom>
          </p:spPr>
        </p:pic>
        <p:sp>
          <p:nvSpPr>
            <p:cNvPr id="11" name="テキスト ボックス 10">
              <a:extLst>
                <a:ext uri="{FF2B5EF4-FFF2-40B4-BE49-F238E27FC236}">
                  <a16:creationId xmlns:a16="http://schemas.microsoft.com/office/drawing/2014/main" id="{9394AF25-520E-9F6F-F20C-442DF7FEF21E}"/>
                </a:ext>
              </a:extLst>
            </p:cNvPr>
            <p:cNvSpPr txBox="1"/>
            <p:nvPr/>
          </p:nvSpPr>
          <p:spPr>
            <a:xfrm>
              <a:off x="8569713" y="3520318"/>
              <a:ext cx="2631300" cy="700187"/>
            </a:xfrm>
            <a:prstGeom prst="rect">
              <a:avLst/>
            </a:prstGeom>
            <a:noFill/>
          </p:spPr>
          <p:txBody>
            <a:bodyPr wrap="square" rtlCol="0">
              <a:spAutoFit/>
            </a:bodyPr>
            <a:lstStyle/>
            <a:p>
              <a:r>
                <a:rPr kumimoji="1" lang="en-US" altLang="ja-JP" sz="2400" b="1" dirty="0">
                  <a:ln w="2857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mpact" panose="020B0806030902050204" pitchFamily="34" charset="0"/>
                </a:rPr>
                <a:t>Power VS</a:t>
              </a:r>
              <a:endParaRPr kumimoji="1" lang="ja-JP" altLang="en-US" sz="2400" b="1" dirty="0">
                <a:ln w="2857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mpact" panose="020B0806030902050204" pitchFamily="34" charset="0"/>
              </a:endParaRPr>
            </a:p>
          </p:txBody>
        </p:sp>
      </p:grpSp>
      <p:sp>
        <p:nvSpPr>
          <p:cNvPr id="13" name="テキスト ボックス 12">
            <a:extLst>
              <a:ext uri="{FF2B5EF4-FFF2-40B4-BE49-F238E27FC236}">
                <a16:creationId xmlns:a16="http://schemas.microsoft.com/office/drawing/2014/main" id="{64F4C0EB-4A8D-B20B-049C-BF6EFED8D3E8}"/>
              </a:ext>
            </a:extLst>
          </p:cNvPr>
          <p:cNvSpPr txBox="1"/>
          <p:nvPr/>
        </p:nvSpPr>
        <p:spPr>
          <a:xfrm>
            <a:off x="4459853" y="4674997"/>
            <a:ext cx="3694322" cy="1200329"/>
          </a:xfrm>
          <a:prstGeom prst="rect">
            <a:avLst/>
          </a:prstGeom>
          <a:noFill/>
        </p:spPr>
        <p:txBody>
          <a:bodyPr wrap="square" rtlCol="0">
            <a:spAutoFit/>
          </a:bodyPr>
          <a:lstStyle/>
          <a:p>
            <a:pPr algn="ctr">
              <a:lnSpc>
                <a:spcPct val="150000"/>
              </a:lnSpc>
            </a:pPr>
            <a:r>
              <a:rPr lang="en-US" altLang="ja-JP" sz="1600" dirty="0">
                <a:latin typeface="+mn-ea"/>
              </a:rPr>
              <a:t>2025</a:t>
            </a:r>
            <a:r>
              <a:rPr lang="ja-JP" altLang="en-US" sz="1600" dirty="0">
                <a:latin typeface="+mn-ea"/>
              </a:rPr>
              <a:t>年 </a:t>
            </a:r>
            <a:r>
              <a:rPr lang="en-US" altLang="ja-JP" sz="1600" dirty="0">
                <a:latin typeface="+mn-ea"/>
              </a:rPr>
              <a:t>3</a:t>
            </a:r>
            <a:r>
              <a:rPr lang="ja-JP" altLang="en-US" sz="1600" dirty="0">
                <a:latin typeface="+mn-ea"/>
              </a:rPr>
              <a:t>月</a:t>
            </a:r>
            <a:endParaRPr lang="en-US" altLang="ja-JP" sz="1600" dirty="0">
              <a:latin typeface="+mn-ea"/>
            </a:endParaRPr>
          </a:p>
          <a:p>
            <a:pPr algn="ctr"/>
            <a:r>
              <a:rPr lang="ja-JP" altLang="en-US" sz="1600" dirty="0">
                <a:latin typeface="+mn-ea"/>
              </a:rPr>
              <a:t>株式会社イグアス</a:t>
            </a:r>
            <a:endParaRPr lang="en-US" altLang="ja-JP" sz="1600" dirty="0">
              <a:latin typeface="+mn-ea"/>
            </a:endParaRPr>
          </a:p>
          <a:p>
            <a:pPr algn="ctr"/>
            <a:r>
              <a:rPr lang="ja-JP" altLang="ja-JP" sz="1600" dirty="0">
                <a:effectLst/>
                <a:latin typeface="+mn-ea"/>
                <a:cs typeface="ＭＳ Ｐゴシック" panose="020B0600070205080204" pitchFamily="50" charset="-128"/>
              </a:rPr>
              <a:t>パートナービジネス事業部　</a:t>
            </a:r>
            <a:endParaRPr lang="en-US" altLang="ja-JP" sz="1600" dirty="0">
              <a:effectLst/>
              <a:latin typeface="+mn-ea"/>
              <a:cs typeface="ＭＳ Ｐゴシック" panose="020B0600070205080204" pitchFamily="50" charset="-128"/>
            </a:endParaRPr>
          </a:p>
          <a:p>
            <a:pPr algn="ctr"/>
            <a:r>
              <a:rPr lang="ja-JP" altLang="en-US" sz="1600" dirty="0">
                <a:latin typeface="+mn-ea"/>
                <a:cs typeface="ＭＳ Ｐゴシック" panose="020B0600070205080204" pitchFamily="50" charset="-128"/>
              </a:rPr>
              <a:t>クラウド＆ </a:t>
            </a:r>
            <a:r>
              <a:rPr lang="en-US" altLang="ja-JP" sz="1600" dirty="0">
                <a:latin typeface="+mn-ea"/>
                <a:cs typeface="ＭＳ Ｐゴシック" panose="020B0600070205080204" pitchFamily="50" charset="-128"/>
              </a:rPr>
              <a:t>AI</a:t>
            </a:r>
            <a:r>
              <a:rPr lang="ja-JP" altLang="en-US" sz="1600" dirty="0">
                <a:latin typeface="+mn-ea"/>
                <a:cs typeface="ＭＳ Ｐゴシック" panose="020B0600070205080204" pitchFamily="50" charset="-128"/>
              </a:rPr>
              <a:t>営業開発部</a:t>
            </a:r>
            <a:endParaRPr lang="ja-JP" altLang="ja-JP" sz="1600" dirty="0">
              <a:effectLst/>
              <a:latin typeface="+mn-ea"/>
              <a:cs typeface="ＭＳ Ｐゴシック" panose="020B0600070205080204" pitchFamily="50" charset="-128"/>
            </a:endParaRPr>
          </a:p>
        </p:txBody>
      </p:sp>
    </p:spTree>
    <p:extLst>
      <p:ext uri="{BB962C8B-B14F-4D97-AF65-F5344CB8AC3E}">
        <p14:creationId xmlns:p14="http://schemas.microsoft.com/office/powerpoint/2010/main" val="1632656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1DA55ADB-AAF2-56B6-9390-FFCE6F2DD23E}"/>
              </a:ext>
            </a:extLst>
          </p:cNvPr>
          <p:cNvSpPr txBox="1">
            <a:spLocks/>
          </p:cNvSpPr>
          <p:nvPr/>
        </p:nvSpPr>
        <p:spPr>
          <a:xfrm>
            <a:off x="972000" y="317938"/>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t>
            </a:r>
            <a:r>
              <a:rPr lang="ja-JP" altLang="en-US"/>
              <a:t>任意</a:t>
            </a:r>
            <a:r>
              <a:rPr lang="en-US" altLang="ja-JP" dirty="0"/>
              <a:t>】Backup</a:t>
            </a:r>
            <a:endParaRPr lang="ja-JP" altLang="en-US" dirty="0"/>
          </a:p>
        </p:txBody>
      </p:sp>
      <p:sp>
        <p:nvSpPr>
          <p:cNvPr id="3" name="テキスト ボックス 2">
            <a:extLst>
              <a:ext uri="{FF2B5EF4-FFF2-40B4-BE49-F238E27FC236}">
                <a16:creationId xmlns:a16="http://schemas.microsoft.com/office/drawing/2014/main" id="{DF17ACDE-2D86-C716-9542-BBD85ABE048B}"/>
              </a:ext>
            </a:extLst>
          </p:cNvPr>
          <p:cNvSpPr txBox="1"/>
          <p:nvPr/>
        </p:nvSpPr>
        <p:spPr>
          <a:xfrm>
            <a:off x="6948225" y="3232803"/>
            <a:ext cx="4673074" cy="954107"/>
          </a:xfrm>
          <a:prstGeom prst="rect">
            <a:avLst/>
          </a:prstGeom>
          <a:noFill/>
        </p:spPr>
        <p:txBody>
          <a:bodyPr wrap="none" rtlCol="0">
            <a:spAutoFit/>
          </a:bodyPr>
          <a:lstStyle/>
          <a:p>
            <a:r>
              <a:rPr lang="en-US" altLang="ja-JP" sz="1400" b="1" dirty="0">
                <a:solidFill>
                  <a:srgbClr val="FF0000"/>
                </a:solidFill>
              </a:rPr>
              <a:t>※</a:t>
            </a:r>
            <a:r>
              <a:rPr lang="ja-JP" altLang="en-US" sz="1400" b="1" dirty="0">
                <a:solidFill>
                  <a:srgbClr val="FF0000"/>
                </a:solidFill>
              </a:rPr>
              <a:t>ヒアリングシートには質問</a:t>
            </a:r>
            <a:r>
              <a:rPr lang="en-US" altLang="ja-JP" sz="1400" b="1" dirty="0">
                <a:solidFill>
                  <a:srgbClr val="FF0000"/>
                </a:solidFill>
              </a:rPr>
              <a:t>1</a:t>
            </a:r>
            <a:r>
              <a:rPr lang="ja-JP" altLang="en-US" sz="1400" b="1" dirty="0">
                <a:solidFill>
                  <a:srgbClr val="FF0000"/>
                </a:solidFill>
              </a:rPr>
              <a:t>と質問</a:t>
            </a:r>
            <a:r>
              <a:rPr lang="en-US" altLang="ja-JP" sz="1400" b="1" dirty="0">
                <a:solidFill>
                  <a:srgbClr val="FF0000"/>
                </a:solidFill>
              </a:rPr>
              <a:t>2</a:t>
            </a:r>
            <a:r>
              <a:rPr lang="ja-JP" altLang="en-US" sz="1400" b="1" dirty="0">
                <a:solidFill>
                  <a:srgbClr val="FF0000"/>
                </a:solidFill>
              </a:rPr>
              <a:t>の間に</a:t>
            </a:r>
            <a:endParaRPr lang="en-US" altLang="ja-JP" sz="1400" b="1" dirty="0">
              <a:solidFill>
                <a:srgbClr val="FF0000"/>
              </a:solidFill>
            </a:endParaRPr>
          </a:p>
          <a:p>
            <a:r>
              <a:rPr kumimoji="1" lang="ja-JP" altLang="en-US" sz="1400" b="1" dirty="0">
                <a:solidFill>
                  <a:srgbClr val="FF0000"/>
                </a:solidFill>
              </a:rPr>
              <a:t>　バックアップ方式に関する資料があります。</a:t>
            </a:r>
            <a:endParaRPr kumimoji="1" lang="en-US" altLang="ja-JP" sz="1400" b="1" dirty="0">
              <a:solidFill>
                <a:srgbClr val="FF0000"/>
              </a:solidFill>
            </a:endParaRPr>
          </a:p>
          <a:p>
            <a:r>
              <a:rPr lang="ja-JP" altLang="en-US" sz="1400" b="1" dirty="0">
                <a:solidFill>
                  <a:srgbClr val="FF0000"/>
                </a:solidFill>
              </a:rPr>
              <a:t>　質問</a:t>
            </a:r>
            <a:r>
              <a:rPr lang="en-US" altLang="ja-JP" sz="1400" b="1" dirty="0">
                <a:solidFill>
                  <a:srgbClr val="FF0000"/>
                </a:solidFill>
              </a:rPr>
              <a:t>1</a:t>
            </a:r>
            <a:r>
              <a:rPr lang="ja-JP" altLang="en-US" sz="1400" b="1" dirty="0">
                <a:solidFill>
                  <a:srgbClr val="FF0000"/>
                </a:solidFill>
              </a:rPr>
              <a:t>で選択された回答により質問</a:t>
            </a:r>
            <a:r>
              <a:rPr lang="en-US" altLang="ja-JP" sz="1400" b="1" dirty="0">
                <a:solidFill>
                  <a:srgbClr val="FF0000"/>
                </a:solidFill>
              </a:rPr>
              <a:t>2</a:t>
            </a:r>
            <a:r>
              <a:rPr lang="ja-JP" altLang="en-US" sz="1400" b="1" dirty="0">
                <a:solidFill>
                  <a:srgbClr val="FF0000"/>
                </a:solidFill>
              </a:rPr>
              <a:t>・</a:t>
            </a:r>
            <a:r>
              <a:rPr lang="en-US" altLang="ja-JP" sz="1400" b="1" dirty="0">
                <a:solidFill>
                  <a:srgbClr val="FF0000"/>
                </a:solidFill>
              </a:rPr>
              <a:t>3</a:t>
            </a:r>
            <a:r>
              <a:rPr lang="ja-JP" altLang="en-US" sz="1400" b="1" dirty="0">
                <a:solidFill>
                  <a:srgbClr val="FF0000"/>
                </a:solidFill>
              </a:rPr>
              <a:t>にも</a:t>
            </a:r>
            <a:endParaRPr lang="en-US" altLang="ja-JP" sz="1400" b="1" dirty="0">
              <a:solidFill>
                <a:srgbClr val="FF0000"/>
              </a:solidFill>
            </a:endParaRPr>
          </a:p>
          <a:p>
            <a:r>
              <a:rPr kumimoji="1" lang="ja-JP" altLang="en-US" sz="1400" b="1" dirty="0">
                <a:solidFill>
                  <a:srgbClr val="FF0000"/>
                </a:solidFill>
              </a:rPr>
              <a:t>　ご回答いただく必要がありますのでご注意ください。</a:t>
            </a:r>
          </a:p>
        </p:txBody>
      </p:sp>
      <p:pic>
        <p:nvPicPr>
          <p:cNvPr id="4" name="図 3">
            <a:extLst>
              <a:ext uri="{FF2B5EF4-FFF2-40B4-BE49-F238E27FC236}">
                <a16:creationId xmlns:a16="http://schemas.microsoft.com/office/drawing/2014/main" id="{2617680A-46D1-2A3A-FCB3-383453FCE4C3}"/>
              </a:ext>
            </a:extLst>
          </p:cNvPr>
          <p:cNvPicPr>
            <a:picLocks noChangeAspect="1"/>
          </p:cNvPicPr>
          <p:nvPr/>
        </p:nvPicPr>
        <p:blipFill>
          <a:blip r:embed="rId2"/>
          <a:stretch>
            <a:fillRect/>
          </a:stretch>
        </p:blipFill>
        <p:spPr>
          <a:xfrm>
            <a:off x="257175" y="1182329"/>
            <a:ext cx="11677650" cy="1438275"/>
          </a:xfrm>
          <a:prstGeom prst="rect">
            <a:avLst/>
          </a:prstGeom>
        </p:spPr>
      </p:pic>
      <p:pic>
        <p:nvPicPr>
          <p:cNvPr id="5" name="図 4">
            <a:extLst>
              <a:ext uri="{FF2B5EF4-FFF2-40B4-BE49-F238E27FC236}">
                <a16:creationId xmlns:a16="http://schemas.microsoft.com/office/drawing/2014/main" id="{6DE7B217-72B4-EE26-0E17-9797982A53E0}"/>
              </a:ext>
            </a:extLst>
          </p:cNvPr>
          <p:cNvPicPr>
            <a:picLocks noChangeAspect="1"/>
          </p:cNvPicPr>
          <p:nvPr/>
        </p:nvPicPr>
        <p:blipFill rotWithShape="1">
          <a:blip r:embed="rId3"/>
          <a:srcRect b="29697"/>
          <a:stretch/>
        </p:blipFill>
        <p:spPr>
          <a:xfrm>
            <a:off x="311939" y="2945921"/>
            <a:ext cx="6515100" cy="2470955"/>
          </a:xfrm>
          <a:prstGeom prst="rect">
            <a:avLst/>
          </a:prstGeom>
        </p:spPr>
      </p:pic>
    </p:spTree>
    <p:extLst>
      <p:ext uri="{BB962C8B-B14F-4D97-AF65-F5344CB8AC3E}">
        <p14:creationId xmlns:p14="http://schemas.microsoft.com/office/powerpoint/2010/main" val="2718516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077AF37D-EE27-BCD0-1D5A-9504B0DA8904}"/>
              </a:ext>
            </a:extLst>
          </p:cNvPr>
          <p:cNvSpPr txBox="1">
            <a:spLocks/>
          </p:cNvSpPr>
          <p:nvPr/>
        </p:nvSpPr>
        <p:spPr>
          <a:xfrm>
            <a:off x="957932" y="275738"/>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t>
            </a:r>
            <a:r>
              <a:rPr lang="ja-JP" altLang="en-US" dirty="0"/>
              <a:t>任意</a:t>
            </a:r>
            <a:r>
              <a:rPr lang="en-US" altLang="ja-JP" dirty="0"/>
              <a:t>】ICOS</a:t>
            </a:r>
            <a:r>
              <a:rPr lang="ja-JP" altLang="en-US" dirty="0"/>
              <a:t>　</a:t>
            </a:r>
            <a:r>
              <a:rPr lang="en-US" altLang="ja-JP" dirty="0"/>
              <a:t>–</a:t>
            </a:r>
            <a:r>
              <a:rPr lang="ja-JP" altLang="en-US" dirty="0"/>
              <a:t>質問</a:t>
            </a:r>
            <a:r>
              <a:rPr lang="en-US" altLang="ja-JP" dirty="0"/>
              <a:t>1–</a:t>
            </a:r>
            <a:endParaRPr lang="ja-JP" altLang="en-US" dirty="0"/>
          </a:p>
        </p:txBody>
      </p:sp>
      <p:sp>
        <p:nvSpPr>
          <p:cNvPr id="3" name="テキスト ボックス 2">
            <a:extLst>
              <a:ext uri="{FF2B5EF4-FFF2-40B4-BE49-F238E27FC236}">
                <a16:creationId xmlns:a16="http://schemas.microsoft.com/office/drawing/2014/main" id="{37A7F184-6654-38AA-750F-95A284A6B0BC}"/>
              </a:ext>
            </a:extLst>
          </p:cNvPr>
          <p:cNvSpPr txBox="1"/>
          <p:nvPr/>
        </p:nvSpPr>
        <p:spPr>
          <a:xfrm>
            <a:off x="153155" y="4616947"/>
            <a:ext cx="11885690" cy="523220"/>
          </a:xfrm>
          <a:prstGeom prst="rect">
            <a:avLst/>
          </a:prstGeom>
          <a:noFill/>
        </p:spPr>
        <p:txBody>
          <a:bodyPr wrap="none" rtlCol="0">
            <a:spAutoFit/>
          </a:bodyPr>
          <a:lstStyle/>
          <a:p>
            <a:r>
              <a:rPr kumimoji="1" lang="ja-JP" altLang="en-US" sz="1400" dirty="0">
                <a:latin typeface="+mn-ea"/>
              </a:rPr>
              <a:t>●</a:t>
            </a:r>
            <a:r>
              <a:rPr kumimoji="1" lang="en-US" altLang="ja-JP" sz="1400" dirty="0">
                <a:latin typeface="+mn-ea"/>
              </a:rPr>
              <a:t>Regiliency</a:t>
            </a:r>
            <a:r>
              <a:rPr kumimoji="1" lang="ja-JP" altLang="en-US" sz="1400" dirty="0">
                <a:latin typeface="+mn-ea"/>
              </a:rPr>
              <a:t>：備考欄を参照のうえプルダウンリストから選択ください。イグアスでは</a:t>
            </a:r>
            <a:r>
              <a:rPr kumimoji="1" lang="en-US" altLang="ja-JP" sz="1400" dirty="0">
                <a:latin typeface="+mn-ea"/>
              </a:rPr>
              <a:t>Regional</a:t>
            </a:r>
            <a:r>
              <a:rPr kumimoji="1" lang="ja-JP" altLang="en-US" sz="1400" dirty="0">
                <a:latin typeface="+mn-ea"/>
              </a:rPr>
              <a:t>を推奨しています。</a:t>
            </a:r>
            <a:endParaRPr kumimoji="1" lang="en-US" altLang="ja-JP" sz="1400" dirty="0">
              <a:latin typeface="+mn-ea"/>
            </a:endParaRPr>
          </a:p>
          <a:p>
            <a:r>
              <a:rPr kumimoji="1" lang="ja-JP" altLang="en-US" sz="1400" dirty="0">
                <a:latin typeface="+mn-ea"/>
              </a:rPr>
              <a:t>●</a:t>
            </a:r>
            <a:r>
              <a:rPr kumimoji="1" lang="en-US" altLang="ja-JP" sz="1400" dirty="0">
                <a:latin typeface="+mn-ea"/>
              </a:rPr>
              <a:t>Storage Class</a:t>
            </a:r>
            <a:r>
              <a:rPr kumimoji="1" lang="ja-JP" altLang="en-US" sz="1400" dirty="0">
                <a:latin typeface="+mn-ea"/>
              </a:rPr>
              <a:t>：イグアスでは</a:t>
            </a:r>
            <a:r>
              <a:rPr lang="en-US" altLang="ja-JP" sz="1400" dirty="0">
                <a:latin typeface="+mn-ea"/>
              </a:rPr>
              <a:t>Smart</a:t>
            </a:r>
            <a:r>
              <a:rPr kumimoji="1" lang="en-US" altLang="ja-JP" sz="1400" dirty="0">
                <a:latin typeface="+mn-ea"/>
              </a:rPr>
              <a:t> Storage</a:t>
            </a:r>
            <a:r>
              <a:rPr kumimoji="1" lang="ja-JP" altLang="en-US" sz="1400" dirty="0">
                <a:latin typeface="+mn-ea"/>
              </a:rPr>
              <a:t>を推奨しています。各クラスに関してはヒアリングシートまたは次のページの図を参照ください。</a:t>
            </a:r>
          </a:p>
        </p:txBody>
      </p:sp>
      <p:pic>
        <p:nvPicPr>
          <p:cNvPr id="4" name="図 3">
            <a:extLst>
              <a:ext uri="{FF2B5EF4-FFF2-40B4-BE49-F238E27FC236}">
                <a16:creationId xmlns:a16="http://schemas.microsoft.com/office/drawing/2014/main" id="{893C505C-2020-B9F6-E5F0-90F7E031BDFD}"/>
              </a:ext>
            </a:extLst>
          </p:cNvPr>
          <p:cNvPicPr>
            <a:picLocks noChangeAspect="1"/>
          </p:cNvPicPr>
          <p:nvPr/>
        </p:nvPicPr>
        <p:blipFill>
          <a:blip r:embed="rId2"/>
          <a:stretch>
            <a:fillRect/>
          </a:stretch>
        </p:blipFill>
        <p:spPr>
          <a:xfrm>
            <a:off x="314325" y="1327326"/>
            <a:ext cx="11563350" cy="3209925"/>
          </a:xfrm>
          <a:prstGeom prst="rect">
            <a:avLst/>
          </a:prstGeom>
        </p:spPr>
      </p:pic>
      <p:sp>
        <p:nvSpPr>
          <p:cNvPr id="5" name="テキスト ボックス 4">
            <a:extLst>
              <a:ext uri="{FF2B5EF4-FFF2-40B4-BE49-F238E27FC236}">
                <a16:creationId xmlns:a16="http://schemas.microsoft.com/office/drawing/2014/main" id="{CFEFF7D0-F8F5-814A-FD88-FB6A012F858D}"/>
              </a:ext>
            </a:extLst>
          </p:cNvPr>
          <p:cNvSpPr txBox="1"/>
          <p:nvPr/>
        </p:nvSpPr>
        <p:spPr>
          <a:xfrm>
            <a:off x="3437060" y="1487659"/>
            <a:ext cx="8440615" cy="292388"/>
          </a:xfrm>
          <a:prstGeom prst="rect">
            <a:avLst/>
          </a:prstGeom>
          <a:noFill/>
        </p:spPr>
        <p:txBody>
          <a:bodyPr wrap="square">
            <a:spAutoFit/>
          </a:bodyPr>
          <a:lstStyle/>
          <a:p>
            <a:r>
              <a:rPr lang="ja-JP" altLang="en-US" sz="1300" b="1" dirty="0">
                <a:solidFill>
                  <a:srgbClr val="FF0000"/>
                </a:solidFill>
              </a:rPr>
              <a:t>※ICOSは一回のデータ送受信は約1TB未満推奨となっておりますので、バックアップ設計にご注意ください。</a:t>
            </a:r>
          </a:p>
        </p:txBody>
      </p:sp>
    </p:spTree>
    <p:extLst>
      <p:ext uri="{BB962C8B-B14F-4D97-AF65-F5344CB8AC3E}">
        <p14:creationId xmlns:p14="http://schemas.microsoft.com/office/powerpoint/2010/main" val="2362535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71A90F3F-94EA-8814-963C-1300CE868175}"/>
              </a:ext>
            </a:extLst>
          </p:cNvPr>
          <p:cNvSpPr txBox="1">
            <a:spLocks/>
          </p:cNvSpPr>
          <p:nvPr/>
        </p:nvSpPr>
        <p:spPr>
          <a:xfrm>
            <a:off x="972000" y="275734"/>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ICOS</a:t>
            </a:r>
            <a:r>
              <a:rPr lang="ja-JP" altLang="en-US"/>
              <a:t>　　</a:t>
            </a:r>
            <a:r>
              <a:rPr lang="en-US" altLang="ja-JP" dirty="0"/>
              <a:t>-Storage Class-</a:t>
            </a:r>
            <a:endParaRPr lang="ja-JP" altLang="en-US" dirty="0"/>
          </a:p>
        </p:txBody>
      </p:sp>
      <p:pic>
        <p:nvPicPr>
          <p:cNvPr id="3" name="図 2">
            <a:extLst>
              <a:ext uri="{FF2B5EF4-FFF2-40B4-BE49-F238E27FC236}">
                <a16:creationId xmlns:a16="http://schemas.microsoft.com/office/drawing/2014/main" id="{802CFD24-665C-ED3A-4BF0-68169E063814}"/>
              </a:ext>
            </a:extLst>
          </p:cNvPr>
          <p:cNvPicPr>
            <a:picLocks noChangeAspect="1"/>
          </p:cNvPicPr>
          <p:nvPr/>
        </p:nvPicPr>
        <p:blipFill>
          <a:blip r:embed="rId2"/>
          <a:stretch>
            <a:fillRect/>
          </a:stretch>
        </p:blipFill>
        <p:spPr>
          <a:xfrm>
            <a:off x="356720" y="1199114"/>
            <a:ext cx="11264579" cy="4168016"/>
          </a:xfrm>
          <a:prstGeom prst="rect">
            <a:avLst/>
          </a:prstGeom>
        </p:spPr>
      </p:pic>
      <p:sp>
        <p:nvSpPr>
          <p:cNvPr id="4" name="正方形/長方形 3">
            <a:extLst>
              <a:ext uri="{FF2B5EF4-FFF2-40B4-BE49-F238E27FC236}">
                <a16:creationId xmlns:a16="http://schemas.microsoft.com/office/drawing/2014/main" id="{2AFD6096-9B14-920B-4F9C-3840DA9BF320}"/>
              </a:ext>
            </a:extLst>
          </p:cNvPr>
          <p:cNvSpPr/>
          <p:nvPr/>
        </p:nvSpPr>
        <p:spPr>
          <a:xfrm>
            <a:off x="1987825" y="1288669"/>
            <a:ext cx="3140765" cy="391943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7714049A-B4D8-2E14-5AC5-F18B556C8DEE}"/>
              </a:ext>
            </a:extLst>
          </p:cNvPr>
          <p:cNvSpPr txBox="1"/>
          <p:nvPr/>
        </p:nvSpPr>
        <p:spPr>
          <a:xfrm>
            <a:off x="2794746" y="5403381"/>
            <a:ext cx="1261884" cy="307777"/>
          </a:xfrm>
          <a:prstGeom prst="rect">
            <a:avLst/>
          </a:prstGeom>
          <a:noFill/>
        </p:spPr>
        <p:txBody>
          <a:bodyPr wrap="none" rtlCol="0">
            <a:spAutoFit/>
          </a:bodyPr>
          <a:lstStyle/>
          <a:p>
            <a:r>
              <a:rPr kumimoji="1" lang="ja-JP" altLang="en-US" sz="1400" dirty="0">
                <a:solidFill>
                  <a:srgbClr val="FF0000"/>
                </a:solidFill>
              </a:rPr>
              <a:t>イグアス推奨</a:t>
            </a:r>
          </a:p>
        </p:txBody>
      </p:sp>
    </p:spTree>
    <p:extLst>
      <p:ext uri="{BB962C8B-B14F-4D97-AF65-F5344CB8AC3E}">
        <p14:creationId xmlns:p14="http://schemas.microsoft.com/office/powerpoint/2010/main" val="588206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A89CAD74-0764-1ECB-7F5E-AA4C62292027}"/>
              </a:ext>
            </a:extLst>
          </p:cNvPr>
          <p:cNvSpPr txBox="1">
            <a:spLocks/>
          </p:cNvSpPr>
          <p:nvPr/>
        </p:nvSpPr>
        <p:spPr>
          <a:xfrm>
            <a:off x="1042340" y="253715"/>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t>
            </a:r>
            <a:r>
              <a:rPr lang="ja-JP" altLang="en-US" dirty="0"/>
              <a:t>任意</a:t>
            </a:r>
            <a:r>
              <a:rPr lang="en-US" altLang="ja-JP" dirty="0"/>
              <a:t>】VTL</a:t>
            </a:r>
            <a:endParaRPr lang="ja-JP" altLang="en-US" dirty="0"/>
          </a:p>
        </p:txBody>
      </p:sp>
      <p:sp>
        <p:nvSpPr>
          <p:cNvPr id="3" name="右大かっこ 2">
            <a:extLst>
              <a:ext uri="{FF2B5EF4-FFF2-40B4-BE49-F238E27FC236}">
                <a16:creationId xmlns:a16="http://schemas.microsoft.com/office/drawing/2014/main" id="{B8E1B7C6-A070-DFAB-DF9F-221644859DE5}"/>
              </a:ext>
            </a:extLst>
          </p:cNvPr>
          <p:cNvSpPr/>
          <p:nvPr/>
        </p:nvSpPr>
        <p:spPr>
          <a:xfrm>
            <a:off x="5795279" y="2877498"/>
            <a:ext cx="119269" cy="583096"/>
          </a:xfrm>
          <a:prstGeom prst="rightBracket">
            <a:avLst/>
          </a:prstGeom>
          <a:ln w="3810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EDEE5B55-E611-C495-A51A-04A89A53EA6E}"/>
              </a:ext>
            </a:extLst>
          </p:cNvPr>
          <p:cNvSpPr txBox="1"/>
          <p:nvPr/>
        </p:nvSpPr>
        <p:spPr>
          <a:xfrm>
            <a:off x="6005129" y="2919032"/>
            <a:ext cx="4493538" cy="523220"/>
          </a:xfrm>
          <a:prstGeom prst="rect">
            <a:avLst/>
          </a:prstGeom>
          <a:noFill/>
        </p:spPr>
        <p:txBody>
          <a:bodyPr wrap="none" rtlCol="0">
            <a:spAutoFit/>
          </a:bodyPr>
          <a:lstStyle/>
          <a:p>
            <a:r>
              <a:rPr lang="ja-JP" altLang="en-US" sz="1400" dirty="0">
                <a:solidFill>
                  <a:srgbClr val="FF0000"/>
                </a:solidFill>
              </a:rPr>
              <a:t>サイジングの際に必要となります。</a:t>
            </a:r>
            <a:endParaRPr lang="en-US" altLang="ja-JP" sz="1400" dirty="0">
              <a:solidFill>
                <a:srgbClr val="FF0000"/>
              </a:solidFill>
            </a:endParaRPr>
          </a:p>
          <a:p>
            <a:r>
              <a:rPr kumimoji="1" lang="ja-JP" altLang="en-US" sz="1400" dirty="0">
                <a:solidFill>
                  <a:srgbClr val="FF0000"/>
                </a:solidFill>
              </a:rPr>
              <a:t>お客様名・リセラー名を英語表記でご記入ください。</a:t>
            </a:r>
          </a:p>
        </p:txBody>
      </p:sp>
      <p:pic>
        <p:nvPicPr>
          <p:cNvPr id="5" name="図 4">
            <a:extLst>
              <a:ext uri="{FF2B5EF4-FFF2-40B4-BE49-F238E27FC236}">
                <a16:creationId xmlns:a16="http://schemas.microsoft.com/office/drawing/2014/main" id="{5914726E-EFDC-838D-6458-D79F803EE472}"/>
              </a:ext>
            </a:extLst>
          </p:cNvPr>
          <p:cNvPicPr>
            <a:picLocks noChangeAspect="1"/>
          </p:cNvPicPr>
          <p:nvPr/>
        </p:nvPicPr>
        <p:blipFill>
          <a:blip r:embed="rId2"/>
          <a:stretch>
            <a:fillRect/>
          </a:stretch>
        </p:blipFill>
        <p:spPr>
          <a:xfrm>
            <a:off x="569714" y="1313991"/>
            <a:ext cx="5245443" cy="4040934"/>
          </a:xfrm>
          <a:prstGeom prst="rect">
            <a:avLst/>
          </a:prstGeom>
        </p:spPr>
      </p:pic>
      <p:sp>
        <p:nvSpPr>
          <p:cNvPr id="6" name="テキスト ボックス 5">
            <a:extLst>
              <a:ext uri="{FF2B5EF4-FFF2-40B4-BE49-F238E27FC236}">
                <a16:creationId xmlns:a16="http://schemas.microsoft.com/office/drawing/2014/main" id="{E28818BB-25DD-8726-E850-39C1E4BAA381}"/>
              </a:ext>
            </a:extLst>
          </p:cNvPr>
          <p:cNvSpPr txBox="1"/>
          <p:nvPr/>
        </p:nvSpPr>
        <p:spPr>
          <a:xfrm>
            <a:off x="5755523" y="4441290"/>
            <a:ext cx="5008102" cy="738664"/>
          </a:xfrm>
          <a:prstGeom prst="rect">
            <a:avLst/>
          </a:prstGeom>
          <a:noFill/>
        </p:spPr>
        <p:txBody>
          <a:bodyPr wrap="none" rtlCol="0">
            <a:spAutoFit/>
          </a:bodyPr>
          <a:lstStyle/>
          <a:p>
            <a:r>
              <a:rPr lang="ja-JP" altLang="en-US" sz="1400" dirty="0">
                <a:latin typeface="+mn-ea"/>
              </a:rPr>
              <a:t>←</a:t>
            </a:r>
            <a:r>
              <a:rPr lang="en-US" altLang="ja-JP" sz="1400" dirty="0">
                <a:latin typeface="+mn-ea"/>
              </a:rPr>
              <a:t>VTL</a:t>
            </a:r>
            <a:r>
              <a:rPr lang="ja-JP" altLang="en-US" sz="1400" dirty="0">
                <a:latin typeface="+mn-ea"/>
              </a:rPr>
              <a:t>用のインスタンス作成・設定作業のお見積りに関して</a:t>
            </a:r>
            <a:endParaRPr lang="en-US" altLang="ja-JP" sz="1400" dirty="0">
              <a:latin typeface="+mn-ea"/>
            </a:endParaRPr>
          </a:p>
          <a:p>
            <a:r>
              <a:rPr lang="ja-JP" altLang="en-US" sz="1400" dirty="0">
                <a:latin typeface="+mn-ea"/>
              </a:rPr>
              <a:t>　「見積必要（別途打ち合わせ必須）」、</a:t>
            </a:r>
            <a:endParaRPr lang="en-US" altLang="ja-JP" sz="1400" dirty="0">
              <a:latin typeface="+mn-ea"/>
            </a:endParaRPr>
          </a:p>
          <a:p>
            <a:r>
              <a:rPr lang="ja-JP" altLang="en-US" sz="1400" dirty="0">
                <a:latin typeface="+mn-ea"/>
              </a:rPr>
              <a:t>　「見積不要」のいずれかを選択ください。</a:t>
            </a:r>
            <a:endParaRPr lang="en-US" altLang="ja-JP" sz="1400" dirty="0">
              <a:latin typeface="+mn-ea"/>
            </a:endParaRPr>
          </a:p>
        </p:txBody>
      </p:sp>
      <p:sp>
        <p:nvSpPr>
          <p:cNvPr id="8" name="正方形/長方形 7">
            <a:extLst>
              <a:ext uri="{FF2B5EF4-FFF2-40B4-BE49-F238E27FC236}">
                <a16:creationId xmlns:a16="http://schemas.microsoft.com/office/drawing/2014/main" id="{9873B194-74AA-4116-38C2-2C23AB01563D}"/>
              </a:ext>
            </a:extLst>
          </p:cNvPr>
          <p:cNvSpPr/>
          <p:nvPr/>
        </p:nvSpPr>
        <p:spPr>
          <a:xfrm>
            <a:off x="6096000" y="5272031"/>
            <a:ext cx="4060874" cy="875551"/>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600" b="1" dirty="0"/>
              <a:t>※VTL</a:t>
            </a:r>
            <a:r>
              <a:rPr kumimoji="1" lang="ja-JP" altLang="en-US" sz="1600" b="1" dirty="0"/>
              <a:t>用インスタンス作成・設定作業は</a:t>
            </a:r>
            <a:endParaRPr kumimoji="1" lang="en-US" altLang="ja-JP" sz="1600" b="1" dirty="0"/>
          </a:p>
          <a:p>
            <a:pPr algn="l"/>
            <a:r>
              <a:rPr kumimoji="1" lang="ja-JP" altLang="en-US" sz="1600" b="1" dirty="0"/>
              <a:t>正式見積の場合は別途お打合せが必要です。</a:t>
            </a:r>
            <a:endParaRPr kumimoji="1" lang="en-US" altLang="ja-JP" sz="1600" b="1" dirty="0"/>
          </a:p>
        </p:txBody>
      </p:sp>
    </p:spTree>
    <p:extLst>
      <p:ext uri="{BB962C8B-B14F-4D97-AF65-F5344CB8AC3E}">
        <p14:creationId xmlns:p14="http://schemas.microsoft.com/office/powerpoint/2010/main" val="3130223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B83E40EA-2224-3B31-796D-03337C84CF70}"/>
              </a:ext>
            </a:extLst>
          </p:cNvPr>
          <p:cNvSpPr txBox="1">
            <a:spLocks/>
          </p:cNvSpPr>
          <p:nvPr/>
        </p:nvSpPr>
        <p:spPr>
          <a:xfrm>
            <a:off x="831320" y="303870"/>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t>
            </a:r>
            <a:r>
              <a:rPr lang="ja-JP" altLang="en-US" dirty="0"/>
              <a:t>任意</a:t>
            </a:r>
            <a:r>
              <a:rPr lang="en-US" altLang="ja-JP" dirty="0"/>
              <a:t>】VTL</a:t>
            </a:r>
            <a:endParaRPr lang="ja-JP" altLang="en-US" dirty="0"/>
          </a:p>
        </p:txBody>
      </p:sp>
      <p:pic>
        <p:nvPicPr>
          <p:cNvPr id="3" name="図 2">
            <a:extLst>
              <a:ext uri="{FF2B5EF4-FFF2-40B4-BE49-F238E27FC236}">
                <a16:creationId xmlns:a16="http://schemas.microsoft.com/office/drawing/2014/main" id="{E50E240F-984B-541E-E512-D753FF1A4714}"/>
              </a:ext>
            </a:extLst>
          </p:cNvPr>
          <p:cNvPicPr>
            <a:picLocks noChangeAspect="1"/>
          </p:cNvPicPr>
          <p:nvPr/>
        </p:nvPicPr>
        <p:blipFill>
          <a:blip r:embed="rId2"/>
          <a:stretch>
            <a:fillRect/>
          </a:stretch>
        </p:blipFill>
        <p:spPr>
          <a:xfrm>
            <a:off x="793387" y="1203550"/>
            <a:ext cx="10418564" cy="2208119"/>
          </a:xfrm>
          <a:prstGeom prst="rect">
            <a:avLst/>
          </a:prstGeom>
        </p:spPr>
      </p:pic>
      <p:sp>
        <p:nvSpPr>
          <p:cNvPr id="4" name="テキスト ボックス 3">
            <a:extLst>
              <a:ext uri="{FF2B5EF4-FFF2-40B4-BE49-F238E27FC236}">
                <a16:creationId xmlns:a16="http://schemas.microsoft.com/office/drawing/2014/main" id="{5A68D860-3FF2-0866-F22F-5AAED66C4F15}"/>
              </a:ext>
            </a:extLst>
          </p:cNvPr>
          <p:cNvSpPr txBox="1"/>
          <p:nvPr/>
        </p:nvSpPr>
        <p:spPr>
          <a:xfrm>
            <a:off x="963383" y="3674506"/>
            <a:ext cx="10936007" cy="2277547"/>
          </a:xfrm>
          <a:prstGeom prst="rect">
            <a:avLst/>
          </a:prstGeom>
          <a:noFill/>
        </p:spPr>
        <p:txBody>
          <a:bodyPr wrap="none" rtlCol="0">
            <a:spAutoFit/>
          </a:bodyPr>
          <a:lstStyle/>
          <a:p>
            <a:r>
              <a:rPr kumimoji="1" lang="ja-JP" altLang="en-US" sz="1400" dirty="0">
                <a:latin typeface="+mn-ea"/>
              </a:rPr>
              <a:t>ヒアリングシートに記載の通り、黄色部分へ記入をしてください。</a:t>
            </a:r>
            <a:endParaRPr kumimoji="1" lang="en-US" altLang="ja-JP" sz="1400" dirty="0">
              <a:latin typeface="+mn-ea"/>
            </a:endParaRPr>
          </a:p>
          <a:p>
            <a:r>
              <a:rPr lang="ja-JP" altLang="en-US" sz="1400" dirty="0">
                <a:latin typeface="+mn-ea"/>
              </a:rPr>
              <a:t>シートに記入いただいた情報をもとに</a:t>
            </a:r>
            <a:r>
              <a:rPr lang="en-US" altLang="ja-JP" sz="1400" dirty="0">
                <a:latin typeface="+mn-ea"/>
              </a:rPr>
              <a:t>Falcon StoreSafe</a:t>
            </a:r>
            <a:r>
              <a:rPr lang="ja-JP" altLang="en-US" sz="1400" dirty="0">
                <a:latin typeface="+mn-ea"/>
              </a:rPr>
              <a:t>のサイトを利用してサイジングを行い、</a:t>
            </a:r>
            <a:endParaRPr lang="en-US" altLang="ja-JP" sz="1400" dirty="0">
              <a:latin typeface="+mn-ea"/>
            </a:endParaRPr>
          </a:p>
          <a:p>
            <a:r>
              <a:rPr lang="ja-JP" altLang="en-US" sz="1400" dirty="0">
                <a:latin typeface="+mn-ea"/>
              </a:rPr>
              <a:t>算出された結果で見積もりを作成します。</a:t>
            </a:r>
            <a:endParaRPr lang="en-US" altLang="ja-JP" sz="1400" dirty="0">
              <a:latin typeface="+mn-ea"/>
            </a:endParaRPr>
          </a:p>
          <a:p>
            <a:endParaRPr kumimoji="1" lang="en-US" altLang="ja-JP" sz="1400" dirty="0">
              <a:latin typeface="+mn-ea"/>
            </a:endParaRPr>
          </a:p>
          <a:p>
            <a:r>
              <a:rPr kumimoji="1" lang="ja-JP" altLang="en-US" sz="1400" dirty="0">
                <a:latin typeface="+mn-ea"/>
              </a:rPr>
              <a:t>注意事項としてあげられているように、</a:t>
            </a:r>
            <a:r>
              <a:rPr kumimoji="1" lang="ja-JP" altLang="en-US" sz="1600" b="1" u="sng" dirty="0">
                <a:solidFill>
                  <a:srgbClr val="FF0000"/>
                </a:solidFill>
                <a:latin typeface="+mn-ea"/>
              </a:rPr>
              <a:t>容量（</a:t>
            </a:r>
            <a:r>
              <a:rPr kumimoji="1" lang="en-US" altLang="ja-JP" sz="1600" b="1" u="sng" dirty="0">
                <a:solidFill>
                  <a:srgbClr val="FF0000"/>
                </a:solidFill>
                <a:latin typeface="+mn-ea"/>
              </a:rPr>
              <a:t>TB</a:t>
            </a:r>
            <a:r>
              <a:rPr kumimoji="1" lang="ja-JP" altLang="en-US" sz="1600" b="1" u="sng" dirty="0">
                <a:solidFill>
                  <a:srgbClr val="FF0000"/>
                </a:solidFill>
                <a:latin typeface="+mn-ea"/>
              </a:rPr>
              <a:t>）は小数点の記入はできません</a:t>
            </a:r>
            <a:r>
              <a:rPr kumimoji="1" lang="ja-JP" altLang="en-US" sz="1400" u="sng" dirty="0">
                <a:latin typeface="+mn-ea"/>
              </a:rPr>
              <a:t>ので</a:t>
            </a:r>
            <a:r>
              <a:rPr kumimoji="1" lang="en-US" altLang="ja-JP" sz="1400" u="sng" dirty="0">
                <a:latin typeface="+mn-ea"/>
              </a:rPr>
              <a:t>1TB</a:t>
            </a:r>
            <a:r>
              <a:rPr kumimoji="1" lang="ja-JP" altLang="en-US" sz="1400" u="sng" dirty="0">
                <a:latin typeface="+mn-ea"/>
              </a:rPr>
              <a:t>、</a:t>
            </a:r>
            <a:r>
              <a:rPr kumimoji="1" lang="en-US" altLang="ja-JP" sz="1400" u="sng" dirty="0">
                <a:latin typeface="+mn-ea"/>
              </a:rPr>
              <a:t>2TB…</a:t>
            </a:r>
            <a:r>
              <a:rPr kumimoji="1" lang="ja-JP" altLang="en-US" sz="1400" u="sng" dirty="0">
                <a:latin typeface="+mn-ea"/>
              </a:rPr>
              <a:t>と整数値でご記入ください。</a:t>
            </a:r>
            <a:endParaRPr kumimoji="1" lang="en-US" altLang="ja-JP" sz="1400" u="sng" dirty="0">
              <a:latin typeface="+mn-ea"/>
            </a:endParaRPr>
          </a:p>
          <a:p>
            <a:endParaRPr lang="en-US" altLang="ja-JP" sz="1400" dirty="0">
              <a:latin typeface="+mn-ea"/>
            </a:endParaRPr>
          </a:p>
          <a:p>
            <a:r>
              <a:rPr kumimoji="1" lang="ja-JP" altLang="en-US" sz="1400" dirty="0">
                <a:latin typeface="+mn-ea"/>
              </a:rPr>
              <a:t>世代数にはバックアップを取得し、残しておく数を記入します。</a:t>
            </a:r>
            <a:endParaRPr kumimoji="1" lang="en-US" altLang="ja-JP" sz="1400" dirty="0">
              <a:latin typeface="+mn-ea"/>
            </a:endParaRPr>
          </a:p>
          <a:p>
            <a:r>
              <a:rPr lang="ja-JP" altLang="en-US" sz="1400" dirty="0">
                <a:latin typeface="+mn-ea"/>
              </a:rPr>
              <a:t>例として、一週間毎日一回ずつバックアップを取る場合は日次バックアップ数は</a:t>
            </a:r>
            <a:r>
              <a:rPr lang="en-US" altLang="ja-JP" sz="1400" dirty="0">
                <a:latin typeface="+mn-ea"/>
              </a:rPr>
              <a:t>7</a:t>
            </a:r>
            <a:r>
              <a:rPr lang="ja-JP" altLang="en-US" sz="1400" dirty="0">
                <a:latin typeface="+mn-ea"/>
              </a:rPr>
              <a:t>世代となります。</a:t>
            </a:r>
            <a:endParaRPr lang="en-US" altLang="ja-JP" sz="1400" dirty="0">
              <a:latin typeface="+mn-ea"/>
            </a:endParaRPr>
          </a:p>
          <a:p>
            <a:endParaRPr kumimoji="1" lang="en-US" altLang="ja-JP" sz="1400" dirty="0">
              <a:latin typeface="+mn-ea"/>
            </a:endParaRPr>
          </a:p>
          <a:p>
            <a:r>
              <a:rPr kumimoji="1" lang="ja-JP" altLang="en-US" sz="1400" dirty="0">
                <a:latin typeface="+mn-ea"/>
              </a:rPr>
              <a:t>年次バックアップについては推定される成長率もご記入ください。</a:t>
            </a:r>
          </a:p>
        </p:txBody>
      </p:sp>
    </p:spTree>
    <p:extLst>
      <p:ext uri="{BB962C8B-B14F-4D97-AF65-F5344CB8AC3E}">
        <p14:creationId xmlns:p14="http://schemas.microsoft.com/office/powerpoint/2010/main" val="3944513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E452ADA-2B4C-B4F9-CD45-48A57B77F68A}"/>
              </a:ext>
            </a:extLst>
          </p:cNvPr>
          <p:cNvPicPr>
            <a:picLocks noChangeAspect="1"/>
          </p:cNvPicPr>
          <p:nvPr/>
        </p:nvPicPr>
        <p:blipFill>
          <a:blip r:embed="rId2"/>
          <a:stretch>
            <a:fillRect/>
          </a:stretch>
        </p:blipFill>
        <p:spPr>
          <a:xfrm>
            <a:off x="465202" y="975121"/>
            <a:ext cx="7943910" cy="3596879"/>
          </a:xfrm>
          <a:prstGeom prst="rect">
            <a:avLst/>
          </a:prstGeom>
        </p:spPr>
      </p:pic>
      <p:sp>
        <p:nvSpPr>
          <p:cNvPr id="3" name="タイトル 2">
            <a:extLst>
              <a:ext uri="{FF2B5EF4-FFF2-40B4-BE49-F238E27FC236}">
                <a16:creationId xmlns:a16="http://schemas.microsoft.com/office/drawing/2014/main" id="{5F5D0AA8-8F3C-3C65-A250-95F6AF3F6AE9}"/>
              </a:ext>
            </a:extLst>
          </p:cNvPr>
          <p:cNvSpPr txBox="1">
            <a:spLocks/>
          </p:cNvSpPr>
          <p:nvPr/>
        </p:nvSpPr>
        <p:spPr>
          <a:xfrm>
            <a:off x="943865" y="289807"/>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t>
            </a:r>
            <a:r>
              <a:rPr lang="ja-JP" altLang="en-US" dirty="0"/>
              <a:t>任意</a:t>
            </a:r>
            <a:r>
              <a:rPr lang="en-US" altLang="ja-JP" dirty="0"/>
              <a:t>】VTL</a:t>
            </a:r>
            <a:endParaRPr lang="ja-JP" altLang="en-US" dirty="0"/>
          </a:p>
        </p:txBody>
      </p:sp>
      <p:sp>
        <p:nvSpPr>
          <p:cNvPr id="7" name="テキスト ボックス 6">
            <a:extLst>
              <a:ext uri="{FF2B5EF4-FFF2-40B4-BE49-F238E27FC236}">
                <a16:creationId xmlns:a16="http://schemas.microsoft.com/office/drawing/2014/main" id="{F25A71CD-B349-E584-B447-241F03B939B6}"/>
              </a:ext>
            </a:extLst>
          </p:cNvPr>
          <p:cNvSpPr txBox="1"/>
          <p:nvPr/>
        </p:nvSpPr>
        <p:spPr>
          <a:xfrm>
            <a:off x="465202" y="706946"/>
            <a:ext cx="2698175" cy="307777"/>
          </a:xfrm>
          <a:prstGeom prst="rect">
            <a:avLst/>
          </a:prstGeom>
          <a:noFill/>
        </p:spPr>
        <p:txBody>
          <a:bodyPr wrap="none" rtlCol="0">
            <a:spAutoFit/>
          </a:bodyPr>
          <a:lstStyle/>
          <a:p>
            <a:r>
              <a:rPr kumimoji="1" lang="ja-JP" altLang="en-US" sz="1400" dirty="0"/>
              <a:t>黄色の部分にご記入ください。</a:t>
            </a:r>
            <a:endParaRPr kumimoji="1" lang="en-US" altLang="ja-JP" sz="1400" dirty="0"/>
          </a:p>
        </p:txBody>
      </p:sp>
      <p:sp>
        <p:nvSpPr>
          <p:cNvPr id="8" name="テキスト ボックス 7">
            <a:extLst>
              <a:ext uri="{FF2B5EF4-FFF2-40B4-BE49-F238E27FC236}">
                <a16:creationId xmlns:a16="http://schemas.microsoft.com/office/drawing/2014/main" id="{5491F4B9-7094-1C1A-8B7D-F73B4BADB2CE}"/>
              </a:ext>
            </a:extLst>
          </p:cNvPr>
          <p:cNvSpPr txBox="1"/>
          <p:nvPr/>
        </p:nvSpPr>
        <p:spPr>
          <a:xfrm>
            <a:off x="8409112" y="2376999"/>
            <a:ext cx="3836307" cy="523220"/>
          </a:xfrm>
          <a:prstGeom prst="rect">
            <a:avLst/>
          </a:prstGeom>
          <a:noFill/>
        </p:spPr>
        <p:txBody>
          <a:bodyPr wrap="none" rtlCol="0">
            <a:spAutoFit/>
          </a:bodyPr>
          <a:lstStyle/>
          <a:p>
            <a:r>
              <a:rPr kumimoji="1" lang="ja-JP" altLang="en-US" sz="1400" dirty="0">
                <a:solidFill>
                  <a:srgbClr val="FF0000"/>
                </a:solidFill>
                <a:latin typeface="+mn-ea"/>
              </a:rPr>
              <a:t>←「</a:t>
            </a:r>
            <a:r>
              <a:rPr kumimoji="1" lang="en-US" altLang="ja-JP" sz="1400" b="1" dirty="0">
                <a:solidFill>
                  <a:srgbClr val="FF0000"/>
                </a:solidFill>
                <a:latin typeface="+mn-ea"/>
              </a:rPr>
              <a:t>Other</a:t>
            </a:r>
            <a:r>
              <a:rPr kumimoji="1" lang="ja-JP" altLang="en-US" sz="1400" b="1" dirty="0">
                <a:solidFill>
                  <a:srgbClr val="FF0000"/>
                </a:solidFill>
                <a:latin typeface="+mn-ea"/>
              </a:rPr>
              <a:t>」</a:t>
            </a:r>
            <a:r>
              <a:rPr kumimoji="1" lang="ja-JP" altLang="en-US" sz="1400" dirty="0">
                <a:solidFill>
                  <a:srgbClr val="FF0000"/>
                </a:solidFill>
                <a:latin typeface="+mn-ea"/>
              </a:rPr>
              <a:t>を選択される場合は</a:t>
            </a:r>
            <a:r>
              <a:rPr lang="ja-JP" altLang="en-US" sz="1400" dirty="0">
                <a:solidFill>
                  <a:srgbClr val="FF0000"/>
                </a:solidFill>
                <a:latin typeface="+mn-ea"/>
              </a:rPr>
              <a:t>備考欄に</a:t>
            </a:r>
            <a:endParaRPr lang="en-US" altLang="ja-JP" sz="1400" dirty="0">
              <a:solidFill>
                <a:srgbClr val="FF0000"/>
              </a:solidFill>
              <a:latin typeface="+mn-ea"/>
            </a:endParaRPr>
          </a:p>
          <a:p>
            <a:r>
              <a:rPr lang="ja-JP" altLang="en-US" sz="1400" dirty="0">
                <a:solidFill>
                  <a:srgbClr val="FF0000"/>
                </a:solidFill>
                <a:latin typeface="+mn-ea"/>
              </a:rPr>
              <a:t>　 あります括弧内に詳細をご記入ください。</a:t>
            </a:r>
            <a:endParaRPr kumimoji="1" lang="ja-JP" altLang="en-US" sz="1400" dirty="0">
              <a:solidFill>
                <a:srgbClr val="FF0000"/>
              </a:solidFill>
              <a:latin typeface="+mn-ea"/>
            </a:endParaRPr>
          </a:p>
        </p:txBody>
      </p:sp>
      <p:cxnSp>
        <p:nvCxnSpPr>
          <p:cNvPr id="9" name="直線コネクタ 8">
            <a:extLst>
              <a:ext uri="{FF2B5EF4-FFF2-40B4-BE49-F238E27FC236}">
                <a16:creationId xmlns:a16="http://schemas.microsoft.com/office/drawing/2014/main" id="{C63A3729-673D-A50F-1515-AA6F9C0283EB}"/>
              </a:ext>
            </a:extLst>
          </p:cNvPr>
          <p:cNvCxnSpPr/>
          <p:nvPr/>
        </p:nvCxnSpPr>
        <p:spPr>
          <a:xfrm>
            <a:off x="4437157" y="3410528"/>
            <a:ext cx="25321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900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D7BE492-20E1-A988-DF84-F4156ED946FD}"/>
              </a:ext>
            </a:extLst>
          </p:cNvPr>
          <p:cNvPicPr>
            <a:picLocks noChangeAspect="1"/>
          </p:cNvPicPr>
          <p:nvPr/>
        </p:nvPicPr>
        <p:blipFill>
          <a:blip r:embed="rId2"/>
          <a:stretch>
            <a:fillRect/>
          </a:stretch>
        </p:blipFill>
        <p:spPr>
          <a:xfrm>
            <a:off x="581890" y="934281"/>
            <a:ext cx="8119291" cy="4247317"/>
          </a:xfrm>
          <a:prstGeom prst="rect">
            <a:avLst/>
          </a:prstGeom>
        </p:spPr>
      </p:pic>
      <p:sp>
        <p:nvSpPr>
          <p:cNvPr id="4" name="タイトル 2">
            <a:extLst>
              <a:ext uri="{FF2B5EF4-FFF2-40B4-BE49-F238E27FC236}">
                <a16:creationId xmlns:a16="http://schemas.microsoft.com/office/drawing/2014/main" id="{82A033DC-F0CA-5E28-D578-0F21BF2AE64F}"/>
              </a:ext>
            </a:extLst>
          </p:cNvPr>
          <p:cNvSpPr txBox="1">
            <a:spLocks/>
          </p:cNvSpPr>
          <p:nvPr/>
        </p:nvSpPr>
        <p:spPr>
          <a:xfrm>
            <a:off x="943865" y="289807"/>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t>
            </a:r>
            <a:r>
              <a:rPr lang="ja-JP" altLang="en-US" dirty="0"/>
              <a:t>任意</a:t>
            </a:r>
            <a:r>
              <a:rPr lang="en-US" altLang="ja-JP" dirty="0"/>
              <a:t>】VTL</a:t>
            </a:r>
            <a:endParaRPr lang="ja-JP" altLang="en-US" dirty="0"/>
          </a:p>
        </p:txBody>
      </p:sp>
      <p:sp>
        <p:nvSpPr>
          <p:cNvPr id="5" name="テキスト ボックス 4">
            <a:extLst>
              <a:ext uri="{FF2B5EF4-FFF2-40B4-BE49-F238E27FC236}">
                <a16:creationId xmlns:a16="http://schemas.microsoft.com/office/drawing/2014/main" id="{94CC7FD4-880D-8405-5C3D-1D7122570BB4}"/>
              </a:ext>
            </a:extLst>
          </p:cNvPr>
          <p:cNvSpPr txBox="1"/>
          <p:nvPr/>
        </p:nvSpPr>
        <p:spPr>
          <a:xfrm>
            <a:off x="8701181" y="4012047"/>
            <a:ext cx="3057247" cy="1169551"/>
          </a:xfrm>
          <a:prstGeom prst="rect">
            <a:avLst/>
          </a:prstGeom>
          <a:noFill/>
        </p:spPr>
        <p:txBody>
          <a:bodyPr wrap="none" rtlCol="0">
            <a:spAutoFit/>
          </a:bodyPr>
          <a:lstStyle/>
          <a:p>
            <a:r>
              <a:rPr lang="ja-JP" altLang="en-US" sz="1400" dirty="0">
                <a:latin typeface="+mn-ea"/>
              </a:rPr>
              <a:t>←既存のストレージのデータ容量は</a:t>
            </a:r>
            <a:endParaRPr lang="en-US" altLang="ja-JP" sz="1400" dirty="0">
              <a:latin typeface="+mn-ea"/>
            </a:endParaRPr>
          </a:p>
          <a:p>
            <a:r>
              <a:rPr kumimoji="1" lang="ja-JP" altLang="en-US" sz="1400" dirty="0">
                <a:latin typeface="+mn-ea"/>
              </a:rPr>
              <a:t>　サイジングサイトでは整数値での</a:t>
            </a:r>
            <a:endParaRPr kumimoji="1" lang="en-US" altLang="ja-JP" sz="1400" dirty="0">
              <a:latin typeface="+mn-ea"/>
            </a:endParaRPr>
          </a:p>
          <a:p>
            <a:r>
              <a:rPr lang="ja-JP" altLang="en-US" sz="1400" dirty="0">
                <a:latin typeface="+mn-ea"/>
              </a:rPr>
              <a:t>　</a:t>
            </a:r>
            <a:r>
              <a:rPr kumimoji="1" lang="ja-JP" altLang="en-US" sz="1400" dirty="0">
                <a:latin typeface="+mn-ea"/>
              </a:rPr>
              <a:t>入力となりますので備考欄に記載</a:t>
            </a:r>
            <a:endParaRPr kumimoji="1" lang="en-US" altLang="ja-JP" sz="1400" dirty="0">
              <a:latin typeface="+mn-ea"/>
            </a:endParaRPr>
          </a:p>
          <a:p>
            <a:r>
              <a:rPr lang="ja-JP" altLang="en-US" sz="1400" dirty="0">
                <a:latin typeface="+mn-ea"/>
              </a:rPr>
              <a:t>　の通り、</a:t>
            </a:r>
            <a:r>
              <a:rPr kumimoji="1" lang="ja-JP" altLang="en-US" sz="1400" dirty="0">
                <a:solidFill>
                  <a:srgbClr val="FF0000"/>
                </a:solidFill>
                <a:latin typeface="+mn-ea"/>
              </a:rPr>
              <a:t>小数点以下は</a:t>
            </a:r>
            <a:r>
              <a:rPr lang="ja-JP" altLang="en-US" sz="1400" dirty="0">
                <a:solidFill>
                  <a:srgbClr val="FF0000"/>
                </a:solidFill>
                <a:latin typeface="+mn-ea"/>
              </a:rPr>
              <a:t>切り上げて</a:t>
            </a:r>
            <a:endParaRPr lang="en-US" altLang="ja-JP" sz="1400" dirty="0">
              <a:solidFill>
                <a:srgbClr val="FF0000"/>
              </a:solidFill>
              <a:latin typeface="+mn-ea"/>
            </a:endParaRPr>
          </a:p>
          <a:p>
            <a:r>
              <a:rPr lang="ja-JP" altLang="en-US" sz="1400" dirty="0">
                <a:solidFill>
                  <a:srgbClr val="FF0000"/>
                </a:solidFill>
                <a:latin typeface="+mn-ea"/>
              </a:rPr>
              <a:t>　入力してください。</a:t>
            </a:r>
            <a:endParaRPr kumimoji="1" lang="ja-JP" altLang="en-US" sz="1400" dirty="0">
              <a:solidFill>
                <a:srgbClr val="FF0000"/>
              </a:solidFill>
              <a:latin typeface="+mn-ea"/>
            </a:endParaRPr>
          </a:p>
        </p:txBody>
      </p:sp>
      <p:sp>
        <p:nvSpPr>
          <p:cNvPr id="6" name="テキスト ボックス 5">
            <a:extLst>
              <a:ext uri="{FF2B5EF4-FFF2-40B4-BE49-F238E27FC236}">
                <a16:creationId xmlns:a16="http://schemas.microsoft.com/office/drawing/2014/main" id="{2B3032D9-45B4-481E-68D7-70A30983F65F}"/>
              </a:ext>
            </a:extLst>
          </p:cNvPr>
          <p:cNvSpPr txBox="1"/>
          <p:nvPr/>
        </p:nvSpPr>
        <p:spPr>
          <a:xfrm>
            <a:off x="8770454" y="1888388"/>
            <a:ext cx="3057247" cy="738664"/>
          </a:xfrm>
          <a:prstGeom prst="rect">
            <a:avLst/>
          </a:prstGeom>
          <a:noFill/>
        </p:spPr>
        <p:txBody>
          <a:bodyPr wrap="none" rtlCol="0">
            <a:spAutoFit/>
          </a:bodyPr>
          <a:lstStyle/>
          <a:p>
            <a:r>
              <a:rPr lang="ja-JP" altLang="en-US" sz="1400" dirty="0">
                <a:latin typeface="+mn-ea"/>
              </a:rPr>
              <a:t>←ご利用予定（ご利用中）の</a:t>
            </a:r>
            <a:endParaRPr lang="en-US" altLang="ja-JP" sz="1400" dirty="0">
              <a:latin typeface="+mn-ea"/>
            </a:endParaRPr>
          </a:p>
          <a:p>
            <a:r>
              <a:rPr lang="ja-JP" altLang="en-US" sz="1400" dirty="0">
                <a:latin typeface="+mn-ea"/>
              </a:rPr>
              <a:t>　一次サイトのマシンタイプを選択</a:t>
            </a:r>
            <a:endParaRPr lang="en-US" altLang="ja-JP" sz="1400" dirty="0">
              <a:latin typeface="+mn-ea"/>
            </a:endParaRPr>
          </a:p>
          <a:p>
            <a:r>
              <a:rPr kumimoji="1" lang="ja-JP" altLang="en-US" sz="1400" dirty="0">
                <a:solidFill>
                  <a:srgbClr val="FF0000"/>
                </a:solidFill>
                <a:latin typeface="+mn-ea"/>
              </a:rPr>
              <a:t>　</a:t>
            </a:r>
            <a:r>
              <a:rPr kumimoji="1" lang="ja-JP" altLang="en-US" sz="1400" dirty="0">
                <a:latin typeface="+mn-ea"/>
              </a:rPr>
              <a:t>してください。</a:t>
            </a:r>
          </a:p>
        </p:txBody>
      </p:sp>
    </p:spTree>
    <p:extLst>
      <p:ext uri="{BB962C8B-B14F-4D97-AF65-F5344CB8AC3E}">
        <p14:creationId xmlns:p14="http://schemas.microsoft.com/office/powerpoint/2010/main" val="3599712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BA4D70B9-ACD5-6BF5-53BD-671931F3C33F}"/>
              </a:ext>
            </a:extLst>
          </p:cNvPr>
          <p:cNvSpPr txBox="1">
            <a:spLocks/>
          </p:cNvSpPr>
          <p:nvPr/>
        </p:nvSpPr>
        <p:spPr>
          <a:xfrm>
            <a:off x="805963" y="304620"/>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t>
            </a:r>
            <a:r>
              <a:rPr lang="ja-JP" altLang="en-US" dirty="0"/>
              <a:t>任意</a:t>
            </a:r>
            <a:r>
              <a:rPr lang="en-US" altLang="ja-JP" dirty="0"/>
              <a:t>】VTL</a:t>
            </a:r>
            <a:endParaRPr lang="ja-JP" altLang="en-US" dirty="0"/>
          </a:p>
        </p:txBody>
      </p:sp>
      <p:grpSp>
        <p:nvGrpSpPr>
          <p:cNvPr id="3" name="グループ化 2">
            <a:extLst>
              <a:ext uri="{FF2B5EF4-FFF2-40B4-BE49-F238E27FC236}">
                <a16:creationId xmlns:a16="http://schemas.microsoft.com/office/drawing/2014/main" id="{E5014435-1D15-AB41-4AB1-5E26E6EC3F5B}"/>
              </a:ext>
            </a:extLst>
          </p:cNvPr>
          <p:cNvGrpSpPr/>
          <p:nvPr/>
        </p:nvGrpSpPr>
        <p:grpSpPr>
          <a:xfrm>
            <a:off x="752727" y="3994249"/>
            <a:ext cx="5526157" cy="2694862"/>
            <a:chOff x="452230" y="1179443"/>
            <a:chExt cx="9010884" cy="5337475"/>
          </a:xfrm>
        </p:grpSpPr>
        <p:pic>
          <p:nvPicPr>
            <p:cNvPr id="4" name="図 3">
              <a:extLst>
                <a:ext uri="{FF2B5EF4-FFF2-40B4-BE49-F238E27FC236}">
                  <a16:creationId xmlns:a16="http://schemas.microsoft.com/office/drawing/2014/main" id="{A8F87CFC-FB23-36EA-F892-311B151CCE9B}"/>
                </a:ext>
              </a:extLst>
            </p:cNvPr>
            <p:cNvPicPr>
              <a:picLocks noChangeAspect="1"/>
            </p:cNvPicPr>
            <p:nvPr/>
          </p:nvPicPr>
          <p:blipFill>
            <a:blip r:embed="rId2"/>
            <a:stretch>
              <a:fillRect/>
            </a:stretch>
          </p:blipFill>
          <p:spPr>
            <a:xfrm>
              <a:off x="452230" y="1353378"/>
              <a:ext cx="9010884" cy="5163540"/>
            </a:xfrm>
            <a:prstGeom prst="rect">
              <a:avLst/>
            </a:prstGeom>
          </p:spPr>
        </p:pic>
        <p:sp>
          <p:nvSpPr>
            <p:cNvPr id="5" name="正方形/長方形 4">
              <a:extLst>
                <a:ext uri="{FF2B5EF4-FFF2-40B4-BE49-F238E27FC236}">
                  <a16:creationId xmlns:a16="http://schemas.microsoft.com/office/drawing/2014/main" id="{82F804BB-E99A-5105-08BC-BFE1075ECA25}"/>
                </a:ext>
              </a:extLst>
            </p:cNvPr>
            <p:cNvSpPr/>
            <p:nvPr/>
          </p:nvSpPr>
          <p:spPr>
            <a:xfrm>
              <a:off x="452230" y="1179443"/>
              <a:ext cx="8890553" cy="53374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テキスト ボックス 5">
            <a:extLst>
              <a:ext uri="{FF2B5EF4-FFF2-40B4-BE49-F238E27FC236}">
                <a16:creationId xmlns:a16="http://schemas.microsoft.com/office/drawing/2014/main" id="{AB1CCFB7-93BE-462C-677A-AE3D2A808665}"/>
              </a:ext>
            </a:extLst>
          </p:cNvPr>
          <p:cNvSpPr txBox="1"/>
          <p:nvPr/>
        </p:nvSpPr>
        <p:spPr>
          <a:xfrm>
            <a:off x="6352680" y="5333332"/>
            <a:ext cx="4303478" cy="1169551"/>
          </a:xfrm>
          <a:prstGeom prst="rect">
            <a:avLst/>
          </a:prstGeom>
          <a:noFill/>
        </p:spPr>
        <p:txBody>
          <a:bodyPr wrap="square" rtlCol="0">
            <a:spAutoFit/>
          </a:bodyPr>
          <a:lstStyle/>
          <a:p>
            <a:r>
              <a:rPr kumimoji="1" lang="ja-JP" altLang="en-US" sz="1400" dirty="0"/>
              <a:t>イグアス社内使用欄には</a:t>
            </a:r>
            <a:r>
              <a:rPr lang="ja-JP" altLang="en-US" sz="1400" dirty="0"/>
              <a:t>ヒアリングシートを</a:t>
            </a:r>
            <a:endParaRPr lang="en-US" altLang="ja-JP" sz="1400" dirty="0"/>
          </a:p>
          <a:p>
            <a:r>
              <a:rPr lang="ja-JP" altLang="en-US" sz="1400" dirty="0"/>
              <a:t>もとに算出したサイジング結果を添付しますので、</a:t>
            </a:r>
            <a:r>
              <a:rPr kumimoji="1" lang="ja-JP" altLang="en-US" sz="1400" dirty="0"/>
              <a:t>この項目には見積もり依頼時（ヒアリングシート作成時）に</a:t>
            </a:r>
            <a:r>
              <a:rPr lang="ja-JP" altLang="en-US" sz="1400" dirty="0">
                <a:solidFill>
                  <a:srgbClr val="FF0000"/>
                </a:solidFill>
              </a:rPr>
              <a:t>記入いただく必要はありません。</a:t>
            </a:r>
            <a:endParaRPr lang="en-US" altLang="ja-JP" sz="1400" dirty="0"/>
          </a:p>
          <a:p>
            <a:endParaRPr kumimoji="1" lang="en-US" altLang="ja-JP" sz="1400" dirty="0"/>
          </a:p>
        </p:txBody>
      </p:sp>
      <p:sp>
        <p:nvSpPr>
          <p:cNvPr id="7" name="テキスト ボックス 6">
            <a:extLst>
              <a:ext uri="{FF2B5EF4-FFF2-40B4-BE49-F238E27FC236}">
                <a16:creationId xmlns:a16="http://schemas.microsoft.com/office/drawing/2014/main" id="{9BD98597-C519-305F-C4C9-A3B18797DF0B}"/>
              </a:ext>
            </a:extLst>
          </p:cNvPr>
          <p:cNvSpPr txBox="1"/>
          <p:nvPr/>
        </p:nvSpPr>
        <p:spPr>
          <a:xfrm>
            <a:off x="3035413" y="4691326"/>
            <a:ext cx="3317267" cy="738664"/>
          </a:xfrm>
          <a:prstGeom prst="rect">
            <a:avLst/>
          </a:prstGeom>
          <a:noFill/>
        </p:spPr>
        <p:txBody>
          <a:bodyPr wrap="square" rtlCol="0">
            <a:spAutoFit/>
          </a:bodyPr>
          <a:lstStyle/>
          <a:p>
            <a:r>
              <a:rPr kumimoji="1" lang="en-US" altLang="ja-JP" sz="1050" b="1" dirty="0">
                <a:solidFill>
                  <a:srgbClr val="FF0000"/>
                </a:solidFill>
              </a:rPr>
              <a:t>【</a:t>
            </a:r>
            <a:r>
              <a:rPr kumimoji="1" lang="ja-JP" altLang="en-US" sz="1050" b="1" dirty="0">
                <a:solidFill>
                  <a:srgbClr val="FF0000"/>
                </a:solidFill>
              </a:rPr>
              <a:t>例</a:t>
            </a:r>
            <a:r>
              <a:rPr kumimoji="1" lang="en-US" altLang="ja-JP" sz="1050" b="1" dirty="0">
                <a:solidFill>
                  <a:srgbClr val="FF0000"/>
                </a:solidFill>
              </a:rPr>
              <a:t>】</a:t>
            </a:r>
          </a:p>
          <a:p>
            <a:r>
              <a:rPr kumimoji="1" lang="en-US" altLang="ja-JP" sz="1050" dirty="0"/>
              <a:t>Licensed repository capacity (TB)</a:t>
            </a:r>
            <a:r>
              <a:rPr kumimoji="1" lang="ja-JP" altLang="en-US" sz="1050" dirty="0"/>
              <a:t>：</a:t>
            </a:r>
            <a:r>
              <a:rPr kumimoji="1" lang="en-US" altLang="ja-JP" sz="1050" dirty="0"/>
              <a:t>4TB</a:t>
            </a:r>
          </a:p>
          <a:p>
            <a:r>
              <a:rPr kumimoji="1" lang="en-US" altLang="ja-JP" sz="1050" dirty="0"/>
              <a:t>DC</a:t>
            </a:r>
            <a:r>
              <a:rPr kumimoji="1" lang="ja-JP" altLang="en-US" sz="1050" dirty="0"/>
              <a:t>：</a:t>
            </a:r>
            <a:r>
              <a:rPr kumimoji="1" lang="en-US" altLang="ja-JP" sz="1050" dirty="0"/>
              <a:t>Tok04</a:t>
            </a:r>
          </a:p>
          <a:p>
            <a:r>
              <a:rPr lang="en-US" altLang="ja-JP" sz="1050" dirty="0"/>
              <a:t>Core Type</a:t>
            </a:r>
            <a:r>
              <a:rPr lang="ja-JP" altLang="en-US" sz="1050" dirty="0"/>
              <a:t>：</a:t>
            </a:r>
            <a:r>
              <a:rPr lang="en-US" altLang="ja-JP" sz="1050" dirty="0"/>
              <a:t>Shared</a:t>
            </a:r>
            <a:endParaRPr kumimoji="1" lang="en-US" altLang="ja-JP" sz="1050" dirty="0"/>
          </a:p>
        </p:txBody>
      </p:sp>
      <p:pic>
        <p:nvPicPr>
          <p:cNvPr id="8" name="図 7">
            <a:extLst>
              <a:ext uri="{FF2B5EF4-FFF2-40B4-BE49-F238E27FC236}">
                <a16:creationId xmlns:a16="http://schemas.microsoft.com/office/drawing/2014/main" id="{540E5D07-4CD8-CAC9-8724-E8DCDEF0AB6F}"/>
              </a:ext>
            </a:extLst>
          </p:cNvPr>
          <p:cNvPicPr>
            <a:picLocks noChangeAspect="1"/>
          </p:cNvPicPr>
          <p:nvPr/>
        </p:nvPicPr>
        <p:blipFill>
          <a:blip r:embed="rId3"/>
          <a:stretch>
            <a:fillRect/>
          </a:stretch>
        </p:blipFill>
        <p:spPr>
          <a:xfrm>
            <a:off x="1128388" y="4745257"/>
            <a:ext cx="1869188" cy="972618"/>
          </a:xfrm>
          <a:prstGeom prst="rect">
            <a:avLst/>
          </a:prstGeom>
        </p:spPr>
      </p:pic>
      <p:pic>
        <p:nvPicPr>
          <p:cNvPr id="9" name="図 8">
            <a:extLst>
              <a:ext uri="{FF2B5EF4-FFF2-40B4-BE49-F238E27FC236}">
                <a16:creationId xmlns:a16="http://schemas.microsoft.com/office/drawing/2014/main" id="{0A8F4715-1547-AC76-57EC-F84D74F50865}"/>
              </a:ext>
            </a:extLst>
          </p:cNvPr>
          <p:cNvPicPr>
            <a:picLocks noChangeAspect="1"/>
          </p:cNvPicPr>
          <p:nvPr/>
        </p:nvPicPr>
        <p:blipFill>
          <a:blip r:embed="rId4"/>
          <a:stretch>
            <a:fillRect/>
          </a:stretch>
        </p:blipFill>
        <p:spPr>
          <a:xfrm>
            <a:off x="1133243" y="5761784"/>
            <a:ext cx="3804339" cy="645862"/>
          </a:xfrm>
          <a:prstGeom prst="rect">
            <a:avLst/>
          </a:prstGeom>
        </p:spPr>
      </p:pic>
      <p:pic>
        <p:nvPicPr>
          <p:cNvPr id="12" name="図 11">
            <a:extLst>
              <a:ext uri="{FF2B5EF4-FFF2-40B4-BE49-F238E27FC236}">
                <a16:creationId xmlns:a16="http://schemas.microsoft.com/office/drawing/2014/main" id="{3EFC57E1-A1DE-2B6B-0176-215EC2162883}"/>
              </a:ext>
            </a:extLst>
          </p:cNvPr>
          <p:cNvPicPr>
            <a:picLocks noChangeAspect="1"/>
          </p:cNvPicPr>
          <p:nvPr/>
        </p:nvPicPr>
        <p:blipFill>
          <a:blip r:embed="rId5"/>
          <a:stretch>
            <a:fillRect/>
          </a:stretch>
        </p:blipFill>
        <p:spPr>
          <a:xfrm>
            <a:off x="734255" y="729123"/>
            <a:ext cx="7975637" cy="3176276"/>
          </a:xfrm>
          <a:prstGeom prst="rect">
            <a:avLst/>
          </a:prstGeom>
        </p:spPr>
      </p:pic>
      <p:sp>
        <p:nvSpPr>
          <p:cNvPr id="11" name="テキスト ボックス 10">
            <a:extLst>
              <a:ext uri="{FF2B5EF4-FFF2-40B4-BE49-F238E27FC236}">
                <a16:creationId xmlns:a16="http://schemas.microsoft.com/office/drawing/2014/main" id="{0A9293DE-09C1-344F-7917-7EF3F0EE5D87}"/>
              </a:ext>
            </a:extLst>
          </p:cNvPr>
          <p:cNvSpPr txBox="1"/>
          <p:nvPr/>
        </p:nvSpPr>
        <p:spPr>
          <a:xfrm>
            <a:off x="7173455" y="976371"/>
            <a:ext cx="2858026" cy="523220"/>
          </a:xfrm>
          <a:prstGeom prst="rect">
            <a:avLst/>
          </a:prstGeom>
          <a:noFill/>
        </p:spPr>
        <p:txBody>
          <a:bodyPr wrap="none" rtlCol="0">
            <a:spAutoFit/>
          </a:bodyPr>
          <a:lstStyle/>
          <a:p>
            <a:r>
              <a:rPr kumimoji="1" lang="ja-JP" altLang="en-US" sz="1400" dirty="0">
                <a:latin typeface="+mn-ea"/>
              </a:rPr>
              <a:t>←</a:t>
            </a:r>
            <a:r>
              <a:rPr kumimoji="1" lang="en-US" altLang="ja-JP" sz="1400" dirty="0">
                <a:latin typeface="+mn-ea"/>
              </a:rPr>
              <a:t>Core Type</a:t>
            </a:r>
            <a:r>
              <a:rPr kumimoji="1" lang="ja-JP" altLang="en-US" sz="1400" dirty="0">
                <a:latin typeface="+mn-ea"/>
              </a:rPr>
              <a:t>をプルダウンリスト</a:t>
            </a:r>
            <a:endParaRPr kumimoji="1" lang="en-US" altLang="ja-JP" sz="1400" dirty="0">
              <a:latin typeface="+mn-ea"/>
            </a:endParaRPr>
          </a:p>
          <a:p>
            <a:r>
              <a:rPr lang="ja-JP" altLang="en-US" sz="1400" dirty="0">
                <a:latin typeface="+mn-ea"/>
              </a:rPr>
              <a:t>　から選択ください。</a:t>
            </a:r>
            <a:endParaRPr kumimoji="1" lang="ja-JP" altLang="en-US" sz="1400" dirty="0">
              <a:latin typeface="+mn-ea"/>
            </a:endParaRPr>
          </a:p>
        </p:txBody>
      </p:sp>
      <p:sp>
        <p:nvSpPr>
          <p:cNvPr id="13" name="テキスト ボックス 12">
            <a:extLst>
              <a:ext uri="{FF2B5EF4-FFF2-40B4-BE49-F238E27FC236}">
                <a16:creationId xmlns:a16="http://schemas.microsoft.com/office/drawing/2014/main" id="{4E5F3255-AEFF-DBDA-ED60-72BB66477B16}"/>
              </a:ext>
            </a:extLst>
          </p:cNvPr>
          <p:cNvSpPr txBox="1"/>
          <p:nvPr/>
        </p:nvSpPr>
        <p:spPr>
          <a:xfrm>
            <a:off x="8709892" y="1893455"/>
            <a:ext cx="3186544" cy="1169551"/>
          </a:xfrm>
          <a:prstGeom prst="rect">
            <a:avLst/>
          </a:prstGeom>
          <a:noFill/>
        </p:spPr>
        <p:txBody>
          <a:bodyPr wrap="square" rtlCol="0">
            <a:spAutoFit/>
          </a:bodyPr>
          <a:lstStyle/>
          <a:p>
            <a:r>
              <a:rPr kumimoji="1" lang="ja-JP" altLang="en-US" sz="1400" dirty="0">
                <a:latin typeface="+mn-ea"/>
              </a:rPr>
              <a:t>←</a:t>
            </a:r>
            <a:r>
              <a:rPr kumimoji="1" lang="en-US" altLang="ja-JP" sz="1400" dirty="0">
                <a:latin typeface="+mn-ea"/>
              </a:rPr>
              <a:t>VTL</a:t>
            </a:r>
            <a:r>
              <a:rPr kumimoji="1" lang="ja-JP" altLang="en-US" sz="1400" dirty="0">
                <a:latin typeface="+mn-ea"/>
              </a:rPr>
              <a:t>用の管理コンソール（</a:t>
            </a:r>
            <a:r>
              <a:rPr kumimoji="1" lang="en-US" altLang="ja-JP" sz="1400" dirty="0">
                <a:latin typeface="+mn-ea"/>
              </a:rPr>
              <a:t>Linux</a:t>
            </a:r>
            <a:r>
              <a:rPr kumimoji="1" lang="ja-JP" altLang="en-US" sz="1400" dirty="0">
                <a:latin typeface="+mn-ea"/>
              </a:rPr>
              <a:t>サーバー）のお見積りも必要の場合はネットワーク構成によって</a:t>
            </a:r>
            <a:r>
              <a:rPr kumimoji="1" lang="en-US" altLang="ja-JP" sz="1400" dirty="0">
                <a:latin typeface="+mn-ea"/>
              </a:rPr>
              <a:t>Classic Infra</a:t>
            </a:r>
            <a:r>
              <a:rPr kumimoji="1" lang="ja-JP" altLang="en-US" sz="1400" dirty="0">
                <a:latin typeface="+mn-ea"/>
              </a:rPr>
              <a:t>に構築するか、</a:t>
            </a:r>
            <a:r>
              <a:rPr kumimoji="1" lang="en-US" altLang="ja-JP" sz="1400" dirty="0">
                <a:latin typeface="+mn-ea"/>
              </a:rPr>
              <a:t>VPC</a:t>
            </a:r>
            <a:r>
              <a:rPr kumimoji="1" lang="ja-JP" altLang="en-US" sz="1400" dirty="0">
                <a:latin typeface="+mn-ea"/>
              </a:rPr>
              <a:t>に構築するか選択ください。</a:t>
            </a:r>
            <a:endParaRPr kumimoji="1" lang="en-US" altLang="ja-JP" sz="1400" dirty="0">
              <a:latin typeface="+mn-ea"/>
            </a:endParaRPr>
          </a:p>
        </p:txBody>
      </p:sp>
    </p:spTree>
    <p:extLst>
      <p:ext uri="{BB962C8B-B14F-4D97-AF65-F5344CB8AC3E}">
        <p14:creationId xmlns:p14="http://schemas.microsoft.com/office/powerpoint/2010/main" val="3490851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771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1C39F191-F1F7-D2E9-AD00-438D2EFFB4CB}"/>
              </a:ext>
            </a:extLst>
          </p:cNvPr>
          <p:cNvPicPr>
            <a:picLocks noChangeAspect="1"/>
          </p:cNvPicPr>
          <p:nvPr/>
        </p:nvPicPr>
        <p:blipFill>
          <a:blip r:embed="rId3"/>
          <a:stretch>
            <a:fillRect/>
          </a:stretch>
        </p:blipFill>
        <p:spPr>
          <a:xfrm>
            <a:off x="437806" y="874332"/>
            <a:ext cx="6420570" cy="5788241"/>
          </a:xfrm>
          <a:prstGeom prst="rect">
            <a:avLst/>
          </a:prstGeom>
        </p:spPr>
      </p:pic>
      <p:sp>
        <p:nvSpPr>
          <p:cNvPr id="4" name="タイトル 3">
            <a:extLst>
              <a:ext uri="{FF2B5EF4-FFF2-40B4-BE49-F238E27FC236}">
                <a16:creationId xmlns:a16="http://schemas.microsoft.com/office/drawing/2014/main" id="{A24D18CD-4E7E-D75F-5290-C4C085B62EE7}"/>
              </a:ext>
            </a:extLst>
          </p:cNvPr>
          <p:cNvSpPr txBox="1">
            <a:spLocks/>
          </p:cNvSpPr>
          <p:nvPr/>
        </p:nvSpPr>
        <p:spPr>
          <a:xfrm>
            <a:off x="887592" y="289802"/>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t>
            </a:r>
            <a:r>
              <a:rPr lang="ja-JP" altLang="en-US"/>
              <a:t>必須</a:t>
            </a:r>
            <a:r>
              <a:rPr lang="en-US" altLang="ja-JP" dirty="0"/>
              <a:t>】</a:t>
            </a:r>
            <a:r>
              <a:rPr lang="ja-JP" altLang="en-US"/>
              <a:t>見積必要情報</a:t>
            </a:r>
            <a:endParaRPr lang="ja-JP" altLang="en-US" dirty="0"/>
          </a:p>
        </p:txBody>
      </p:sp>
      <p:sp>
        <p:nvSpPr>
          <p:cNvPr id="7" name="正方形/長方形 6">
            <a:extLst>
              <a:ext uri="{FF2B5EF4-FFF2-40B4-BE49-F238E27FC236}">
                <a16:creationId xmlns:a16="http://schemas.microsoft.com/office/drawing/2014/main" id="{FBA4DA92-548B-E0C6-5302-BA2C97B51318}"/>
              </a:ext>
            </a:extLst>
          </p:cNvPr>
          <p:cNvSpPr/>
          <p:nvPr/>
        </p:nvSpPr>
        <p:spPr>
          <a:xfrm>
            <a:off x="1392702" y="1111348"/>
            <a:ext cx="5458264" cy="55286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F8015D4D-2BF3-D2B5-4633-3D54020DD56E}"/>
              </a:ext>
            </a:extLst>
          </p:cNvPr>
          <p:cNvCxnSpPr>
            <a:cxnSpLocks/>
          </p:cNvCxnSpPr>
          <p:nvPr/>
        </p:nvCxnSpPr>
        <p:spPr>
          <a:xfrm>
            <a:off x="1392704" y="3225731"/>
            <a:ext cx="32777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6424DE26-8C76-88BA-2CA8-F19AF3DAC32E}"/>
              </a:ext>
            </a:extLst>
          </p:cNvPr>
          <p:cNvCxnSpPr>
            <a:cxnSpLocks/>
          </p:cNvCxnSpPr>
          <p:nvPr/>
        </p:nvCxnSpPr>
        <p:spPr>
          <a:xfrm>
            <a:off x="1392704" y="2678815"/>
            <a:ext cx="31792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42233372-F6C4-A261-B31B-779A57CF805F}"/>
              </a:ext>
            </a:extLst>
          </p:cNvPr>
          <p:cNvCxnSpPr>
            <a:cxnSpLocks/>
          </p:cNvCxnSpPr>
          <p:nvPr/>
        </p:nvCxnSpPr>
        <p:spPr>
          <a:xfrm>
            <a:off x="1406772" y="1966360"/>
            <a:ext cx="24477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直線コネクタ 1">
            <a:extLst>
              <a:ext uri="{FF2B5EF4-FFF2-40B4-BE49-F238E27FC236}">
                <a16:creationId xmlns:a16="http://schemas.microsoft.com/office/drawing/2014/main" id="{577ADE1F-11CE-01E2-DAA2-CE2D2DB27BB2}"/>
              </a:ext>
            </a:extLst>
          </p:cNvPr>
          <p:cNvCxnSpPr>
            <a:cxnSpLocks/>
          </p:cNvCxnSpPr>
          <p:nvPr/>
        </p:nvCxnSpPr>
        <p:spPr>
          <a:xfrm>
            <a:off x="1406768" y="5150663"/>
            <a:ext cx="31792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F1DF96ED-4639-8200-68DA-B47173415C03}"/>
              </a:ext>
            </a:extLst>
          </p:cNvPr>
          <p:cNvSpPr txBox="1"/>
          <p:nvPr/>
        </p:nvSpPr>
        <p:spPr>
          <a:xfrm>
            <a:off x="6870685" y="1037569"/>
            <a:ext cx="4786743" cy="5693866"/>
          </a:xfrm>
          <a:prstGeom prst="rect">
            <a:avLst/>
          </a:prstGeom>
          <a:noFill/>
        </p:spPr>
        <p:txBody>
          <a:bodyPr wrap="square" rtlCol="0">
            <a:spAutoFit/>
          </a:bodyPr>
          <a:lstStyle/>
          <a:p>
            <a:r>
              <a:rPr lang="ja-JP" altLang="en-US" sz="1400" dirty="0">
                <a:latin typeface="+mn-ea"/>
              </a:rPr>
              <a:t>●見積期間をご選択ください。</a:t>
            </a:r>
            <a:endParaRPr lang="en-US" altLang="ja-JP" sz="1400" dirty="0">
              <a:latin typeface="+mn-ea"/>
            </a:endParaRPr>
          </a:p>
          <a:p>
            <a:r>
              <a:rPr lang="ja-JP" altLang="en-US" sz="1400" dirty="0">
                <a:latin typeface="+mn-ea"/>
              </a:rPr>
              <a:t>　その他を選択された場合は右欄の（　）内に</a:t>
            </a:r>
            <a:endParaRPr lang="en-US" altLang="ja-JP" sz="1400" dirty="0">
              <a:latin typeface="+mn-ea"/>
            </a:endParaRPr>
          </a:p>
          <a:p>
            <a:r>
              <a:rPr lang="ja-JP" altLang="en-US" sz="1400" dirty="0">
                <a:latin typeface="+mn-ea"/>
              </a:rPr>
              <a:t>　希望期間をご記入ください。</a:t>
            </a:r>
            <a:endParaRPr lang="en-US" altLang="ja-JP" sz="1400" dirty="0">
              <a:latin typeface="+mn-ea"/>
            </a:endParaRPr>
          </a:p>
          <a:p>
            <a:r>
              <a:rPr lang="ja-JP" altLang="en-US" sz="1400" dirty="0">
                <a:latin typeface="+mn-ea"/>
              </a:rPr>
              <a:t>　</a:t>
            </a:r>
            <a:r>
              <a:rPr lang="en-US" altLang="ja-JP" sz="1400" dirty="0">
                <a:solidFill>
                  <a:srgbClr val="FF0000"/>
                </a:solidFill>
                <a:latin typeface="+mn-ea"/>
              </a:rPr>
              <a:t>※</a:t>
            </a:r>
            <a:r>
              <a:rPr lang="ja-JP" altLang="en-US" sz="1400" dirty="0">
                <a:solidFill>
                  <a:srgbClr val="FF0000"/>
                </a:solidFill>
                <a:latin typeface="+mn-ea"/>
              </a:rPr>
              <a:t>最低契約期間は</a:t>
            </a:r>
            <a:r>
              <a:rPr lang="en-US" altLang="ja-JP" sz="1400" dirty="0">
                <a:solidFill>
                  <a:srgbClr val="FF0000"/>
                </a:solidFill>
                <a:latin typeface="+mn-ea"/>
              </a:rPr>
              <a:t>6</a:t>
            </a:r>
            <a:r>
              <a:rPr lang="ja-JP" altLang="en-US" sz="1400" dirty="0">
                <a:solidFill>
                  <a:srgbClr val="FF0000"/>
                </a:solidFill>
                <a:latin typeface="+mn-ea"/>
              </a:rPr>
              <a:t>ケ月</a:t>
            </a:r>
            <a:endParaRPr lang="en-US" altLang="ja-JP" sz="1400" dirty="0">
              <a:solidFill>
                <a:srgbClr val="FF0000"/>
              </a:solidFill>
              <a:latin typeface="+mn-ea"/>
            </a:endParaRPr>
          </a:p>
          <a:p>
            <a:endParaRPr lang="en-US" altLang="ja-JP" sz="1400" dirty="0">
              <a:latin typeface="+mn-ea"/>
            </a:endParaRPr>
          </a:p>
          <a:p>
            <a:r>
              <a:rPr lang="ja-JP" altLang="en-US" sz="1400" dirty="0">
                <a:latin typeface="+mn-ea"/>
              </a:rPr>
              <a:t>●概算見積の場合もおおよその時期で構わないので</a:t>
            </a:r>
            <a:endParaRPr lang="en-US" altLang="ja-JP" sz="1400" dirty="0">
              <a:latin typeface="+mn-ea"/>
            </a:endParaRPr>
          </a:p>
          <a:p>
            <a:r>
              <a:rPr lang="ja-JP" altLang="en-US" sz="1400" dirty="0">
                <a:solidFill>
                  <a:srgbClr val="FF0000"/>
                </a:solidFill>
                <a:latin typeface="+mn-ea"/>
              </a:rPr>
              <a:t>　開始日</a:t>
            </a:r>
            <a:r>
              <a:rPr lang="ja-JP" altLang="en-US" sz="1400" dirty="0">
                <a:latin typeface="+mn-ea"/>
              </a:rPr>
              <a:t>をご記入ください。</a:t>
            </a:r>
            <a:endParaRPr lang="en-US" altLang="ja-JP" sz="1400" dirty="0">
              <a:latin typeface="+mn-ea"/>
            </a:endParaRPr>
          </a:p>
          <a:p>
            <a:endParaRPr lang="en-US" altLang="ja-JP" sz="1400" dirty="0">
              <a:latin typeface="+mn-ea"/>
            </a:endParaRPr>
          </a:p>
          <a:p>
            <a:r>
              <a:rPr lang="ja-JP" altLang="en-US" sz="1400" dirty="0">
                <a:latin typeface="+mn-ea"/>
              </a:rPr>
              <a:t>●</a:t>
            </a:r>
            <a:r>
              <a:rPr lang="en-US" altLang="ja-JP" sz="1400" dirty="0">
                <a:latin typeface="+mn-ea"/>
              </a:rPr>
              <a:t>IBM Power</a:t>
            </a:r>
            <a:r>
              <a:rPr lang="ja-JP" altLang="en-US" sz="1400" dirty="0">
                <a:latin typeface="+mn-ea"/>
              </a:rPr>
              <a:t>利用予定期間はプルダウンリストより</a:t>
            </a:r>
            <a:endParaRPr lang="en-US" altLang="ja-JP" sz="1400" dirty="0">
              <a:latin typeface="+mn-ea"/>
            </a:endParaRPr>
          </a:p>
          <a:p>
            <a:r>
              <a:rPr lang="ja-JP" altLang="en-US" sz="1400" dirty="0">
                <a:latin typeface="+mn-ea"/>
              </a:rPr>
              <a:t>　オンプレ・クラウドに関わらず</a:t>
            </a:r>
            <a:r>
              <a:rPr lang="en-US" altLang="ja-JP" sz="1400" dirty="0">
                <a:latin typeface="+mn-ea"/>
              </a:rPr>
              <a:t>IBM Power</a:t>
            </a:r>
            <a:r>
              <a:rPr lang="ja-JP" altLang="en-US" sz="1400" dirty="0">
                <a:latin typeface="+mn-ea"/>
              </a:rPr>
              <a:t>のご利用</a:t>
            </a:r>
            <a:endParaRPr lang="en-US" altLang="ja-JP" sz="1400" dirty="0">
              <a:latin typeface="+mn-ea"/>
            </a:endParaRPr>
          </a:p>
          <a:p>
            <a:r>
              <a:rPr lang="ja-JP" altLang="en-US" sz="1400" dirty="0">
                <a:latin typeface="+mn-ea"/>
              </a:rPr>
              <a:t>　予定期間を選択してください。</a:t>
            </a:r>
            <a:endParaRPr lang="en-US" altLang="ja-JP" sz="1400" dirty="0">
              <a:latin typeface="+mn-ea"/>
            </a:endParaRPr>
          </a:p>
          <a:p>
            <a:pPr>
              <a:buClr>
                <a:srgbClr val="0000CC"/>
              </a:buClr>
            </a:pPr>
            <a:endParaRPr kumimoji="1" lang="en-US" altLang="ja-JP" sz="1400" dirty="0">
              <a:latin typeface="+mn-ea"/>
            </a:endParaRPr>
          </a:p>
          <a:p>
            <a:pPr>
              <a:buClr>
                <a:srgbClr val="0000CC"/>
              </a:buClr>
            </a:pPr>
            <a:r>
              <a:rPr kumimoji="1" lang="ja-JP" altLang="en-US" sz="1400" dirty="0">
                <a:latin typeface="+mn-ea"/>
              </a:rPr>
              <a:t>●</a:t>
            </a:r>
            <a:r>
              <a:rPr kumimoji="1" lang="ja-JP" altLang="en-US" sz="1400" u="sng" dirty="0">
                <a:latin typeface="+mn-ea"/>
              </a:rPr>
              <a:t>正式見積の場合は</a:t>
            </a:r>
            <a:r>
              <a:rPr kumimoji="1" lang="en-US" altLang="ja-JP" sz="1400" u="sng" dirty="0">
                <a:solidFill>
                  <a:srgbClr val="FF0000"/>
                </a:solidFill>
                <a:latin typeface="+mn-ea"/>
              </a:rPr>
              <a:t>PA/PAE</a:t>
            </a:r>
            <a:r>
              <a:rPr kumimoji="1" lang="ja-JP" altLang="en-US" sz="1400" u="sng" dirty="0">
                <a:solidFill>
                  <a:srgbClr val="FF0000"/>
                </a:solidFill>
                <a:latin typeface="+mn-ea"/>
              </a:rPr>
              <a:t>番号・オポチュニティ番号</a:t>
            </a:r>
            <a:r>
              <a:rPr kumimoji="1" lang="ja-JP" altLang="en-US" sz="1400" u="sng" dirty="0">
                <a:latin typeface="+mn-ea"/>
              </a:rPr>
              <a:t>が</a:t>
            </a:r>
            <a:endParaRPr kumimoji="1" lang="en-US" altLang="ja-JP" sz="1400" u="sng" dirty="0">
              <a:latin typeface="+mn-ea"/>
            </a:endParaRPr>
          </a:p>
          <a:p>
            <a:pPr>
              <a:buClr>
                <a:srgbClr val="0000CC"/>
              </a:buClr>
            </a:pPr>
            <a:r>
              <a:rPr lang="ja-JP" altLang="en-US" sz="1400" dirty="0">
                <a:latin typeface="+mn-ea"/>
              </a:rPr>
              <a:t>　</a:t>
            </a:r>
            <a:r>
              <a:rPr kumimoji="1" lang="ja-JP" altLang="en-US" sz="1400" u="sng" dirty="0">
                <a:latin typeface="+mn-ea"/>
              </a:rPr>
              <a:t>必要</a:t>
            </a:r>
            <a:r>
              <a:rPr kumimoji="1" lang="ja-JP" altLang="en-US" sz="1400" dirty="0">
                <a:latin typeface="+mn-ea"/>
              </a:rPr>
              <a:t>となりますのでご記入ください。</a:t>
            </a:r>
            <a:endParaRPr kumimoji="1" lang="en-US" altLang="ja-JP" sz="1400" dirty="0">
              <a:latin typeface="+mn-ea"/>
            </a:endParaRPr>
          </a:p>
          <a:p>
            <a:endParaRPr kumimoji="1" lang="en-US" altLang="ja-JP" sz="1400" dirty="0">
              <a:latin typeface="+mn-ea"/>
            </a:endParaRPr>
          </a:p>
          <a:p>
            <a:r>
              <a:rPr kumimoji="1" lang="ja-JP" altLang="en-US" sz="1400" dirty="0">
                <a:latin typeface="+mn-ea"/>
              </a:rPr>
              <a:t>●見積希望項目は</a:t>
            </a:r>
            <a:r>
              <a:rPr kumimoji="1" lang="en-US" altLang="ja-JP" sz="1400" dirty="0">
                <a:latin typeface="+mn-ea"/>
              </a:rPr>
              <a:t>PowerVS</a:t>
            </a:r>
            <a:r>
              <a:rPr kumimoji="1" lang="ja-JP" altLang="en-US" sz="1400" dirty="0">
                <a:latin typeface="+mn-ea"/>
              </a:rPr>
              <a:t>、</a:t>
            </a:r>
            <a:r>
              <a:rPr kumimoji="1" lang="en-US" altLang="ja-JP" sz="1400" dirty="0">
                <a:latin typeface="+mn-ea"/>
              </a:rPr>
              <a:t>Network</a:t>
            </a:r>
            <a:r>
              <a:rPr kumimoji="1" lang="ja-JP" altLang="en-US" sz="1400" dirty="0">
                <a:latin typeface="+mn-ea"/>
              </a:rPr>
              <a:t>は必須のため</a:t>
            </a:r>
            <a:endParaRPr kumimoji="1" lang="en-US" altLang="ja-JP" sz="1400" dirty="0">
              <a:latin typeface="+mn-ea"/>
            </a:endParaRPr>
          </a:p>
          <a:p>
            <a:r>
              <a:rPr lang="ja-JP" altLang="en-US" sz="1400" dirty="0">
                <a:latin typeface="+mn-ea"/>
              </a:rPr>
              <a:t>　</a:t>
            </a:r>
            <a:r>
              <a:rPr kumimoji="1" lang="ja-JP" altLang="en-US" sz="1400" dirty="0">
                <a:latin typeface="+mn-ea"/>
              </a:rPr>
              <a:t>予めチェックが入っています。</a:t>
            </a:r>
            <a:endParaRPr kumimoji="1" lang="en-US" altLang="ja-JP" sz="1400" dirty="0">
              <a:latin typeface="+mn-ea"/>
            </a:endParaRPr>
          </a:p>
          <a:p>
            <a:r>
              <a:rPr lang="ja-JP" altLang="en-US" sz="1400" dirty="0">
                <a:latin typeface="+mn-ea"/>
              </a:rPr>
              <a:t>　</a:t>
            </a:r>
            <a:r>
              <a:rPr kumimoji="1" lang="ja-JP" altLang="en-US" sz="1400" dirty="0">
                <a:latin typeface="+mn-ea"/>
              </a:rPr>
              <a:t>その他、見積が必要となる項目にチェックを</a:t>
            </a:r>
            <a:endParaRPr kumimoji="1" lang="en-US" altLang="ja-JP" sz="1400" dirty="0">
              <a:latin typeface="+mn-ea"/>
            </a:endParaRPr>
          </a:p>
          <a:p>
            <a:r>
              <a:rPr lang="ja-JP" altLang="en-US" sz="1400" dirty="0">
                <a:latin typeface="+mn-ea"/>
              </a:rPr>
              <a:t>　</a:t>
            </a:r>
            <a:r>
              <a:rPr kumimoji="1" lang="ja-JP" altLang="en-US" sz="1400" dirty="0">
                <a:latin typeface="+mn-ea"/>
              </a:rPr>
              <a:t>入れてください。</a:t>
            </a:r>
            <a:endParaRPr kumimoji="1" lang="en-US" altLang="ja-JP" sz="1400" dirty="0">
              <a:latin typeface="+mn-ea"/>
            </a:endParaRPr>
          </a:p>
          <a:p>
            <a:r>
              <a:rPr lang="ja-JP" altLang="en-US" sz="1400" dirty="0">
                <a:latin typeface="+mn-ea"/>
              </a:rPr>
              <a:t>　</a:t>
            </a:r>
            <a:r>
              <a:rPr lang="en-US" altLang="ja-JP" sz="1400" b="1" dirty="0">
                <a:solidFill>
                  <a:srgbClr val="FF0000"/>
                </a:solidFill>
                <a:latin typeface="+mn-ea"/>
              </a:rPr>
              <a:t>※</a:t>
            </a:r>
            <a:r>
              <a:rPr lang="ja-JP" altLang="en-US" sz="1400" b="1" dirty="0">
                <a:solidFill>
                  <a:srgbClr val="FF0000"/>
                </a:solidFill>
                <a:latin typeface="+mn-ea"/>
              </a:rPr>
              <a:t>チェックのついた項目のみお見積りいたします。</a:t>
            </a:r>
            <a:endParaRPr lang="en-US" altLang="ja-JP" sz="1400" b="1" dirty="0">
              <a:solidFill>
                <a:srgbClr val="FF0000"/>
              </a:solidFill>
              <a:latin typeface="+mn-ea"/>
            </a:endParaRPr>
          </a:p>
          <a:p>
            <a:r>
              <a:rPr lang="ja-JP" altLang="en-US" sz="1400" b="1" dirty="0">
                <a:solidFill>
                  <a:srgbClr val="FF0000"/>
                </a:solidFill>
                <a:latin typeface="+mn-ea"/>
              </a:rPr>
              <a:t>　　つけ忘れにご注意ください。</a:t>
            </a:r>
            <a:endParaRPr lang="en-US" altLang="ja-JP" sz="1400" b="1" dirty="0">
              <a:solidFill>
                <a:srgbClr val="FF0000"/>
              </a:solidFill>
              <a:latin typeface="+mn-ea"/>
            </a:endParaRPr>
          </a:p>
          <a:p>
            <a:endParaRPr kumimoji="1" lang="en-US" altLang="ja-JP" sz="1400" dirty="0">
              <a:latin typeface="+mn-ea"/>
            </a:endParaRPr>
          </a:p>
          <a:p>
            <a:r>
              <a:rPr kumimoji="1" lang="ja-JP" altLang="en-US" sz="1400" dirty="0">
                <a:latin typeface="+mn-ea"/>
              </a:rPr>
              <a:t>●</a:t>
            </a:r>
            <a:r>
              <a:rPr kumimoji="1" lang="en-US" altLang="ja-JP" sz="1400" dirty="0">
                <a:latin typeface="+mn-ea"/>
              </a:rPr>
              <a:t>IBM Cloud</a:t>
            </a:r>
            <a:r>
              <a:rPr kumimoji="1" lang="ja-JP" altLang="en-US" sz="1400" dirty="0">
                <a:latin typeface="+mn-ea"/>
              </a:rPr>
              <a:t>サポートは本番利用を想定されている場合　　</a:t>
            </a:r>
            <a:endParaRPr kumimoji="1" lang="en-US" altLang="ja-JP" sz="1400" dirty="0">
              <a:latin typeface="+mn-ea"/>
            </a:endParaRPr>
          </a:p>
          <a:p>
            <a:r>
              <a:rPr lang="ja-JP" altLang="en-US" sz="1400" dirty="0">
                <a:latin typeface="+mn-ea"/>
              </a:rPr>
              <a:t>　</a:t>
            </a:r>
            <a:r>
              <a:rPr kumimoji="1" lang="ja-JP" altLang="en-US" sz="1400" dirty="0">
                <a:latin typeface="+mn-ea"/>
              </a:rPr>
              <a:t>は「アドバンスト」サポートのご利用を推奨します。</a:t>
            </a:r>
            <a:endParaRPr kumimoji="1" lang="en-US" altLang="ja-JP" sz="1400" dirty="0">
              <a:latin typeface="+mn-ea"/>
            </a:endParaRPr>
          </a:p>
          <a:p>
            <a:r>
              <a:rPr lang="ja-JP" altLang="en-US" sz="1400" dirty="0">
                <a:solidFill>
                  <a:srgbClr val="FF0000"/>
                </a:solidFill>
                <a:latin typeface="+mn-ea"/>
              </a:rPr>
              <a:t>　</a:t>
            </a:r>
            <a:r>
              <a:rPr kumimoji="1" lang="en-US" altLang="ja-JP" sz="1400" dirty="0">
                <a:solidFill>
                  <a:srgbClr val="FF0000"/>
                </a:solidFill>
                <a:latin typeface="+mn-ea"/>
              </a:rPr>
              <a:t>※</a:t>
            </a:r>
            <a:r>
              <a:rPr kumimoji="1" lang="ja-JP" altLang="en-US" sz="1400" dirty="0">
                <a:solidFill>
                  <a:srgbClr val="FF0000"/>
                </a:solidFill>
                <a:latin typeface="+mn-ea"/>
              </a:rPr>
              <a:t>ベーシックサポートは標準提供</a:t>
            </a:r>
          </a:p>
        </p:txBody>
      </p:sp>
      <p:cxnSp>
        <p:nvCxnSpPr>
          <p:cNvPr id="14" name="直線コネクタ 13">
            <a:extLst>
              <a:ext uri="{FF2B5EF4-FFF2-40B4-BE49-F238E27FC236}">
                <a16:creationId xmlns:a16="http://schemas.microsoft.com/office/drawing/2014/main" id="{8434DDC0-5219-A193-138C-5E2F4BDBB549}"/>
              </a:ext>
            </a:extLst>
          </p:cNvPr>
          <p:cNvCxnSpPr>
            <a:cxnSpLocks/>
          </p:cNvCxnSpPr>
          <p:nvPr/>
        </p:nvCxnSpPr>
        <p:spPr>
          <a:xfrm>
            <a:off x="1392702" y="5359327"/>
            <a:ext cx="31792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7A9D830C-E04B-5238-C861-7E95B48639EC}"/>
              </a:ext>
            </a:extLst>
          </p:cNvPr>
          <p:cNvCxnSpPr>
            <a:cxnSpLocks/>
          </p:cNvCxnSpPr>
          <p:nvPr/>
        </p:nvCxnSpPr>
        <p:spPr>
          <a:xfrm>
            <a:off x="1392702" y="3546940"/>
            <a:ext cx="32777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546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FD635CF4-9BDB-DB30-8BC7-076D33DF3C61}"/>
              </a:ext>
            </a:extLst>
          </p:cNvPr>
          <p:cNvSpPr txBox="1">
            <a:spLocks/>
          </p:cNvSpPr>
          <p:nvPr/>
        </p:nvSpPr>
        <p:spPr>
          <a:xfrm>
            <a:off x="676579" y="275739"/>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t>
            </a:r>
            <a:r>
              <a:rPr lang="ja-JP" altLang="en-US"/>
              <a:t>必須</a:t>
            </a:r>
            <a:r>
              <a:rPr lang="en-US" altLang="ja-JP" dirty="0"/>
              <a:t>】PowerVS</a:t>
            </a:r>
            <a:r>
              <a:rPr lang="ja-JP" altLang="en-US"/>
              <a:t>　</a:t>
            </a:r>
            <a:r>
              <a:rPr lang="en-US" altLang="ja-JP" dirty="0"/>
              <a:t>(AIX)</a:t>
            </a:r>
            <a:endParaRPr lang="ja-JP" altLang="en-US" dirty="0"/>
          </a:p>
        </p:txBody>
      </p:sp>
      <p:sp>
        <p:nvSpPr>
          <p:cNvPr id="4" name="テキスト ボックス 3">
            <a:extLst>
              <a:ext uri="{FF2B5EF4-FFF2-40B4-BE49-F238E27FC236}">
                <a16:creationId xmlns:a16="http://schemas.microsoft.com/office/drawing/2014/main" id="{D26F6F08-08EA-A141-CFC6-D3BCD80764F4}"/>
              </a:ext>
            </a:extLst>
          </p:cNvPr>
          <p:cNvSpPr txBox="1"/>
          <p:nvPr/>
        </p:nvSpPr>
        <p:spPr>
          <a:xfrm>
            <a:off x="5625998" y="1263121"/>
            <a:ext cx="4955203" cy="276999"/>
          </a:xfrm>
          <a:prstGeom prst="rect">
            <a:avLst/>
          </a:prstGeom>
          <a:noFill/>
        </p:spPr>
        <p:txBody>
          <a:bodyPr wrap="none" rtlCol="0">
            <a:spAutoFit/>
          </a:bodyPr>
          <a:lstStyle/>
          <a:p>
            <a:r>
              <a:rPr kumimoji="1" lang="ja-JP" altLang="en-US" sz="1200" dirty="0">
                <a:latin typeface="+mn-ea"/>
              </a:rPr>
              <a:t>←インスタンス名を記入します。概算見積時は空白でも</a:t>
            </a:r>
            <a:r>
              <a:rPr lang="ja-JP" altLang="en-US" sz="1200" dirty="0">
                <a:latin typeface="+mn-ea"/>
              </a:rPr>
              <a:t>構いません。</a:t>
            </a:r>
            <a:endParaRPr lang="en-US" altLang="ja-JP" sz="1200" dirty="0">
              <a:latin typeface="+mn-ea"/>
            </a:endParaRPr>
          </a:p>
        </p:txBody>
      </p:sp>
      <p:sp>
        <p:nvSpPr>
          <p:cNvPr id="5" name="テキスト ボックス 4">
            <a:extLst>
              <a:ext uri="{FF2B5EF4-FFF2-40B4-BE49-F238E27FC236}">
                <a16:creationId xmlns:a16="http://schemas.microsoft.com/office/drawing/2014/main" id="{15B46F43-4A58-785B-D3CB-1CC54BC1DF5E}"/>
              </a:ext>
            </a:extLst>
          </p:cNvPr>
          <p:cNvSpPr txBox="1"/>
          <p:nvPr/>
        </p:nvSpPr>
        <p:spPr>
          <a:xfrm>
            <a:off x="5625998" y="5076315"/>
            <a:ext cx="3914854" cy="276999"/>
          </a:xfrm>
          <a:prstGeom prst="rect">
            <a:avLst/>
          </a:prstGeom>
          <a:noFill/>
        </p:spPr>
        <p:txBody>
          <a:bodyPr wrap="none" rtlCol="0">
            <a:spAutoFit/>
          </a:bodyPr>
          <a:lstStyle/>
          <a:p>
            <a:r>
              <a:rPr kumimoji="1" lang="ja-JP" altLang="en-US" sz="1200" dirty="0">
                <a:latin typeface="+mn-ea"/>
              </a:rPr>
              <a:t>← </a:t>
            </a:r>
            <a:r>
              <a:rPr lang="en-US" altLang="ja-JP" sz="1200" dirty="0">
                <a:latin typeface="+mn-ea"/>
              </a:rPr>
              <a:t>Shared</a:t>
            </a:r>
            <a:r>
              <a:rPr lang="ja-JP" altLang="en-US" sz="1200" dirty="0">
                <a:latin typeface="+mn-ea"/>
              </a:rPr>
              <a:t>、</a:t>
            </a:r>
            <a:r>
              <a:rPr lang="en-US" altLang="ja-JP" sz="1200" dirty="0">
                <a:latin typeface="+mn-ea"/>
              </a:rPr>
              <a:t>Capped</a:t>
            </a:r>
            <a:r>
              <a:rPr lang="ja-JP" altLang="en-US" sz="1200" dirty="0">
                <a:latin typeface="+mn-ea"/>
              </a:rPr>
              <a:t>、</a:t>
            </a:r>
            <a:r>
              <a:rPr lang="en-US" altLang="ja-JP" sz="1200" dirty="0">
                <a:latin typeface="+mn-ea"/>
              </a:rPr>
              <a:t>Dedicated</a:t>
            </a:r>
            <a:r>
              <a:rPr lang="ja-JP" altLang="en-US" sz="1200" dirty="0">
                <a:latin typeface="+mn-ea"/>
              </a:rPr>
              <a:t>から選択できます。</a:t>
            </a:r>
            <a:endParaRPr lang="en-US" altLang="ja-JP" sz="1200" dirty="0">
              <a:latin typeface="+mn-ea"/>
            </a:endParaRPr>
          </a:p>
        </p:txBody>
      </p:sp>
      <p:sp>
        <p:nvSpPr>
          <p:cNvPr id="10" name="テキスト ボックス 9">
            <a:extLst>
              <a:ext uri="{FF2B5EF4-FFF2-40B4-BE49-F238E27FC236}">
                <a16:creationId xmlns:a16="http://schemas.microsoft.com/office/drawing/2014/main" id="{2F998FA5-FBAD-8B31-373F-460714771751}"/>
              </a:ext>
            </a:extLst>
          </p:cNvPr>
          <p:cNvSpPr txBox="1"/>
          <p:nvPr/>
        </p:nvSpPr>
        <p:spPr>
          <a:xfrm>
            <a:off x="5625182" y="2871024"/>
            <a:ext cx="4108817" cy="276999"/>
          </a:xfrm>
          <a:prstGeom prst="rect">
            <a:avLst/>
          </a:prstGeom>
          <a:noFill/>
        </p:spPr>
        <p:txBody>
          <a:bodyPr wrap="none" rtlCol="0">
            <a:spAutoFit/>
          </a:bodyPr>
          <a:lstStyle/>
          <a:p>
            <a:r>
              <a:rPr kumimoji="1" lang="ja-JP" altLang="en-US" sz="1200" dirty="0">
                <a:latin typeface="+mn-ea"/>
              </a:rPr>
              <a:t>←日本では東京</a:t>
            </a:r>
            <a:r>
              <a:rPr kumimoji="1" lang="en-US" altLang="ja-JP" sz="1200" dirty="0">
                <a:latin typeface="+mn-ea"/>
              </a:rPr>
              <a:t>04</a:t>
            </a:r>
            <a:r>
              <a:rPr kumimoji="1" lang="ja-JP" altLang="en-US" sz="1200" dirty="0">
                <a:latin typeface="+mn-ea"/>
              </a:rPr>
              <a:t>、大阪</a:t>
            </a:r>
            <a:r>
              <a:rPr kumimoji="1" lang="en-US" altLang="ja-JP" sz="1200" dirty="0">
                <a:latin typeface="+mn-ea"/>
              </a:rPr>
              <a:t>21</a:t>
            </a:r>
            <a:r>
              <a:rPr kumimoji="1" lang="ja-JP" altLang="en-US" sz="1200" dirty="0">
                <a:latin typeface="+mn-ea"/>
              </a:rPr>
              <a:t>のいずれかを選択できます。</a:t>
            </a:r>
          </a:p>
        </p:txBody>
      </p:sp>
      <p:sp>
        <p:nvSpPr>
          <p:cNvPr id="12" name="テキスト ボックス 11">
            <a:extLst>
              <a:ext uri="{FF2B5EF4-FFF2-40B4-BE49-F238E27FC236}">
                <a16:creationId xmlns:a16="http://schemas.microsoft.com/office/drawing/2014/main" id="{5825E546-1C72-D328-D4C1-8B15233EA5AD}"/>
              </a:ext>
            </a:extLst>
          </p:cNvPr>
          <p:cNvSpPr txBox="1"/>
          <p:nvPr/>
        </p:nvSpPr>
        <p:spPr>
          <a:xfrm>
            <a:off x="5635027" y="1645296"/>
            <a:ext cx="4541180" cy="646331"/>
          </a:xfrm>
          <a:prstGeom prst="rect">
            <a:avLst/>
          </a:prstGeom>
          <a:noFill/>
        </p:spPr>
        <p:txBody>
          <a:bodyPr wrap="none" rtlCol="0">
            <a:spAutoFit/>
          </a:bodyPr>
          <a:lstStyle/>
          <a:p>
            <a:r>
              <a:rPr kumimoji="1" lang="ja-JP" altLang="en-US" sz="1200" dirty="0">
                <a:latin typeface="+mn-ea"/>
              </a:rPr>
              <a:t>←</a:t>
            </a:r>
            <a:r>
              <a:rPr lang="en-US" altLang="ja-JP" sz="1200" dirty="0">
                <a:latin typeface="+mn-ea"/>
              </a:rPr>
              <a:t>PowerVS</a:t>
            </a:r>
            <a:r>
              <a:rPr lang="ja-JP" altLang="en-US" sz="1200" dirty="0">
                <a:latin typeface="+mn-ea"/>
              </a:rPr>
              <a:t>の使用用途をプルダウンリストから選択ください。</a:t>
            </a:r>
            <a:endParaRPr lang="en-US" altLang="ja-JP" sz="1200" dirty="0">
              <a:latin typeface="+mn-ea"/>
            </a:endParaRPr>
          </a:p>
          <a:p>
            <a:r>
              <a:rPr lang="ja-JP" altLang="en-US" sz="1200" dirty="0">
                <a:latin typeface="+mn-ea"/>
              </a:rPr>
              <a:t>　</a:t>
            </a:r>
            <a:r>
              <a:rPr lang="ja-JP" altLang="en-US" sz="1200" dirty="0">
                <a:solidFill>
                  <a:srgbClr val="FF0000"/>
                </a:solidFill>
                <a:latin typeface="+mn-ea"/>
              </a:rPr>
              <a:t>「その他」を選択した場合は備考欄にご記入ください。</a:t>
            </a:r>
            <a:endParaRPr lang="en-US" altLang="ja-JP" sz="1200" dirty="0">
              <a:solidFill>
                <a:srgbClr val="FF0000"/>
              </a:solidFill>
              <a:latin typeface="+mn-ea"/>
            </a:endParaRPr>
          </a:p>
          <a:p>
            <a:r>
              <a:rPr lang="ja-JP" altLang="en-US" sz="1200" dirty="0">
                <a:latin typeface="+mn-ea"/>
              </a:rPr>
              <a:t>←業務内容について分かる範囲で記入ください。</a:t>
            </a:r>
            <a:endParaRPr lang="en-US" altLang="ja-JP" sz="1200" dirty="0">
              <a:latin typeface="+mn-ea"/>
            </a:endParaRPr>
          </a:p>
        </p:txBody>
      </p:sp>
      <p:sp>
        <p:nvSpPr>
          <p:cNvPr id="13" name="テキスト ボックス 12">
            <a:extLst>
              <a:ext uri="{FF2B5EF4-FFF2-40B4-BE49-F238E27FC236}">
                <a16:creationId xmlns:a16="http://schemas.microsoft.com/office/drawing/2014/main" id="{933B4161-55AE-483F-4580-B677B20687C3}"/>
              </a:ext>
            </a:extLst>
          </p:cNvPr>
          <p:cNvSpPr txBox="1"/>
          <p:nvPr/>
        </p:nvSpPr>
        <p:spPr>
          <a:xfrm>
            <a:off x="5608643" y="853935"/>
            <a:ext cx="5679760" cy="461665"/>
          </a:xfrm>
          <a:prstGeom prst="rect">
            <a:avLst/>
          </a:prstGeom>
          <a:noFill/>
        </p:spPr>
        <p:txBody>
          <a:bodyPr wrap="none" rtlCol="0">
            <a:spAutoFit/>
          </a:bodyPr>
          <a:lstStyle/>
          <a:p>
            <a:r>
              <a:rPr kumimoji="1" lang="ja-JP" altLang="en-US" sz="1200" b="1" dirty="0">
                <a:solidFill>
                  <a:srgbClr val="FF0000"/>
                </a:solidFill>
                <a:latin typeface="+mn-ea"/>
              </a:rPr>
              <a:t>←インスタンス</a:t>
            </a:r>
            <a:r>
              <a:rPr kumimoji="1" lang="en-US" altLang="ja-JP" sz="1200" b="1" dirty="0">
                <a:solidFill>
                  <a:srgbClr val="FF0000"/>
                </a:solidFill>
                <a:latin typeface="+mn-ea"/>
              </a:rPr>
              <a:t>1</a:t>
            </a:r>
            <a:r>
              <a:rPr kumimoji="1" lang="ja-JP" altLang="en-US" sz="1200" b="1" dirty="0">
                <a:solidFill>
                  <a:srgbClr val="FF0000"/>
                </a:solidFill>
                <a:latin typeface="+mn-ea"/>
              </a:rPr>
              <a:t>～</a:t>
            </a:r>
            <a:r>
              <a:rPr kumimoji="1" lang="en-US" altLang="ja-JP" sz="1200" b="1" dirty="0">
                <a:solidFill>
                  <a:srgbClr val="FF0000"/>
                </a:solidFill>
                <a:latin typeface="+mn-ea"/>
              </a:rPr>
              <a:t>3</a:t>
            </a:r>
            <a:r>
              <a:rPr kumimoji="1" lang="ja-JP" altLang="en-US" sz="1200" b="1" dirty="0">
                <a:solidFill>
                  <a:srgbClr val="FF0000"/>
                </a:solidFill>
                <a:latin typeface="+mn-ea"/>
              </a:rPr>
              <a:t>がありますが、</a:t>
            </a:r>
            <a:r>
              <a:rPr kumimoji="1" lang="en-US" altLang="ja-JP" sz="1200" b="1" dirty="0">
                <a:solidFill>
                  <a:srgbClr val="FF0000"/>
                </a:solidFill>
                <a:latin typeface="+mn-ea"/>
              </a:rPr>
              <a:t>2</a:t>
            </a:r>
            <a:r>
              <a:rPr kumimoji="1" lang="ja-JP" altLang="en-US" sz="1200" b="1" dirty="0">
                <a:solidFill>
                  <a:srgbClr val="FF0000"/>
                </a:solidFill>
                <a:latin typeface="+mn-ea"/>
              </a:rPr>
              <a:t>・</a:t>
            </a:r>
            <a:r>
              <a:rPr kumimoji="1" lang="en-US" altLang="ja-JP" sz="1200" b="1" dirty="0">
                <a:solidFill>
                  <a:srgbClr val="FF0000"/>
                </a:solidFill>
                <a:latin typeface="+mn-ea"/>
              </a:rPr>
              <a:t>3</a:t>
            </a:r>
            <a:r>
              <a:rPr kumimoji="1" lang="ja-JP" altLang="en-US" sz="1200" b="1" dirty="0">
                <a:solidFill>
                  <a:srgbClr val="FF0000"/>
                </a:solidFill>
                <a:latin typeface="+mn-ea"/>
              </a:rPr>
              <a:t>は不要であれば空白としてください。</a:t>
            </a:r>
            <a:endParaRPr kumimoji="1" lang="en-US" altLang="ja-JP" sz="1200" b="1" dirty="0">
              <a:solidFill>
                <a:srgbClr val="FF0000"/>
              </a:solidFill>
              <a:latin typeface="+mn-ea"/>
            </a:endParaRPr>
          </a:p>
          <a:p>
            <a:r>
              <a:rPr lang="ja-JP" altLang="en-US" sz="1200" b="1" dirty="0">
                <a:solidFill>
                  <a:srgbClr val="FF0000"/>
                </a:solidFill>
                <a:latin typeface="+mn-ea"/>
              </a:rPr>
              <a:t>　インスタンス数が不足している場合はコピーして列を増やしてください。</a:t>
            </a:r>
            <a:endParaRPr lang="en-US" altLang="ja-JP" sz="1200" b="1" dirty="0">
              <a:solidFill>
                <a:srgbClr val="FF0000"/>
              </a:solidFill>
              <a:latin typeface="+mn-ea"/>
            </a:endParaRPr>
          </a:p>
        </p:txBody>
      </p:sp>
      <p:sp>
        <p:nvSpPr>
          <p:cNvPr id="3" name="テキスト ボックス 2">
            <a:extLst>
              <a:ext uri="{FF2B5EF4-FFF2-40B4-BE49-F238E27FC236}">
                <a16:creationId xmlns:a16="http://schemas.microsoft.com/office/drawing/2014/main" id="{603AEE86-A973-07FE-0635-E4836975CFCA}"/>
              </a:ext>
            </a:extLst>
          </p:cNvPr>
          <p:cNvSpPr txBox="1"/>
          <p:nvPr/>
        </p:nvSpPr>
        <p:spPr>
          <a:xfrm>
            <a:off x="5635027" y="3274059"/>
            <a:ext cx="4362348" cy="276999"/>
          </a:xfrm>
          <a:prstGeom prst="rect">
            <a:avLst/>
          </a:prstGeom>
          <a:noFill/>
        </p:spPr>
        <p:txBody>
          <a:bodyPr wrap="none" rtlCol="0">
            <a:spAutoFit/>
          </a:bodyPr>
          <a:lstStyle/>
          <a:p>
            <a:r>
              <a:rPr kumimoji="1" lang="ja-JP" altLang="en-US" sz="1200" dirty="0">
                <a:latin typeface="+mn-ea"/>
              </a:rPr>
              <a:t>←</a:t>
            </a:r>
            <a:r>
              <a:rPr kumimoji="1" lang="en-US" altLang="ja-JP" sz="1200" dirty="0">
                <a:latin typeface="+mn-ea"/>
              </a:rPr>
              <a:t>Hardware</a:t>
            </a:r>
            <a:r>
              <a:rPr lang="ja-JP" altLang="en-US" sz="1200" dirty="0">
                <a:latin typeface="+mn-ea"/>
              </a:rPr>
              <a:t>は</a:t>
            </a:r>
            <a:r>
              <a:rPr lang="en-US" altLang="ja-JP" sz="1200" dirty="0">
                <a:latin typeface="+mn-ea"/>
              </a:rPr>
              <a:t>S922 / E980 / S1022</a:t>
            </a:r>
            <a:r>
              <a:rPr kumimoji="1" lang="ja-JP" altLang="en-US" sz="1200" dirty="0">
                <a:latin typeface="+mn-ea"/>
              </a:rPr>
              <a:t>　から選択できます。</a:t>
            </a:r>
          </a:p>
        </p:txBody>
      </p:sp>
      <p:sp>
        <p:nvSpPr>
          <p:cNvPr id="17" name="テキスト ボックス 16">
            <a:extLst>
              <a:ext uri="{FF2B5EF4-FFF2-40B4-BE49-F238E27FC236}">
                <a16:creationId xmlns:a16="http://schemas.microsoft.com/office/drawing/2014/main" id="{3F7F6A39-688D-2B04-7BA4-6222517195A4}"/>
              </a:ext>
            </a:extLst>
          </p:cNvPr>
          <p:cNvSpPr txBox="1"/>
          <p:nvPr/>
        </p:nvSpPr>
        <p:spPr>
          <a:xfrm>
            <a:off x="5620959" y="2333865"/>
            <a:ext cx="5109091" cy="461665"/>
          </a:xfrm>
          <a:prstGeom prst="rect">
            <a:avLst/>
          </a:prstGeom>
          <a:noFill/>
        </p:spPr>
        <p:txBody>
          <a:bodyPr wrap="none" rtlCol="0">
            <a:spAutoFit/>
          </a:bodyPr>
          <a:lstStyle/>
          <a:p>
            <a:r>
              <a:rPr kumimoji="1" lang="ja-JP" altLang="en-US" sz="1200" dirty="0">
                <a:latin typeface="+mn-ea"/>
              </a:rPr>
              <a:t>←</a:t>
            </a:r>
            <a:r>
              <a:rPr lang="ja-JP" altLang="en-US" sz="1200" dirty="0">
                <a:latin typeface="+mn-ea"/>
              </a:rPr>
              <a:t>オンプレマシンからのリプレースの場合は現行機マシンモデル名と、</a:t>
            </a:r>
            <a:endParaRPr lang="en-US" altLang="ja-JP" sz="1200" dirty="0">
              <a:latin typeface="+mn-ea"/>
            </a:endParaRPr>
          </a:p>
          <a:p>
            <a:r>
              <a:rPr lang="ja-JP" altLang="en-US" sz="1200" dirty="0">
                <a:latin typeface="+mn-ea"/>
              </a:rPr>
              <a:t>　下の項目には現行機マシンのシリアル番号を記入してください。</a:t>
            </a:r>
            <a:endParaRPr lang="en-US" altLang="ja-JP" sz="1200" dirty="0">
              <a:latin typeface="+mn-ea"/>
            </a:endParaRPr>
          </a:p>
        </p:txBody>
      </p:sp>
      <p:pic>
        <p:nvPicPr>
          <p:cNvPr id="19" name="図 18">
            <a:extLst>
              <a:ext uri="{FF2B5EF4-FFF2-40B4-BE49-F238E27FC236}">
                <a16:creationId xmlns:a16="http://schemas.microsoft.com/office/drawing/2014/main" id="{927AF30F-9FDE-49E6-5358-D0D238BF838B}"/>
              </a:ext>
            </a:extLst>
          </p:cNvPr>
          <p:cNvPicPr>
            <a:picLocks noChangeAspect="1"/>
          </p:cNvPicPr>
          <p:nvPr/>
        </p:nvPicPr>
        <p:blipFill>
          <a:blip r:embed="rId2"/>
          <a:stretch>
            <a:fillRect/>
          </a:stretch>
        </p:blipFill>
        <p:spPr>
          <a:xfrm>
            <a:off x="451142" y="905934"/>
            <a:ext cx="5167706" cy="4511805"/>
          </a:xfrm>
          <a:prstGeom prst="rect">
            <a:avLst/>
          </a:prstGeom>
        </p:spPr>
      </p:pic>
    </p:spTree>
    <p:extLst>
      <p:ext uri="{BB962C8B-B14F-4D97-AF65-F5344CB8AC3E}">
        <p14:creationId xmlns:p14="http://schemas.microsoft.com/office/powerpoint/2010/main" val="965413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BBD1E706-7011-4556-E9EE-A6C482F19663}"/>
              </a:ext>
            </a:extLst>
          </p:cNvPr>
          <p:cNvSpPr txBox="1">
            <a:spLocks/>
          </p:cNvSpPr>
          <p:nvPr/>
        </p:nvSpPr>
        <p:spPr>
          <a:xfrm>
            <a:off x="836044" y="269011"/>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t>
            </a:r>
            <a:r>
              <a:rPr lang="ja-JP" altLang="en-US" dirty="0"/>
              <a:t>必須</a:t>
            </a:r>
            <a:r>
              <a:rPr lang="en-US" altLang="ja-JP" dirty="0"/>
              <a:t>】PowerVS</a:t>
            </a:r>
            <a:r>
              <a:rPr lang="ja-JP" altLang="en-US" dirty="0"/>
              <a:t>（</a:t>
            </a:r>
            <a:r>
              <a:rPr lang="en-US" altLang="ja-JP" dirty="0"/>
              <a:t>AIX</a:t>
            </a:r>
            <a:r>
              <a:rPr lang="ja-JP" altLang="en-US" dirty="0"/>
              <a:t>）</a:t>
            </a:r>
          </a:p>
        </p:txBody>
      </p:sp>
      <p:sp>
        <p:nvSpPr>
          <p:cNvPr id="3" name="テキスト ボックス 2">
            <a:extLst>
              <a:ext uri="{FF2B5EF4-FFF2-40B4-BE49-F238E27FC236}">
                <a16:creationId xmlns:a16="http://schemas.microsoft.com/office/drawing/2014/main" id="{3717A205-A853-E1C6-FCB1-47B6142A5AA3}"/>
              </a:ext>
            </a:extLst>
          </p:cNvPr>
          <p:cNvSpPr txBox="1"/>
          <p:nvPr/>
        </p:nvSpPr>
        <p:spPr>
          <a:xfrm>
            <a:off x="6115043" y="3651500"/>
            <a:ext cx="2555508" cy="276999"/>
          </a:xfrm>
          <a:prstGeom prst="rect">
            <a:avLst/>
          </a:prstGeom>
          <a:noFill/>
        </p:spPr>
        <p:txBody>
          <a:bodyPr wrap="none" rtlCol="0">
            <a:spAutoFit/>
          </a:bodyPr>
          <a:lstStyle/>
          <a:p>
            <a:r>
              <a:rPr kumimoji="1" lang="ja-JP" altLang="en-US" sz="1200" dirty="0">
                <a:latin typeface="+mn-ea"/>
              </a:rPr>
              <a:t>←ディスク容量を</a:t>
            </a:r>
            <a:r>
              <a:rPr kumimoji="1" lang="en-US" altLang="ja-JP" sz="1200" dirty="0">
                <a:latin typeface="+mn-ea"/>
              </a:rPr>
              <a:t>GB</a:t>
            </a:r>
            <a:r>
              <a:rPr kumimoji="1" lang="ja-JP" altLang="en-US" sz="1200" dirty="0">
                <a:latin typeface="+mn-ea"/>
              </a:rPr>
              <a:t>単位で入力。</a:t>
            </a:r>
          </a:p>
        </p:txBody>
      </p:sp>
      <p:sp>
        <p:nvSpPr>
          <p:cNvPr id="4" name="テキスト ボックス 3">
            <a:extLst>
              <a:ext uri="{FF2B5EF4-FFF2-40B4-BE49-F238E27FC236}">
                <a16:creationId xmlns:a16="http://schemas.microsoft.com/office/drawing/2014/main" id="{CAB75047-2C8D-703A-BA33-8F8C322E7D53}"/>
              </a:ext>
            </a:extLst>
          </p:cNvPr>
          <p:cNvSpPr txBox="1"/>
          <p:nvPr/>
        </p:nvSpPr>
        <p:spPr>
          <a:xfrm>
            <a:off x="6115043" y="3347905"/>
            <a:ext cx="3991798" cy="276999"/>
          </a:xfrm>
          <a:prstGeom prst="rect">
            <a:avLst/>
          </a:prstGeom>
          <a:noFill/>
        </p:spPr>
        <p:txBody>
          <a:bodyPr wrap="none" rtlCol="0">
            <a:spAutoFit/>
          </a:bodyPr>
          <a:lstStyle/>
          <a:p>
            <a:r>
              <a:rPr kumimoji="1" lang="ja-JP" altLang="en-US" sz="1200" dirty="0">
                <a:latin typeface="+mn-ea"/>
              </a:rPr>
              <a:t>← </a:t>
            </a:r>
            <a:r>
              <a:rPr kumimoji="1" lang="en-US" altLang="ja-JP" sz="1200" dirty="0">
                <a:latin typeface="+mn-ea"/>
              </a:rPr>
              <a:t>OS</a:t>
            </a:r>
            <a:r>
              <a:rPr kumimoji="1" lang="ja-JP" altLang="en-US" sz="1200" dirty="0">
                <a:latin typeface="+mn-ea"/>
              </a:rPr>
              <a:t>と標準提供ライセンス領域のため</a:t>
            </a:r>
            <a:r>
              <a:rPr kumimoji="1" lang="ja-JP" altLang="en-US" sz="1200" b="1" dirty="0">
                <a:solidFill>
                  <a:srgbClr val="FF0000"/>
                </a:solidFill>
                <a:latin typeface="+mn-ea"/>
              </a:rPr>
              <a:t>変更不可</a:t>
            </a:r>
            <a:r>
              <a:rPr kumimoji="1" lang="ja-JP" altLang="en-US" sz="1200" dirty="0">
                <a:latin typeface="+mn-ea"/>
              </a:rPr>
              <a:t>です。</a:t>
            </a:r>
          </a:p>
        </p:txBody>
      </p:sp>
      <p:sp>
        <p:nvSpPr>
          <p:cNvPr id="5" name="テキスト ボックス 4">
            <a:extLst>
              <a:ext uri="{FF2B5EF4-FFF2-40B4-BE49-F238E27FC236}">
                <a16:creationId xmlns:a16="http://schemas.microsoft.com/office/drawing/2014/main" id="{A6C78893-2C69-0761-69E4-D278D5B5A9E3}"/>
              </a:ext>
            </a:extLst>
          </p:cNvPr>
          <p:cNvSpPr txBox="1"/>
          <p:nvPr/>
        </p:nvSpPr>
        <p:spPr>
          <a:xfrm>
            <a:off x="6115043" y="3970771"/>
            <a:ext cx="4453463" cy="461665"/>
          </a:xfrm>
          <a:prstGeom prst="rect">
            <a:avLst/>
          </a:prstGeom>
          <a:noFill/>
        </p:spPr>
        <p:txBody>
          <a:bodyPr wrap="none" rtlCol="0">
            <a:spAutoFit/>
          </a:bodyPr>
          <a:lstStyle/>
          <a:p>
            <a:r>
              <a:rPr kumimoji="1" lang="ja-JP" altLang="en-US" sz="1200" dirty="0">
                <a:latin typeface="+mn-ea"/>
              </a:rPr>
              <a:t>← </a:t>
            </a:r>
            <a:r>
              <a:rPr lang="ja-JP" altLang="en-US" sz="1200" dirty="0">
                <a:latin typeface="+mn-ea"/>
              </a:rPr>
              <a:t>希望容量に値を入力すると</a:t>
            </a:r>
            <a:r>
              <a:rPr lang="en-US" altLang="ja-JP" sz="1200" dirty="0">
                <a:latin typeface="+mn-ea"/>
              </a:rPr>
              <a:t>OS</a:t>
            </a:r>
            <a:r>
              <a:rPr lang="ja-JP" altLang="en-US" sz="1200" dirty="0">
                <a:latin typeface="+mn-ea"/>
              </a:rPr>
              <a:t>領域との合計値が入力される</a:t>
            </a:r>
            <a:endParaRPr lang="en-US" altLang="ja-JP" sz="1200" dirty="0">
              <a:latin typeface="+mn-ea"/>
            </a:endParaRPr>
          </a:p>
          <a:p>
            <a:r>
              <a:rPr lang="ja-JP" altLang="en-US" sz="1200" dirty="0">
                <a:latin typeface="+mn-ea"/>
              </a:rPr>
              <a:t>　ので「合計」欄は入力不要です。</a:t>
            </a:r>
            <a:endParaRPr lang="en-US" altLang="ja-JP" sz="1200" dirty="0">
              <a:latin typeface="+mn-ea"/>
            </a:endParaRPr>
          </a:p>
        </p:txBody>
      </p:sp>
      <p:sp>
        <p:nvSpPr>
          <p:cNvPr id="6" name="テキスト ボックス 5">
            <a:extLst>
              <a:ext uri="{FF2B5EF4-FFF2-40B4-BE49-F238E27FC236}">
                <a16:creationId xmlns:a16="http://schemas.microsoft.com/office/drawing/2014/main" id="{519C0ECF-B10C-AA96-457A-6093E09BFCAE}"/>
              </a:ext>
            </a:extLst>
          </p:cNvPr>
          <p:cNvSpPr txBox="1"/>
          <p:nvPr/>
        </p:nvSpPr>
        <p:spPr>
          <a:xfrm>
            <a:off x="6117030" y="2565077"/>
            <a:ext cx="5870966" cy="646331"/>
          </a:xfrm>
          <a:prstGeom prst="rect">
            <a:avLst/>
          </a:prstGeom>
          <a:noFill/>
        </p:spPr>
        <p:txBody>
          <a:bodyPr wrap="none" rtlCol="0">
            <a:spAutoFit/>
          </a:bodyPr>
          <a:lstStyle/>
          <a:p>
            <a:r>
              <a:rPr kumimoji="1" lang="ja-JP" altLang="en-US" sz="1200" dirty="0">
                <a:latin typeface="+mn-ea"/>
              </a:rPr>
              <a:t>←ディスクタイプを選択</a:t>
            </a:r>
            <a:endParaRPr kumimoji="1" lang="en-US" altLang="ja-JP" sz="1200" dirty="0">
              <a:latin typeface="+mn-ea"/>
            </a:endParaRPr>
          </a:p>
          <a:p>
            <a:r>
              <a:rPr kumimoji="1" lang="ja-JP" altLang="en-US" sz="1200" dirty="0">
                <a:latin typeface="+mn-ea"/>
              </a:rPr>
              <a:t>　</a:t>
            </a:r>
            <a:r>
              <a:rPr kumimoji="1" lang="en-US" altLang="ja-JP" sz="1200" dirty="0">
                <a:latin typeface="+mn-ea"/>
              </a:rPr>
              <a:t>Tire1: </a:t>
            </a:r>
            <a:r>
              <a:rPr lang="en-US" altLang="ja-JP" sz="1200" dirty="0">
                <a:latin typeface="+mn-ea"/>
              </a:rPr>
              <a:t>Flash Storage</a:t>
            </a:r>
            <a:r>
              <a:rPr kumimoji="1" lang="en-US" altLang="ja-JP" sz="1200" dirty="0">
                <a:latin typeface="+mn-ea"/>
              </a:rPr>
              <a:t>,(10 IOPS/GB)</a:t>
            </a:r>
            <a:r>
              <a:rPr kumimoji="1" lang="ja-JP" altLang="en-US" sz="1200" dirty="0">
                <a:latin typeface="+mn-ea"/>
              </a:rPr>
              <a:t>、 </a:t>
            </a:r>
            <a:r>
              <a:rPr kumimoji="1" lang="en-US" altLang="ja-JP" sz="1200" dirty="0">
                <a:latin typeface="+mn-ea"/>
              </a:rPr>
              <a:t>Tire3: SSD(3 IOPS/GB)</a:t>
            </a:r>
            <a:r>
              <a:rPr kumimoji="1" lang="ja-JP" altLang="en-US" sz="1200" dirty="0">
                <a:latin typeface="+mn-ea"/>
              </a:rPr>
              <a:t>、</a:t>
            </a:r>
            <a:endParaRPr kumimoji="1" lang="en-US" altLang="ja-JP" sz="1200" dirty="0">
              <a:latin typeface="+mn-ea"/>
            </a:endParaRPr>
          </a:p>
          <a:p>
            <a:r>
              <a:rPr kumimoji="1" lang="ja-JP" altLang="en-US" sz="1200" dirty="0">
                <a:latin typeface="+mn-ea"/>
              </a:rPr>
              <a:t>　</a:t>
            </a:r>
            <a:r>
              <a:rPr kumimoji="1" lang="en-US" altLang="ja-JP" sz="1200" dirty="0">
                <a:latin typeface="+mn-ea"/>
              </a:rPr>
              <a:t>Tier0:Flash Storage(25 IOPS/GB)</a:t>
            </a:r>
            <a:r>
              <a:rPr kumimoji="1" lang="ja-JP" altLang="en-US" sz="1200" dirty="0">
                <a:latin typeface="+mn-ea"/>
              </a:rPr>
              <a:t>、</a:t>
            </a:r>
            <a:r>
              <a:rPr kumimoji="1" lang="en-US" altLang="ja-JP" sz="1200" dirty="0">
                <a:latin typeface="+mn-ea"/>
              </a:rPr>
              <a:t>Tier5k:Flash Storage(5000 IOPS/</a:t>
            </a:r>
            <a:r>
              <a:rPr kumimoji="1" lang="ja-JP" altLang="en-US" sz="1200" dirty="0">
                <a:latin typeface="+mn-ea"/>
              </a:rPr>
              <a:t>固定</a:t>
            </a:r>
            <a:r>
              <a:rPr kumimoji="1" lang="en-US" altLang="ja-JP" sz="1200" dirty="0">
                <a:latin typeface="+mn-ea"/>
              </a:rPr>
              <a:t>)</a:t>
            </a:r>
          </a:p>
        </p:txBody>
      </p:sp>
      <p:sp>
        <p:nvSpPr>
          <p:cNvPr id="7" name="テキスト ボックス 6">
            <a:extLst>
              <a:ext uri="{FF2B5EF4-FFF2-40B4-BE49-F238E27FC236}">
                <a16:creationId xmlns:a16="http://schemas.microsoft.com/office/drawing/2014/main" id="{D055B6D5-F326-84A6-3281-A2A578A277AD}"/>
              </a:ext>
            </a:extLst>
          </p:cNvPr>
          <p:cNvSpPr txBox="1"/>
          <p:nvPr/>
        </p:nvSpPr>
        <p:spPr>
          <a:xfrm>
            <a:off x="6140539" y="2067525"/>
            <a:ext cx="2863284" cy="276999"/>
          </a:xfrm>
          <a:prstGeom prst="rect">
            <a:avLst/>
          </a:prstGeom>
          <a:noFill/>
        </p:spPr>
        <p:txBody>
          <a:bodyPr wrap="none" rtlCol="0">
            <a:spAutoFit/>
          </a:bodyPr>
          <a:lstStyle/>
          <a:p>
            <a:r>
              <a:rPr kumimoji="1" lang="ja-JP" altLang="en-US" sz="1200" dirty="0">
                <a:latin typeface="+mn-ea"/>
              </a:rPr>
              <a:t>←</a:t>
            </a:r>
            <a:r>
              <a:rPr lang="ja-JP" altLang="en-US" sz="1200" dirty="0">
                <a:latin typeface="+mn-ea"/>
              </a:rPr>
              <a:t>メモリ容量を</a:t>
            </a:r>
            <a:r>
              <a:rPr lang="en-US" altLang="ja-JP" sz="1200" dirty="0">
                <a:latin typeface="+mn-ea"/>
              </a:rPr>
              <a:t>GB</a:t>
            </a:r>
            <a:r>
              <a:rPr lang="ja-JP" altLang="en-US" sz="1200" dirty="0">
                <a:latin typeface="+mn-ea"/>
              </a:rPr>
              <a:t>単位で入力します。</a:t>
            </a:r>
            <a:endParaRPr kumimoji="1" lang="ja-JP" altLang="en-US" sz="1200" dirty="0">
              <a:latin typeface="+mn-ea"/>
            </a:endParaRPr>
          </a:p>
        </p:txBody>
      </p:sp>
      <p:sp>
        <p:nvSpPr>
          <p:cNvPr id="8" name="矢印: 折線 7">
            <a:extLst>
              <a:ext uri="{FF2B5EF4-FFF2-40B4-BE49-F238E27FC236}">
                <a16:creationId xmlns:a16="http://schemas.microsoft.com/office/drawing/2014/main" id="{BDF11913-DCC3-DC22-3782-BB08A0B915CF}"/>
              </a:ext>
            </a:extLst>
          </p:cNvPr>
          <p:cNvSpPr/>
          <p:nvPr/>
        </p:nvSpPr>
        <p:spPr>
          <a:xfrm rot="10800000">
            <a:off x="8736357" y="5542706"/>
            <a:ext cx="664690" cy="559566"/>
          </a:xfrm>
          <a:prstGeom prst="bentArrow">
            <a:avLst>
              <a:gd name="adj1" fmla="val 25000"/>
              <a:gd name="adj2" fmla="val 25000"/>
              <a:gd name="adj3" fmla="val 25000"/>
              <a:gd name="adj4" fmla="val 450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四角形: 角を丸くする 9">
            <a:extLst>
              <a:ext uri="{FF2B5EF4-FFF2-40B4-BE49-F238E27FC236}">
                <a16:creationId xmlns:a16="http://schemas.microsoft.com/office/drawing/2014/main" id="{9F5493E5-AA7F-B3D9-8C54-00D6EB2775E2}"/>
              </a:ext>
            </a:extLst>
          </p:cNvPr>
          <p:cNvSpPr/>
          <p:nvPr/>
        </p:nvSpPr>
        <p:spPr>
          <a:xfrm>
            <a:off x="8796301" y="4709426"/>
            <a:ext cx="3283155" cy="107921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EF1F49DA-C0E0-7E19-2DD9-9A702E9F1AB6}"/>
              </a:ext>
            </a:extLst>
          </p:cNvPr>
          <p:cNvSpPr txBox="1"/>
          <p:nvPr/>
        </p:nvSpPr>
        <p:spPr>
          <a:xfrm>
            <a:off x="8861587" y="4838321"/>
            <a:ext cx="3217869" cy="830997"/>
          </a:xfrm>
          <a:prstGeom prst="rect">
            <a:avLst/>
          </a:prstGeom>
          <a:noFill/>
        </p:spPr>
        <p:txBody>
          <a:bodyPr wrap="none" rtlCol="0">
            <a:spAutoFit/>
          </a:bodyPr>
          <a:lstStyle/>
          <a:p>
            <a:r>
              <a:rPr kumimoji="1" lang="en-US" altLang="ja-JP" sz="1200" dirty="0">
                <a:latin typeface="+mn-ea"/>
              </a:rPr>
              <a:t>※</a:t>
            </a:r>
            <a:r>
              <a:rPr lang="en-US" altLang="ja-JP" sz="1200" dirty="0">
                <a:latin typeface="+mn-ea"/>
              </a:rPr>
              <a:t>Core</a:t>
            </a:r>
            <a:r>
              <a:rPr kumimoji="1" lang="ja-JP" altLang="en-US" sz="1200" dirty="0">
                <a:latin typeface="+mn-ea"/>
              </a:rPr>
              <a:t>数は</a:t>
            </a:r>
            <a:r>
              <a:rPr kumimoji="1" lang="en-US" altLang="ja-JP" sz="1200" b="1" dirty="0">
                <a:solidFill>
                  <a:srgbClr val="FF0000"/>
                </a:solidFill>
                <a:latin typeface="+mn-ea"/>
              </a:rPr>
              <a:t>0.25</a:t>
            </a:r>
            <a:r>
              <a:rPr kumimoji="1" lang="ja-JP" altLang="en-US" sz="1200" b="1" dirty="0">
                <a:solidFill>
                  <a:srgbClr val="FF0000"/>
                </a:solidFill>
                <a:latin typeface="+mn-ea"/>
              </a:rPr>
              <a:t>単位で増減</a:t>
            </a:r>
            <a:r>
              <a:rPr kumimoji="1" lang="ja-JP" altLang="en-US" sz="1200" dirty="0">
                <a:latin typeface="+mn-ea"/>
              </a:rPr>
              <a:t>ができます。</a:t>
            </a:r>
            <a:endParaRPr kumimoji="1" lang="en-US" altLang="ja-JP" sz="1200" dirty="0">
              <a:latin typeface="+mn-ea"/>
            </a:endParaRPr>
          </a:p>
          <a:p>
            <a:r>
              <a:rPr lang="ja-JP" altLang="en-US" sz="1200" dirty="0">
                <a:latin typeface="+mn-ea"/>
              </a:rPr>
              <a:t>　（最小値：</a:t>
            </a:r>
            <a:r>
              <a:rPr lang="en-US" altLang="ja-JP" sz="1200" dirty="0">
                <a:latin typeface="+mn-ea"/>
              </a:rPr>
              <a:t>0.25</a:t>
            </a:r>
            <a:r>
              <a:rPr lang="ja-JP" altLang="en-US" sz="1200" dirty="0">
                <a:latin typeface="+mn-ea"/>
              </a:rPr>
              <a:t>）</a:t>
            </a:r>
            <a:endParaRPr kumimoji="1" lang="en-US" altLang="ja-JP" sz="1200" dirty="0">
              <a:latin typeface="+mn-ea"/>
            </a:endParaRPr>
          </a:p>
          <a:p>
            <a:r>
              <a:rPr lang="ja-JP" altLang="en-US" sz="1200" dirty="0">
                <a:latin typeface="+mn-ea"/>
              </a:rPr>
              <a:t>　</a:t>
            </a:r>
            <a:r>
              <a:rPr lang="en-US" altLang="ja-JP" sz="1200" dirty="0">
                <a:latin typeface="+mn-ea"/>
              </a:rPr>
              <a:t>Core Type</a:t>
            </a:r>
            <a:r>
              <a:rPr lang="ja-JP" altLang="en-US" sz="1200" dirty="0">
                <a:latin typeface="+mn-ea"/>
              </a:rPr>
              <a:t>を</a:t>
            </a:r>
            <a:r>
              <a:rPr lang="en-US" altLang="ja-JP" sz="1200" dirty="0">
                <a:latin typeface="+mn-ea"/>
              </a:rPr>
              <a:t>Dedicated</a:t>
            </a:r>
            <a:r>
              <a:rPr lang="ja-JP" altLang="en-US" sz="1200" dirty="0">
                <a:latin typeface="+mn-ea"/>
              </a:rPr>
              <a:t>としている場合は</a:t>
            </a:r>
            <a:endParaRPr lang="en-US" altLang="ja-JP" sz="1200" dirty="0">
              <a:latin typeface="+mn-ea"/>
            </a:endParaRPr>
          </a:p>
          <a:p>
            <a:r>
              <a:rPr lang="ja-JP" altLang="en-US" sz="1200" dirty="0">
                <a:latin typeface="+mn-ea"/>
              </a:rPr>
              <a:t>　</a:t>
            </a:r>
            <a:r>
              <a:rPr lang="en-US" altLang="ja-JP" sz="1200" dirty="0">
                <a:latin typeface="+mn-ea"/>
              </a:rPr>
              <a:t>1Core</a:t>
            </a:r>
            <a:r>
              <a:rPr lang="ja-JP" altLang="en-US" sz="1200" dirty="0">
                <a:latin typeface="+mn-ea"/>
              </a:rPr>
              <a:t>から選択できます。</a:t>
            </a:r>
            <a:endParaRPr lang="en-US" altLang="ja-JP" sz="1200" dirty="0">
              <a:latin typeface="+mn-ea"/>
            </a:endParaRPr>
          </a:p>
        </p:txBody>
      </p:sp>
      <p:graphicFrame>
        <p:nvGraphicFramePr>
          <p:cNvPr id="13" name="表 6">
            <a:extLst>
              <a:ext uri="{FF2B5EF4-FFF2-40B4-BE49-F238E27FC236}">
                <a16:creationId xmlns:a16="http://schemas.microsoft.com/office/drawing/2014/main" id="{69EE9724-79F5-3907-B450-2D9EB7E75F16}"/>
              </a:ext>
            </a:extLst>
          </p:cNvPr>
          <p:cNvGraphicFramePr>
            <a:graphicFrameLocks noGrp="1"/>
          </p:cNvGraphicFramePr>
          <p:nvPr>
            <p:extLst>
              <p:ext uri="{D42A27DB-BD31-4B8C-83A1-F6EECF244321}">
                <p14:modId xmlns:p14="http://schemas.microsoft.com/office/powerpoint/2010/main" val="2214439810"/>
              </p:ext>
            </p:extLst>
          </p:nvPr>
        </p:nvGraphicFramePr>
        <p:xfrm>
          <a:off x="211014" y="4685649"/>
          <a:ext cx="8500565" cy="1384198"/>
        </p:xfrm>
        <a:graphic>
          <a:graphicData uri="http://schemas.openxmlformats.org/drawingml/2006/table">
            <a:tbl>
              <a:tblPr firstRow="1" bandRow="1">
                <a:tableStyleId>{5C22544A-7EE6-4342-B048-85BDC9FD1C3A}</a:tableStyleId>
              </a:tblPr>
              <a:tblGrid>
                <a:gridCol w="1371844">
                  <a:extLst>
                    <a:ext uri="{9D8B030D-6E8A-4147-A177-3AD203B41FA5}">
                      <a16:colId xmlns:a16="http://schemas.microsoft.com/office/drawing/2014/main" val="1165788349"/>
                    </a:ext>
                  </a:extLst>
                </a:gridCol>
                <a:gridCol w="1393497">
                  <a:extLst>
                    <a:ext uri="{9D8B030D-6E8A-4147-A177-3AD203B41FA5}">
                      <a16:colId xmlns:a16="http://schemas.microsoft.com/office/drawing/2014/main" val="602066274"/>
                    </a:ext>
                  </a:extLst>
                </a:gridCol>
                <a:gridCol w="1433806">
                  <a:extLst>
                    <a:ext uri="{9D8B030D-6E8A-4147-A177-3AD203B41FA5}">
                      <a16:colId xmlns:a16="http://schemas.microsoft.com/office/drawing/2014/main" val="1843183100"/>
                    </a:ext>
                  </a:extLst>
                </a:gridCol>
                <a:gridCol w="1433806">
                  <a:extLst>
                    <a:ext uri="{9D8B030D-6E8A-4147-A177-3AD203B41FA5}">
                      <a16:colId xmlns:a16="http://schemas.microsoft.com/office/drawing/2014/main" val="1422019524"/>
                    </a:ext>
                  </a:extLst>
                </a:gridCol>
                <a:gridCol w="1433806">
                  <a:extLst>
                    <a:ext uri="{9D8B030D-6E8A-4147-A177-3AD203B41FA5}">
                      <a16:colId xmlns:a16="http://schemas.microsoft.com/office/drawing/2014/main" val="4137835216"/>
                    </a:ext>
                  </a:extLst>
                </a:gridCol>
                <a:gridCol w="1433806">
                  <a:extLst>
                    <a:ext uri="{9D8B030D-6E8A-4147-A177-3AD203B41FA5}">
                      <a16:colId xmlns:a16="http://schemas.microsoft.com/office/drawing/2014/main" val="2436606255"/>
                    </a:ext>
                  </a:extLst>
                </a:gridCol>
              </a:tblGrid>
              <a:tr h="428052">
                <a:tc gridSpan="2">
                  <a:txBody>
                    <a:bodyPr/>
                    <a:lstStyle/>
                    <a:p>
                      <a:pPr algn="ctr"/>
                      <a:r>
                        <a:rPr kumimoji="1" lang="ja-JP" altLang="en-US" sz="1400" dirty="0">
                          <a:latin typeface="+mn-ea"/>
                          <a:ea typeface="+mn-ea"/>
                        </a:rPr>
                        <a:t>リソース</a:t>
                      </a:r>
                      <a:endParaRPr kumimoji="1" lang="en-US" altLang="ja-JP" sz="1400" dirty="0">
                        <a:latin typeface="+mn-ea"/>
                        <a:ea typeface="+mn-ea"/>
                      </a:endParaRPr>
                    </a:p>
                    <a:p>
                      <a:pPr algn="ctr"/>
                      <a:r>
                        <a:rPr kumimoji="1" lang="ja-JP" altLang="en-US" sz="1200" dirty="0">
                          <a:latin typeface="+mn-ea"/>
                          <a:ea typeface="+mn-ea"/>
                        </a:rPr>
                        <a:t>（</a:t>
                      </a:r>
                      <a:r>
                        <a:rPr kumimoji="1" lang="en-US" altLang="ja-JP" sz="1200" dirty="0" err="1">
                          <a:latin typeface="+mn-ea"/>
                          <a:ea typeface="+mn-ea"/>
                        </a:rPr>
                        <a:t>rPerf</a:t>
                      </a:r>
                      <a:r>
                        <a:rPr kumimoji="1" lang="ja-JP" altLang="en-US" sz="1200" dirty="0">
                          <a:latin typeface="+mn-ea"/>
                          <a:ea typeface="+mn-ea"/>
                        </a:rPr>
                        <a:t>：</a:t>
                      </a:r>
                      <a:r>
                        <a:rPr kumimoji="1" lang="en-US" altLang="ja-JP" sz="1200" dirty="0">
                          <a:latin typeface="+mn-ea"/>
                          <a:ea typeface="+mn-ea"/>
                        </a:rPr>
                        <a:t>S922/S1022</a:t>
                      </a:r>
                      <a:r>
                        <a:rPr kumimoji="1" lang="ja-JP" altLang="en-US" sz="1200" dirty="0">
                          <a:latin typeface="+mn-ea"/>
                          <a:ea typeface="+mn-ea"/>
                        </a:rPr>
                        <a:t>）</a:t>
                      </a:r>
                    </a:p>
                  </a:txBody>
                  <a:tcPr anchor="ctr"/>
                </a:tc>
                <a:tc hMerge="1">
                  <a:txBody>
                    <a:bodyPr/>
                    <a:lstStyle/>
                    <a:p>
                      <a:pPr algn="ctr"/>
                      <a:endParaRPr kumimoji="1" lang="ja-JP" altLang="en-US" sz="1600" dirty="0"/>
                    </a:p>
                  </a:txBody>
                  <a:tcPr anchor="ctr"/>
                </a:tc>
                <a:tc>
                  <a:txBody>
                    <a:bodyPr/>
                    <a:lstStyle/>
                    <a:p>
                      <a:pPr algn="ctr"/>
                      <a:r>
                        <a:rPr kumimoji="1" lang="en-US" altLang="ja-JP" sz="1200" dirty="0">
                          <a:latin typeface="+mn-ea"/>
                          <a:ea typeface="+mn-ea"/>
                        </a:rPr>
                        <a:t>1.0core</a:t>
                      </a:r>
                    </a:p>
                    <a:p>
                      <a:pPr algn="ctr"/>
                      <a:r>
                        <a:rPr kumimoji="1" lang="ja-JP" altLang="en-US" sz="1100" dirty="0">
                          <a:latin typeface="+mn-ea"/>
                          <a:ea typeface="+mn-ea"/>
                        </a:rPr>
                        <a:t>（約</a:t>
                      </a:r>
                      <a:r>
                        <a:rPr kumimoji="1" lang="en-US" altLang="ja-JP" sz="1100" dirty="0">
                          <a:latin typeface="+mn-ea"/>
                          <a:ea typeface="+mn-ea"/>
                        </a:rPr>
                        <a:t>22/</a:t>
                      </a:r>
                      <a:r>
                        <a:rPr kumimoji="1" lang="ja-JP" altLang="en-US" sz="1100" dirty="0">
                          <a:latin typeface="+mn-ea"/>
                          <a:ea typeface="+mn-ea"/>
                        </a:rPr>
                        <a:t>約</a:t>
                      </a:r>
                      <a:r>
                        <a:rPr kumimoji="1" lang="en-US" altLang="ja-JP" sz="1100" dirty="0">
                          <a:latin typeface="+mn-ea"/>
                          <a:ea typeface="+mn-ea"/>
                        </a:rPr>
                        <a:t>25</a:t>
                      </a:r>
                      <a:r>
                        <a:rPr kumimoji="1" lang="ja-JP" altLang="en-US" sz="1100" dirty="0">
                          <a:latin typeface="+mn-ea"/>
                          <a:ea typeface="+mn-ea"/>
                        </a:rPr>
                        <a:t>）</a:t>
                      </a:r>
                    </a:p>
                  </a:txBody>
                  <a:tcPr anchor="ctr"/>
                </a:tc>
                <a:tc>
                  <a:txBody>
                    <a:bodyPr/>
                    <a:lstStyle/>
                    <a:p>
                      <a:pPr algn="ctr"/>
                      <a:r>
                        <a:rPr kumimoji="1" lang="en-US" altLang="ja-JP" sz="1200" dirty="0">
                          <a:latin typeface="+mn-ea"/>
                          <a:ea typeface="+mn-ea"/>
                        </a:rPr>
                        <a:t>2.0core</a:t>
                      </a:r>
                    </a:p>
                    <a:p>
                      <a:pPr algn="ctr"/>
                      <a:r>
                        <a:rPr kumimoji="1" lang="ja-JP" altLang="en-US" sz="1100" dirty="0">
                          <a:latin typeface="+mn-ea"/>
                          <a:ea typeface="+mn-ea"/>
                        </a:rPr>
                        <a:t>（約</a:t>
                      </a:r>
                      <a:r>
                        <a:rPr kumimoji="1" lang="en-US" altLang="ja-JP" sz="1100" dirty="0">
                          <a:latin typeface="+mn-ea"/>
                          <a:ea typeface="+mn-ea"/>
                        </a:rPr>
                        <a:t>44/</a:t>
                      </a:r>
                      <a:r>
                        <a:rPr kumimoji="1" lang="ja-JP" altLang="en-US" sz="1100" dirty="0">
                          <a:latin typeface="+mn-ea"/>
                          <a:ea typeface="+mn-ea"/>
                        </a:rPr>
                        <a:t>約</a:t>
                      </a:r>
                      <a:r>
                        <a:rPr kumimoji="1" lang="en-US" altLang="ja-JP" sz="1100" dirty="0">
                          <a:latin typeface="+mn-ea"/>
                          <a:ea typeface="+mn-ea"/>
                        </a:rPr>
                        <a:t>50</a:t>
                      </a:r>
                      <a:r>
                        <a:rPr kumimoji="1" lang="ja-JP" altLang="en-US" sz="1100" dirty="0">
                          <a:latin typeface="+mn-ea"/>
                          <a:ea typeface="+mn-ea"/>
                        </a:rPr>
                        <a:t>）</a:t>
                      </a:r>
                    </a:p>
                  </a:txBody>
                  <a:tcPr anchor="ctr"/>
                </a:tc>
                <a:tc>
                  <a:txBody>
                    <a:bodyPr/>
                    <a:lstStyle/>
                    <a:p>
                      <a:pPr algn="ctr"/>
                      <a:r>
                        <a:rPr kumimoji="1" lang="en-US" altLang="ja-JP" sz="1200" dirty="0">
                          <a:latin typeface="+mn-ea"/>
                          <a:ea typeface="+mn-ea"/>
                        </a:rPr>
                        <a:t>3.0core</a:t>
                      </a:r>
                    </a:p>
                    <a:p>
                      <a:pPr algn="ctr"/>
                      <a:r>
                        <a:rPr kumimoji="1" lang="ja-JP" altLang="en-US" sz="1100" dirty="0">
                          <a:latin typeface="+mn-ea"/>
                          <a:ea typeface="+mn-ea"/>
                        </a:rPr>
                        <a:t>（約</a:t>
                      </a:r>
                      <a:r>
                        <a:rPr kumimoji="1" lang="en-US" altLang="ja-JP" sz="1100" dirty="0">
                          <a:latin typeface="+mn-ea"/>
                          <a:ea typeface="+mn-ea"/>
                        </a:rPr>
                        <a:t>66/</a:t>
                      </a:r>
                      <a:r>
                        <a:rPr kumimoji="1" lang="ja-JP" altLang="en-US" sz="1100" dirty="0">
                          <a:latin typeface="+mn-ea"/>
                          <a:ea typeface="+mn-ea"/>
                        </a:rPr>
                        <a:t>約</a:t>
                      </a:r>
                      <a:r>
                        <a:rPr kumimoji="1" lang="en-US" altLang="ja-JP" sz="1100" dirty="0">
                          <a:latin typeface="+mn-ea"/>
                          <a:ea typeface="+mn-ea"/>
                        </a:rPr>
                        <a:t>75</a:t>
                      </a:r>
                      <a:r>
                        <a:rPr kumimoji="1" lang="ja-JP" altLang="en-US" sz="1100" dirty="0">
                          <a:latin typeface="+mn-ea"/>
                          <a:ea typeface="+mn-ea"/>
                        </a:rPr>
                        <a:t>）</a:t>
                      </a:r>
                    </a:p>
                  </a:txBody>
                  <a:tcPr anchor="ctr"/>
                </a:tc>
                <a:tc>
                  <a:txBody>
                    <a:bodyPr/>
                    <a:lstStyle/>
                    <a:p>
                      <a:pPr algn="ctr"/>
                      <a:r>
                        <a:rPr kumimoji="1" lang="en-US" altLang="ja-JP" sz="1400" dirty="0">
                          <a:latin typeface="+mn-ea"/>
                          <a:ea typeface="+mn-ea"/>
                        </a:rPr>
                        <a:t>4.0core</a:t>
                      </a:r>
                    </a:p>
                    <a:p>
                      <a:pPr algn="ctr"/>
                      <a:r>
                        <a:rPr kumimoji="1" lang="ja-JP" altLang="en-US" sz="1100" dirty="0">
                          <a:latin typeface="+mn-ea"/>
                          <a:ea typeface="+mn-ea"/>
                        </a:rPr>
                        <a:t>（約</a:t>
                      </a:r>
                      <a:r>
                        <a:rPr kumimoji="1" lang="en-US" altLang="ja-JP" sz="1100" dirty="0">
                          <a:latin typeface="+mn-ea"/>
                          <a:ea typeface="+mn-ea"/>
                        </a:rPr>
                        <a:t>88/</a:t>
                      </a:r>
                      <a:r>
                        <a:rPr kumimoji="1" lang="ja-JP" altLang="en-US" sz="1100" dirty="0">
                          <a:latin typeface="+mn-ea"/>
                          <a:ea typeface="+mn-ea"/>
                        </a:rPr>
                        <a:t>約</a:t>
                      </a:r>
                      <a:r>
                        <a:rPr kumimoji="1" lang="en-US" altLang="ja-JP" sz="1100" dirty="0">
                          <a:latin typeface="+mn-ea"/>
                          <a:ea typeface="+mn-ea"/>
                        </a:rPr>
                        <a:t>100</a:t>
                      </a:r>
                      <a:r>
                        <a:rPr kumimoji="1" lang="ja-JP" altLang="en-US" sz="1100" dirty="0">
                          <a:latin typeface="+mn-ea"/>
                          <a:ea typeface="+mn-ea"/>
                        </a:rPr>
                        <a:t>）</a:t>
                      </a:r>
                    </a:p>
                  </a:txBody>
                  <a:tcPr anchor="ctr"/>
                </a:tc>
                <a:extLst>
                  <a:ext uri="{0D108BD9-81ED-4DB2-BD59-A6C34878D82A}">
                    <a16:rowId xmlns:a16="http://schemas.microsoft.com/office/drawing/2014/main" val="3631179409"/>
                  </a:ext>
                </a:extLst>
              </a:tr>
              <a:tr h="310346">
                <a:tc rowSpan="3">
                  <a:txBody>
                    <a:bodyPr/>
                    <a:lstStyle/>
                    <a:p>
                      <a:pPr marL="0" marR="0" lvl="0" indent="0" algn="l" defTabSz="914492"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rgbClr val="000000"/>
                          </a:solidFill>
                          <a:effectLst/>
                          <a:latin typeface="+mn-ea"/>
                          <a:ea typeface="+mn-ea"/>
                        </a:rPr>
                        <a:t>Core Type</a:t>
                      </a:r>
                    </a:p>
                  </a:txBody>
                  <a:tcPr marL="58500" marR="58500" marT="29250" marB="29250" anchor="ctr"/>
                </a:tc>
                <a:tc>
                  <a:txBody>
                    <a:bodyPr/>
                    <a:lstStyle/>
                    <a:p>
                      <a:pPr algn="l" fontAlgn="ctr"/>
                      <a:r>
                        <a:rPr lang="en-US" altLang="ja-JP" sz="1200" b="0" i="0" u="none" strike="noStrike" dirty="0">
                          <a:solidFill>
                            <a:srgbClr val="000000"/>
                          </a:solidFill>
                          <a:effectLst/>
                          <a:latin typeface="+mn-ea"/>
                          <a:ea typeface="+mn-ea"/>
                        </a:rPr>
                        <a:t>Shared</a:t>
                      </a:r>
                      <a:endParaRPr lang="ja-JP" altLang="en-US" sz="1200" b="0" i="0" u="none" strike="noStrike" dirty="0">
                        <a:solidFill>
                          <a:srgbClr val="000000"/>
                        </a:solidFill>
                        <a:effectLst/>
                        <a:latin typeface="+mn-ea"/>
                        <a:ea typeface="+mn-ea"/>
                      </a:endParaRPr>
                    </a:p>
                  </a:txBody>
                  <a:tcPr marL="58500" marR="58500" marT="29250" marB="29250" anchor="ctr"/>
                </a:tc>
                <a:tc>
                  <a:txBody>
                    <a:bodyPr/>
                    <a:lstStyle/>
                    <a:p>
                      <a:pPr algn="ctr"/>
                      <a:r>
                        <a:rPr kumimoji="1" lang="ja-JP" altLang="en-US" sz="1200" dirty="0">
                          <a:latin typeface="+mn-ea"/>
                          <a:ea typeface="+mn-ea"/>
                        </a:rPr>
                        <a:t>〇</a:t>
                      </a:r>
                    </a:p>
                  </a:txBody>
                  <a:tcPr anchor="ctr"/>
                </a:tc>
                <a:tc>
                  <a:txBody>
                    <a:bodyPr/>
                    <a:lstStyle/>
                    <a:p>
                      <a:pPr algn="ctr"/>
                      <a:r>
                        <a:rPr kumimoji="1" lang="ja-JP" altLang="en-US" sz="1200" dirty="0">
                          <a:latin typeface="+mn-ea"/>
                          <a:ea typeface="+mn-ea"/>
                        </a:rPr>
                        <a:t>〇</a:t>
                      </a:r>
                    </a:p>
                  </a:txBody>
                  <a:tcPr anchor="ctr"/>
                </a:tc>
                <a:tc>
                  <a:txBody>
                    <a:bodyPr/>
                    <a:lstStyle/>
                    <a:p>
                      <a:pPr algn="ctr"/>
                      <a:r>
                        <a:rPr kumimoji="1" lang="ja-JP" altLang="en-US" sz="1200" dirty="0">
                          <a:latin typeface="+mn-ea"/>
                          <a:ea typeface="+mn-ea"/>
                        </a:rPr>
                        <a:t>〇</a:t>
                      </a:r>
                    </a:p>
                  </a:txBody>
                  <a:tcPr anchor="ctr"/>
                </a:tc>
                <a:tc>
                  <a:txBody>
                    <a:bodyPr/>
                    <a:lstStyle/>
                    <a:p>
                      <a:pPr algn="ctr"/>
                      <a:r>
                        <a:rPr kumimoji="1" lang="ja-JP" altLang="en-US" sz="1200" dirty="0">
                          <a:latin typeface="+mn-ea"/>
                          <a:ea typeface="+mn-ea"/>
                        </a:rPr>
                        <a:t>〇</a:t>
                      </a:r>
                    </a:p>
                  </a:txBody>
                  <a:tcPr anchor="ctr"/>
                </a:tc>
                <a:extLst>
                  <a:ext uri="{0D108BD9-81ED-4DB2-BD59-A6C34878D82A}">
                    <a16:rowId xmlns:a16="http://schemas.microsoft.com/office/drawing/2014/main" val="1762114162"/>
                  </a:ext>
                </a:extLst>
              </a:tr>
              <a:tr h="306776">
                <a:tc vMerge="1">
                  <a:txBody>
                    <a:bodyPr/>
                    <a:lstStyle/>
                    <a:p>
                      <a:pPr algn="l" fontAlgn="ctr"/>
                      <a:endParaRPr lang="ja-JP" altLang="en-US" sz="1500" b="0" i="0" u="none" strike="noStrike" dirty="0">
                        <a:solidFill>
                          <a:srgbClr val="000000"/>
                        </a:solidFill>
                        <a:effectLst/>
                        <a:latin typeface="+mn-ea"/>
                        <a:ea typeface="+mn-ea"/>
                      </a:endParaRPr>
                    </a:p>
                  </a:txBody>
                  <a:tcPr marL="58500" marR="58500" marT="29250" marB="29250" anchor="ctr"/>
                </a:tc>
                <a:tc>
                  <a:txBody>
                    <a:bodyPr/>
                    <a:lstStyle/>
                    <a:p>
                      <a:pPr algn="l" fontAlgn="ctr"/>
                      <a:r>
                        <a:rPr lang="en-US" altLang="ja-JP" sz="1200" b="0" i="0" u="none" strike="noStrike" dirty="0">
                          <a:solidFill>
                            <a:srgbClr val="000000"/>
                          </a:solidFill>
                          <a:effectLst/>
                          <a:latin typeface="+mn-ea"/>
                          <a:ea typeface="+mn-ea"/>
                        </a:rPr>
                        <a:t>Capped</a:t>
                      </a:r>
                      <a:endParaRPr lang="ja-JP" altLang="en-US" sz="1200" b="0" i="0" u="none" strike="noStrike" dirty="0">
                        <a:solidFill>
                          <a:srgbClr val="000000"/>
                        </a:solidFill>
                        <a:effectLst/>
                        <a:latin typeface="+mn-ea"/>
                        <a:ea typeface="+mn-ea"/>
                      </a:endParaRPr>
                    </a:p>
                  </a:txBody>
                  <a:tcPr marL="58500" marR="58500" marT="29250" marB="29250" anchor="ctr"/>
                </a:tc>
                <a:tc>
                  <a:txBody>
                    <a:bodyPr/>
                    <a:lstStyle/>
                    <a:p>
                      <a:pPr algn="ctr"/>
                      <a:r>
                        <a:rPr kumimoji="1" lang="ja-JP" altLang="en-US" sz="1200" dirty="0">
                          <a:latin typeface="+mn-ea"/>
                          <a:ea typeface="+mn-ea"/>
                        </a:rPr>
                        <a:t>〇</a:t>
                      </a:r>
                    </a:p>
                  </a:txBody>
                  <a:tcPr anchor="ctr"/>
                </a:tc>
                <a:tc>
                  <a:txBody>
                    <a:bodyPr/>
                    <a:lstStyle/>
                    <a:p>
                      <a:pPr algn="ctr"/>
                      <a:r>
                        <a:rPr kumimoji="1" lang="ja-JP" altLang="en-US" sz="1200" dirty="0">
                          <a:latin typeface="+mn-ea"/>
                          <a:ea typeface="+mn-ea"/>
                        </a:rPr>
                        <a:t>〇</a:t>
                      </a:r>
                    </a:p>
                  </a:txBody>
                  <a:tcPr anchor="ctr"/>
                </a:tc>
                <a:tc>
                  <a:txBody>
                    <a:bodyPr/>
                    <a:lstStyle/>
                    <a:p>
                      <a:pPr algn="ctr"/>
                      <a:r>
                        <a:rPr kumimoji="1" lang="ja-JP" altLang="en-US" sz="1200" dirty="0">
                          <a:latin typeface="+mn-ea"/>
                          <a:ea typeface="+mn-ea"/>
                        </a:rPr>
                        <a:t>〇</a:t>
                      </a:r>
                    </a:p>
                  </a:txBody>
                  <a:tcPr anchor="ctr"/>
                </a:tc>
                <a:tc>
                  <a:txBody>
                    <a:bodyPr/>
                    <a:lstStyle/>
                    <a:p>
                      <a:pPr algn="ctr"/>
                      <a:r>
                        <a:rPr kumimoji="1" lang="ja-JP" altLang="en-US" sz="1200" dirty="0">
                          <a:latin typeface="+mn-ea"/>
                          <a:ea typeface="+mn-ea"/>
                        </a:rPr>
                        <a:t>〇</a:t>
                      </a:r>
                    </a:p>
                  </a:txBody>
                  <a:tcPr anchor="ctr"/>
                </a:tc>
                <a:extLst>
                  <a:ext uri="{0D108BD9-81ED-4DB2-BD59-A6C34878D82A}">
                    <a16:rowId xmlns:a16="http://schemas.microsoft.com/office/drawing/2014/main" val="3862007579"/>
                  </a:ext>
                </a:extLst>
              </a:tr>
              <a:tr h="279396">
                <a:tc vMerge="1">
                  <a:txBody>
                    <a:bodyPr/>
                    <a:lstStyle/>
                    <a:p>
                      <a:pPr algn="l" fontAlgn="ctr"/>
                      <a:endParaRPr lang="ja-JP" altLang="en-US" sz="1500" b="0" i="0" u="none" strike="noStrike" dirty="0">
                        <a:solidFill>
                          <a:srgbClr val="000000"/>
                        </a:solidFill>
                        <a:effectLst/>
                        <a:latin typeface="+mn-ea"/>
                        <a:ea typeface="+mn-ea"/>
                      </a:endParaRPr>
                    </a:p>
                  </a:txBody>
                  <a:tcPr marL="58500" marR="58500" marT="29250" marB="29250" anchor="ctr"/>
                </a:tc>
                <a:tc>
                  <a:txBody>
                    <a:bodyPr/>
                    <a:lstStyle/>
                    <a:p>
                      <a:pPr algn="l" fontAlgn="ctr"/>
                      <a:r>
                        <a:rPr lang="en-US" altLang="ja-JP" sz="1200" b="0" i="0" u="none" strike="noStrike" dirty="0">
                          <a:solidFill>
                            <a:srgbClr val="000000"/>
                          </a:solidFill>
                          <a:effectLst/>
                          <a:latin typeface="+mn-ea"/>
                          <a:ea typeface="+mn-ea"/>
                        </a:rPr>
                        <a:t>Dedicated</a:t>
                      </a:r>
                      <a:endParaRPr lang="ja-JP" altLang="en-US" sz="1200" b="0" i="0" u="none" strike="noStrike" dirty="0">
                        <a:solidFill>
                          <a:srgbClr val="000000"/>
                        </a:solidFill>
                        <a:effectLst/>
                        <a:latin typeface="+mn-ea"/>
                        <a:ea typeface="+mn-ea"/>
                      </a:endParaRPr>
                    </a:p>
                  </a:txBody>
                  <a:tcPr marL="58500" marR="58500" marT="29250" marB="29250" anchor="ctr"/>
                </a:tc>
                <a:tc>
                  <a:txBody>
                    <a:bodyPr/>
                    <a:lstStyle/>
                    <a:p>
                      <a:pPr marL="0" marR="0" lvl="0" indent="0" algn="ctr" defTabSz="914492"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〇</a:t>
                      </a:r>
                    </a:p>
                  </a:txBody>
                  <a:tcPr anchor="ctr"/>
                </a:tc>
                <a:tc>
                  <a:txBody>
                    <a:bodyPr/>
                    <a:lstStyle/>
                    <a:p>
                      <a:pPr algn="ctr"/>
                      <a:r>
                        <a:rPr kumimoji="1" lang="ja-JP" altLang="en-US" sz="1200" dirty="0">
                          <a:latin typeface="+mn-ea"/>
                          <a:ea typeface="+mn-ea"/>
                        </a:rPr>
                        <a:t>〇</a:t>
                      </a:r>
                    </a:p>
                  </a:txBody>
                  <a:tcPr anchor="ctr"/>
                </a:tc>
                <a:tc>
                  <a:txBody>
                    <a:bodyPr/>
                    <a:lstStyle/>
                    <a:p>
                      <a:pPr marL="0" marR="0" lvl="0" indent="0" algn="ctr" defTabSz="914492"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〇</a:t>
                      </a:r>
                    </a:p>
                  </a:txBody>
                  <a:tcPr anchor="ctr"/>
                </a:tc>
                <a:tc>
                  <a:txBody>
                    <a:bodyPr/>
                    <a:lstStyle/>
                    <a:p>
                      <a:pPr algn="ctr"/>
                      <a:r>
                        <a:rPr kumimoji="1" lang="ja-JP" altLang="en-US" sz="1200" dirty="0">
                          <a:latin typeface="+mn-ea"/>
                          <a:ea typeface="+mn-ea"/>
                        </a:rPr>
                        <a:t>〇</a:t>
                      </a:r>
                    </a:p>
                  </a:txBody>
                  <a:tcPr anchor="ctr"/>
                </a:tc>
                <a:extLst>
                  <a:ext uri="{0D108BD9-81ED-4DB2-BD59-A6C34878D82A}">
                    <a16:rowId xmlns:a16="http://schemas.microsoft.com/office/drawing/2014/main" val="1114041528"/>
                  </a:ext>
                </a:extLst>
              </a:tr>
            </a:tbl>
          </a:graphicData>
        </a:graphic>
      </p:graphicFrame>
      <p:sp>
        <p:nvSpPr>
          <p:cNvPr id="14" name="テキスト ボックス 13">
            <a:extLst>
              <a:ext uri="{FF2B5EF4-FFF2-40B4-BE49-F238E27FC236}">
                <a16:creationId xmlns:a16="http://schemas.microsoft.com/office/drawing/2014/main" id="{FDDD490E-A6DE-50C0-4EBC-F72E2BD94C66}"/>
              </a:ext>
            </a:extLst>
          </p:cNvPr>
          <p:cNvSpPr txBox="1"/>
          <p:nvPr/>
        </p:nvSpPr>
        <p:spPr>
          <a:xfrm>
            <a:off x="6115043" y="1214172"/>
            <a:ext cx="5510161" cy="830997"/>
          </a:xfrm>
          <a:prstGeom prst="rect">
            <a:avLst/>
          </a:prstGeom>
          <a:noFill/>
        </p:spPr>
        <p:txBody>
          <a:bodyPr wrap="square" rtlCol="0">
            <a:spAutoFit/>
          </a:bodyPr>
          <a:lstStyle/>
          <a:p>
            <a:r>
              <a:rPr kumimoji="1" lang="ja-JP" altLang="en-US" sz="1200" dirty="0">
                <a:latin typeface="+mn-ea"/>
              </a:rPr>
              <a:t>←最大値：</a:t>
            </a:r>
            <a:r>
              <a:rPr kumimoji="1" lang="en-US" altLang="ja-JP" sz="1200" dirty="0">
                <a:latin typeface="+mn-ea"/>
              </a:rPr>
              <a:t>14(S922)</a:t>
            </a:r>
            <a:r>
              <a:rPr kumimoji="1" lang="ja-JP" altLang="en-US" sz="1200" dirty="0">
                <a:latin typeface="+mn-ea"/>
              </a:rPr>
              <a:t>、</a:t>
            </a:r>
            <a:r>
              <a:rPr kumimoji="1" lang="en-US" altLang="ja-JP" sz="1200" dirty="0">
                <a:latin typeface="+mn-ea"/>
              </a:rPr>
              <a:t>143</a:t>
            </a:r>
            <a:r>
              <a:rPr kumimoji="1" lang="ja-JP" altLang="en-US" sz="1200" dirty="0">
                <a:latin typeface="+mn-ea"/>
              </a:rPr>
              <a:t>（</a:t>
            </a:r>
            <a:r>
              <a:rPr kumimoji="1" lang="en-US" altLang="ja-JP" sz="1200" dirty="0">
                <a:latin typeface="+mn-ea"/>
              </a:rPr>
              <a:t>E980)</a:t>
            </a:r>
            <a:r>
              <a:rPr kumimoji="1" lang="ja-JP" altLang="en-US" sz="1200" dirty="0">
                <a:latin typeface="+mn-ea"/>
              </a:rPr>
              <a:t>　</a:t>
            </a:r>
          </a:p>
          <a:p>
            <a:r>
              <a:rPr kumimoji="1" lang="en-US" altLang="ja-JP" sz="1200" dirty="0">
                <a:latin typeface="+mn-ea"/>
              </a:rPr>
              <a:t>【</a:t>
            </a:r>
            <a:r>
              <a:rPr kumimoji="1" lang="ja-JP" altLang="en-US" sz="1200" dirty="0">
                <a:latin typeface="+mn-ea"/>
              </a:rPr>
              <a:t>参考</a:t>
            </a:r>
            <a:r>
              <a:rPr kumimoji="1" lang="en-US" altLang="ja-JP" sz="1200" dirty="0">
                <a:latin typeface="+mn-ea"/>
              </a:rPr>
              <a:t>】SMT8</a:t>
            </a:r>
            <a:r>
              <a:rPr kumimoji="1" lang="ja-JP" altLang="en-US" sz="1200" dirty="0">
                <a:latin typeface="+mn-ea"/>
              </a:rPr>
              <a:t>モードでの </a:t>
            </a:r>
            <a:r>
              <a:rPr kumimoji="1" lang="en-US" altLang="ja-JP" sz="1200" dirty="0">
                <a:latin typeface="+mn-ea"/>
              </a:rPr>
              <a:t>S922 </a:t>
            </a:r>
            <a:r>
              <a:rPr kumimoji="1" lang="en-US" altLang="ja-JP" sz="1200" dirty="0" err="1">
                <a:latin typeface="+mn-ea"/>
              </a:rPr>
              <a:t>rPerf</a:t>
            </a:r>
            <a:r>
              <a:rPr kumimoji="1" lang="ja-JP" altLang="en-US" sz="1200" dirty="0">
                <a:latin typeface="+mn-ea"/>
              </a:rPr>
              <a:t>値は約</a:t>
            </a:r>
            <a:r>
              <a:rPr kumimoji="1" lang="en-US" altLang="ja-JP" sz="1200" dirty="0">
                <a:latin typeface="+mn-ea"/>
              </a:rPr>
              <a:t>22 </a:t>
            </a:r>
            <a:r>
              <a:rPr kumimoji="1" lang="en-US" altLang="ja-JP" sz="1200" dirty="0" err="1">
                <a:latin typeface="+mn-ea"/>
              </a:rPr>
              <a:t>rPerf</a:t>
            </a:r>
            <a:r>
              <a:rPr kumimoji="1" lang="en-US" altLang="ja-JP" sz="1200" dirty="0">
                <a:latin typeface="+mn-ea"/>
              </a:rPr>
              <a:t>/core </a:t>
            </a:r>
            <a:r>
              <a:rPr kumimoji="1" lang="ja-JP" altLang="en-US" sz="1200" dirty="0">
                <a:latin typeface="+mn-ea"/>
              </a:rPr>
              <a:t>、</a:t>
            </a:r>
            <a:endParaRPr kumimoji="1" lang="en-US" altLang="ja-JP" sz="1200" dirty="0">
              <a:latin typeface="+mn-ea"/>
            </a:endParaRPr>
          </a:p>
          <a:p>
            <a:r>
              <a:rPr lang="ja-JP" altLang="en-US" sz="1200" dirty="0">
                <a:latin typeface="+mn-ea"/>
              </a:rPr>
              <a:t>　　　　</a:t>
            </a:r>
            <a:r>
              <a:rPr kumimoji="1" lang="en-US" altLang="ja-JP" sz="1200" dirty="0">
                <a:latin typeface="+mn-ea"/>
              </a:rPr>
              <a:t>S1022 </a:t>
            </a:r>
            <a:r>
              <a:rPr kumimoji="1" lang="en-US" altLang="ja-JP" sz="1200" dirty="0" err="1">
                <a:latin typeface="+mn-ea"/>
              </a:rPr>
              <a:t>rPerf</a:t>
            </a:r>
            <a:r>
              <a:rPr kumimoji="1" lang="ja-JP" altLang="en-US" sz="1200" dirty="0">
                <a:latin typeface="+mn-ea"/>
              </a:rPr>
              <a:t>値は約</a:t>
            </a:r>
            <a:r>
              <a:rPr kumimoji="1" lang="en-US" altLang="ja-JP" sz="1200" dirty="0">
                <a:latin typeface="+mn-ea"/>
              </a:rPr>
              <a:t>25 </a:t>
            </a:r>
            <a:r>
              <a:rPr kumimoji="1" lang="en-US" altLang="ja-JP" sz="1200" dirty="0" err="1">
                <a:latin typeface="+mn-ea"/>
              </a:rPr>
              <a:t>rPerf</a:t>
            </a:r>
            <a:r>
              <a:rPr kumimoji="1" lang="en-US" altLang="ja-JP" sz="1200" dirty="0">
                <a:latin typeface="+mn-ea"/>
              </a:rPr>
              <a:t>/core</a:t>
            </a:r>
          </a:p>
          <a:p>
            <a:r>
              <a:rPr kumimoji="1" lang="en-US" altLang="ja-JP" sz="1200" b="1" dirty="0">
                <a:solidFill>
                  <a:srgbClr val="FF0000"/>
                </a:solidFill>
                <a:latin typeface="+mn-ea"/>
              </a:rPr>
              <a:t>※0.25</a:t>
            </a:r>
            <a:r>
              <a:rPr kumimoji="1" lang="ja-JP" altLang="en-US" sz="1200" b="1" dirty="0">
                <a:solidFill>
                  <a:srgbClr val="FF0000"/>
                </a:solidFill>
                <a:latin typeface="+mn-ea"/>
              </a:rPr>
              <a:t>単位で増減のため、</a:t>
            </a:r>
            <a:r>
              <a:rPr kumimoji="1" lang="en-US" altLang="ja-JP" sz="1200" b="1" dirty="0">
                <a:solidFill>
                  <a:srgbClr val="FF0000"/>
                </a:solidFill>
                <a:latin typeface="+mn-ea"/>
              </a:rPr>
              <a:t>0.3</a:t>
            </a:r>
            <a:r>
              <a:rPr kumimoji="1" lang="ja-JP" altLang="en-US" sz="1200" b="1" dirty="0">
                <a:solidFill>
                  <a:srgbClr val="FF0000"/>
                </a:solidFill>
                <a:latin typeface="+mn-ea"/>
              </a:rPr>
              <a:t>や</a:t>
            </a:r>
            <a:r>
              <a:rPr kumimoji="1" lang="en-US" altLang="ja-JP" sz="1200" b="1" dirty="0">
                <a:solidFill>
                  <a:srgbClr val="FF0000"/>
                </a:solidFill>
                <a:latin typeface="+mn-ea"/>
              </a:rPr>
              <a:t>0.4</a:t>
            </a:r>
            <a:r>
              <a:rPr lang="ja-JP" altLang="en-US" sz="1200" b="1" dirty="0">
                <a:solidFill>
                  <a:srgbClr val="FF0000"/>
                </a:solidFill>
                <a:latin typeface="+mn-ea"/>
              </a:rPr>
              <a:t>などの数値ではお見積もり出来ません。</a:t>
            </a:r>
            <a:endParaRPr kumimoji="1" lang="en-US" altLang="ja-JP" sz="1200" b="1" dirty="0">
              <a:solidFill>
                <a:srgbClr val="FF0000"/>
              </a:solidFill>
              <a:latin typeface="+mn-ea"/>
            </a:endParaRPr>
          </a:p>
        </p:txBody>
      </p:sp>
      <p:pic>
        <p:nvPicPr>
          <p:cNvPr id="11" name="図 10">
            <a:extLst>
              <a:ext uri="{FF2B5EF4-FFF2-40B4-BE49-F238E27FC236}">
                <a16:creationId xmlns:a16="http://schemas.microsoft.com/office/drawing/2014/main" id="{3750F90D-C71A-0E4D-43CB-4E7C5A57EE51}"/>
              </a:ext>
            </a:extLst>
          </p:cNvPr>
          <p:cNvPicPr>
            <a:picLocks noChangeAspect="1"/>
          </p:cNvPicPr>
          <p:nvPr/>
        </p:nvPicPr>
        <p:blipFill>
          <a:blip r:embed="rId2"/>
          <a:stretch>
            <a:fillRect/>
          </a:stretch>
        </p:blipFill>
        <p:spPr>
          <a:xfrm>
            <a:off x="90351" y="1131048"/>
            <a:ext cx="5961111" cy="3056695"/>
          </a:xfrm>
          <a:prstGeom prst="rect">
            <a:avLst/>
          </a:prstGeom>
        </p:spPr>
      </p:pic>
    </p:spTree>
    <p:extLst>
      <p:ext uri="{BB962C8B-B14F-4D97-AF65-F5344CB8AC3E}">
        <p14:creationId xmlns:p14="http://schemas.microsoft.com/office/powerpoint/2010/main" val="3292983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15D721C-47F8-1B6D-86E7-4CB10EA9DFEC}"/>
              </a:ext>
            </a:extLst>
          </p:cNvPr>
          <p:cNvPicPr>
            <a:picLocks noChangeAspect="1"/>
          </p:cNvPicPr>
          <p:nvPr/>
        </p:nvPicPr>
        <p:blipFill rotWithShape="1">
          <a:blip r:embed="rId2"/>
          <a:srcRect l="45197" t="4733" r="6489" b="5058"/>
          <a:stretch/>
        </p:blipFill>
        <p:spPr>
          <a:xfrm>
            <a:off x="2253276" y="3600282"/>
            <a:ext cx="2406912" cy="2665850"/>
          </a:xfrm>
          <a:prstGeom prst="rect">
            <a:avLst/>
          </a:prstGeom>
        </p:spPr>
      </p:pic>
      <p:sp>
        <p:nvSpPr>
          <p:cNvPr id="3" name="タイトル 2">
            <a:extLst>
              <a:ext uri="{FF2B5EF4-FFF2-40B4-BE49-F238E27FC236}">
                <a16:creationId xmlns:a16="http://schemas.microsoft.com/office/drawing/2014/main" id="{9FD239ED-EDE8-2966-8ACA-479A96FB5E85}"/>
              </a:ext>
            </a:extLst>
          </p:cNvPr>
          <p:cNvSpPr txBox="1">
            <a:spLocks/>
          </p:cNvSpPr>
          <p:nvPr/>
        </p:nvSpPr>
        <p:spPr>
          <a:xfrm>
            <a:off x="662508" y="233530"/>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t>
            </a:r>
            <a:r>
              <a:rPr lang="ja-JP" altLang="en-US" dirty="0"/>
              <a:t>必須</a:t>
            </a:r>
            <a:r>
              <a:rPr lang="en-US" altLang="ja-JP" dirty="0"/>
              <a:t>】Network</a:t>
            </a:r>
            <a:r>
              <a:rPr lang="ja-JP" altLang="en-US" dirty="0"/>
              <a:t>　</a:t>
            </a:r>
            <a:r>
              <a:rPr lang="en-US" altLang="ja-JP" dirty="0"/>
              <a:t>–</a:t>
            </a:r>
            <a:r>
              <a:rPr lang="ja-JP" altLang="en-US" dirty="0"/>
              <a:t>質問</a:t>
            </a:r>
            <a:r>
              <a:rPr lang="en-US" altLang="ja-JP" dirty="0"/>
              <a:t>1–</a:t>
            </a:r>
            <a:r>
              <a:rPr lang="ja-JP" altLang="en-US" dirty="0"/>
              <a:t>　</a:t>
            </a:r>
          </a:p>
        </p:txBody>
      </p:sp>
      <p:sp>
        <p:nvSpPr>
          <p:cNvPr id="5" name="テキスト ボックス 4">
            <a:extLst>
              <a:ext uri="{FF2B5EF4-FFF2-40B4-BE49-F238E27FC236}">
                <a16:creationId xmlns:a16="http://schemas.microsoft.com/office/drawing/2014/main" id="{070BD816-887F-3EDE-79D7-B0DEE957F556}"/>
              </a:ext>
            </a:extLst>
          </p:cNvPr>
          <p:cNvSpPr txBox="1"/>
          <p:nvPr/>
        </p:nvSpPr>
        <p:spPr>
          <a:xfrm>
            <a:off x="4928786" y="4739585"/>
            <a:ext cx="6991016" cy="1600438"/>
          </a:xfrm>
          <a:prstGeom prst="rect">
            <a:avLst/>
          </a:prstGeom>
          <a:noFill/>
        </p:spPr>
        <p:txBody>
          <a:bodyPr wrap="none" rtlCol="0">
            <a:spAutoFit/>
          </a:bodyPr>
          <a:lstStyle/>
          <a:p>
            <a:r>
              <a:rPr kumimoji="1" lang="ja-JP" altLang="en-US" sz="1400" dirty="0">
                <a:latin typeface="+mn-ea"/>
              </a:rPr>
              <a:t>●</a:t>
            </a:r>
            <a:r>
              <a:rPr kumimoji="1" lang="en-US" altLang="ja-JP" sz="1400" dirty="0">
                <a:latin typeface="+mn-ea"/>
              </a:rPr>
              <a:t>【</a:t>
            </a:r>
            <a:r>
              <a:rPr kumimoji="1" lang="ja-JP" altLang="en-US" sz="1400" dirty="0">
                <a:latin typeface="+mn-ea"/>
              </a:rPr>
              <a:t>必須</a:t>
            </a:r>
            <a:r>
              <a:rPr kumimoji="1" lang="en-US" altLang="ja-JP" sz="1400" dirty="0">
                <a:latin typeface="+mn-ea"/>
              </a:rPr>
              <a:t>】Network</a:t>
            </a:r>
            <a:r>
              <a:rPr kumimoji="1" lang="ja-JP" altLang="en-US" sz="1400" dirty="0">
                <a:latin typeface="+mn-ea"/>
              </a:rPr>
              <a:t>シートには</a:t>
            </a:r>
            <a:r>
              <a:rPr kumimoji="1" lang="en-US" altLang="ja-JP" sz="1400" dirty="0">
                <a:latin typeface="+mn-ea"/>
              </a:rPr>
              <a:t>1</a:t>
            </a:r>
            <a:r>
              <a:rPr kumimoji="1" lang="ja-JP" altLang="en-US" sz="1400" dirty="0">
                <a:latin typeface="+mn-ea"/>
              </a:rPr>
              <a:t>～</a:t>
            </a:r>
            <a:r>
              <a:rPr kumimoji="1" lang="en-US" altLang="ja-JP" sz="1400" dirty="0">
                <a:latin typeface="+mn-ea"/>
              </a:rPr>
              <a:t>4</a:t>
            </a:r>
            <a:r>
              <a:rPr kumimoji="1" lang="ja-JP" altLang="en-US" sz="1400" dirty="0">
                <a:latin typeface="+mn-ea"/>
              </a:rPr>
              <a:t>の質問があります。</a:t>
            </a:r>
            <a:endParaRPr kumimoji="1" lang="en-US" altLang="ja-JP" sz="1400" dirty="0">
              <a:latin typeface="+mn-ea"/>
            </a:endParaRPr>
          </a:p>
          <a:p>
            <a:r>
              <a:rPr lang="ja-JP" altLang="en-US" sz="1400" dirty="0">
                <a:latin typeface="+mn-ea"/>
              </a:rPr>
              <a:t>　</a:t>
            </a:r>
            <a:r>
              <a:rPr kumimoji="1" lang="ja-JP" altLang="en-US" sz="1400" u="sng" dirty="0">
                <a:solidFill>
                  <a:srgbClr val="FF0000"/>
                </a:solidFill>
                <a:latin typeface="+mn-ea"/>
              </a:rPr>
              <a:t>希望する接続方法により必要となる質問</a:t>
            </a:r>
            <a:r>
              <a:rPr kumimoji="1" lang="en-US" altLang="ja-JP" sz="1400" u="sng" dirty="0">
                <a:solidFill>
                  <a:srgbClr val="FF0000"/>
                </a:solidFill>
                <a:latin typeface="+mn-ea"/>
              </a:rPr>
              <a:t>/</a:t>
            </a:r>
            <a:r>
              <a:rPr kumimoji="1" lang="ja-JP" altLang="en-US" sz="1400" u="sng" dirty="0">
                <a:solidFill>
                  <a:srgbClr val="FF0000"/>
                </a:solidFill>
                <a:latin typeface="+mn-ea"/>
              </a:rPr>
              <a:t>回答が異なりますのでご注意ください。</a:t>
            </a:r>
            <a:endParaRPr kumimoji="1" lang="en-US" altLang="ja-JP" sz="1400" u="sng" dirty="0">
              <a:solidFill>
                <a:srgbClr val="FF0000"/>
              </a:solidFill>
              <a:latin typeface="+mn-ea"/>
            </a:endParaRPr>
          </a:p>
          <a:p>
            <a:r>
              <a:rPr kumimoji="1" lang="ja-JP" altLang="en-US" sz="1400" dirty="0">
                <a:latin typeface="+mn-ea"/>
              </a:rPr>
              <a:t>・質問</a:t>
            </a:r>
            <a:r>
              <a:rPr kumimoji="1" lang="en-US" altLang="ja-JP" sz="1400" dirty="0">
                <a:latin typeface="+mn-ea"/>
              </a:rPr>
              <a:t>1</a:t>
            </a:r>
            <a:r>
              <a:rPr kumimoji="1" lang="ja-JP" altLang="en-US" sz="1400" dirty="0">
                <a:latin typeface="+mn-ea"/>
              </a:rPr>
              <a:t>：全接続必須</a:t>
            </a:r>
            <a:endParaRPr kumimoji="1" lang="en-US" altLang="ja-JP" sz="1400" dirty="0">
              <a:latin typeface="+mn-ea"/>
            </a:endParaRPr>
          </a:p>
          <a:p>
            <a:r>
              <a:rPr lang="ja-JP" altLang="en-US" sz="1400" dirty="0">
                <a:latin typeface="+mn-ea"/>
              </a:rPr>
              <a:t>・質問</a:t>
            </a:r>
            <a:r>
              <a:rPr lang="en-US" altLang="ja-JP" sz="1400" dirty="0">
                <a:latin typeface="+mn-ea"/>
              </a:rPr>
              <a:t>2</a:t>
            </a:r>
            <a:r>
              <a:rPr lang="ja-JP" altLang="en-US" sz="1400" dirty="0">
                <a:latin typeface="+mn-ea"/>
              </a:rPr>
              <a:t>：</a:t>
            </a:r>
            <a:r>
              <a:rPr lang="en-US" altLang="ja-JP" sz="1400" dirty="0">
                <a:latin typeface="+mn-ea"/>
              </a:rPr>
              <a:t>2-1.IPSec VPN(Classic</a:t>
            </a:r>
            <a:r>
              <a:rPr lang="ja-JP" altLang="en-US" sz="1400" dirty="0">
                <a:latin typeface="+mn-ea"/>
              </a:rPr>
              <a:t>経由</a:t>
            </a:r>
            <a:r>
              <a:rPr lang="en-US" altLang="ja-JP" sz="1400" dirty="0">
                <a:latin typeface="+mn-ea"/>
              </a:rPr>
              <a:t>)</a:t>
            </a:r>
            <a:r>
              <a:rPr lang="ja-JP" altLang="en-US" sz="1400" dirty="0">
                <a:latin typeface="+mn-ea"/>
              </a:rPr>
              <a:t>、 </a:t>
            </a:r>
            <a:r>
              <a:rPr lang="en-US" altLang="ja-JP" sz="1400" dirty="0">
                <a:latin typeface="+mn-ea"/>
              </a:rPr>
              <a:t>3-1.Direct Link(Classic</a:t>
            </a:r>
            <a:r>
              <a:rPr lang="ja-JP" altLang="en-US" sz="1400" dirty="0">
                <a:latin typeface="+mn-ea"/>
              </a:rPr>
              <a:t>経由</a:t>
            </a:r>
            <a:r>
              <a:rPr lang="en-US" altLang="ja-JP" sz="1400" dirty="0">
                <a:latin typeface="+mn-ea"/>
              </a:rPr>
              <a:t>) </a:t>
            </a:r>
            <a:r>
              <a:rPr lang="ja-JP" altLang="en-US" sz="1400" dirty="0">
                <a:latin typeface="+mn-ea"/>
              </a:rPr>
              <a:t>選択時必須</a:t>
            </a:r>
            <a:endParaRPr lang="en-US" altLang="ja-JP" sz="1400" dirty="0">
              <a:latin typeface="+mn-ea"/>
            </a:endParaRPr>
          </a:p>
          <a:p>
            <a:r>
              <a:rPr kumimoji="1" lang="ja-JP" altLang="en-US" sz="1400" dirty="0">
                <a:latin typeface="+mn-ea"/>
              </a:rPr>
              <a:t>・質問</a:t>
            </a:r>
            <a:r>
              <a:rPr kumimoji="1" lang="en-US" altLang="ja-JP" sz="1400" dirty="0">
                <a:latin typeface="+mn-ea"/>
              </a:rPr>
              <a:t>3</a:t>
            </a:r>
            <a:r>
              <a:rPr kumimoji="1" lang="ja-JP" altLang="en-US" sz="1400" dirty="0">
                <a:latin typeface="+mn-ea"/>
              </a:rPr>
              <a:t>：</a:t>
            </a:r>
            <a:r>
              <a:rPr kumimoji="1" lang="en-US" altLang="ja-JP" sz="1400" dirty="0">
                <a:latin typeface="+mn-ea"/>
              </a:rPr>
              <a:t>3-1.Direct Link</a:t>
            </a:r>
            <a:r>
              <a:rPr lang="en-US" altLang="ja-JP" sz="1400" dirty="0">
                <a:latin typeface="+mn-ea"/>
              </a:rPr>
              <a:t>(</a:t>
            </a:r>
            <a:r>
              <a:rPr kumimoji="1" lang="en-US" altLang="ja-JP" sz="1400" dirty="0">
                <a:latin typeface="+mn-ea"/>
              </a:rPr>
              <a:t>Classic</a:t>
            </a:r>
            <a:r>
              <a:rPr kumimoji="1" lang="ja-JP" altLang="en-US" sz="1400" dirty="0">
                <a:latin typeface="+mn-ea"/>
              </a:rPr>
              <a:t>経由</a:t>
            </a:r>
            <a:r>
              <a:rPr kumimoji="1" lang="en-US" altLang="ja-JP" sz="1400" dirty="0">
                <a:latin typeface="+mn-ea"/>
              </a:rPr>
              <a:t>)</a:t>
            </a:r>
            <a:r>
              <a:rPr kumimoji="1" lang="ja-JP" altLang="en-US" sz="1400" dirty="0">
                <a:latin typeface="+mn-ea"/>
              </a:rPr>
              <a:t>、</a:t>
            </a:r>
            <a:r>
              <a:rPr kumimoji="1" lang="en-US" altLang="ja-JP" sz="1400" dirty="0">
                <a:latin typeface="+mn-ea"/>
              </a:rPr>
              <a:t>3-2.Direct Link 2.0</a:t>
            </a:r>
            <a:r>
              <a:rPr kumimoji="1" lang="ja-JP" altLang="en-US" sz="1400" dirty="0">
                <a:latin typeface="+mn-ea"/>
              </a:rPr>
              <a:t>選択時必須</a:t>
            </a:r>
            <a:endParaRPr kumimoji="1" lang="en-US" altLang="ja-JP" sz="1400" dirty="0">
              <a:latin typeface="+mn-ea"/>
            </a:endParaRPr>
          </a:p>
          <a:p>
            <a:r>
              <a:rPr lang="ja-JP" altLang="en-US" sz="1400" dirty="0">
                <a:latin typeface="+mn-ea"/>
              </a:rPr>
              <a:t>・質問</a:t>
            </a:r>
            <a:r>
              <a:rPr lang="en-US" altLang="ja-JP" sz="1400" dirty="0">
                <a:latin typeface="+mn-ea"/>
              </a:rPr>
              <a:t>4</a:t>
            </a:r>
            <a:r>
              <a:rPr lang="ja-JP" altLang="en-US" sz="1400" dirty="0">
                <a:latin typeface="+mn-ea"/>
              </a:rPr>
              <a:t>：</a:t>
            </a:r>
            <a:r>
              <a:rPr lang="en-US" altLang="ja-JP" sz="1400" dirty="0">
                <a:latin typeface="+mn-ea"/>
              </a:rPr>
              <a:t>2-1.IPSec VPN(Classic</a:t>
            </a:r>
            <a:r>
              <a:rPr lang="ja-JP" altLang="en-US" sz="1400" dirty="0">
                <a:latin typeface="+mn-ea"/>
              </a:rPr>
              <a:t>経由</a:t>
            </a:r>
            <a:r>
              <a:rPr lang="en-US" altLang="ja-JP" sz="1400" dirty="0">
                <a:latin typeface="+mn-ea"/>
              </a:rPr>
              <a:t>)</a:t>
            </a:r>
            <a:r>
              <a:rPr lang="ja-JP" altLang="en-US" sz="1400" dirty="0">
                <a:latin typeface="+mn-ea"/>
              </a:rPr>
              <a:t>、</a:t>
            </a:r>
            <a:r>
              <a:rPr lang="en-US" altLang="ja-JP" sz="1400" dirty="0">
                <a:latin typeface="+mn-ea"/>
              </a:rPr>
              <a:t>2-2.IPSec VPN</a:t>
            </a:r>
            <a:r>
              <a:rPr lang="ja-JP" altLang="en-US" sz="1400" dirty="0">
                <a:latin typeface="+mn-ea"/>
              </a:rPr>
              <a:t>接続</a:t>
            </a:r>
            <a:r>
              <a:rPr lang="en-US" altLang="ja-JP" sz="1400" dirty="0">
                <a:latin typeface="+mn-ea"/>
              </a:rPr>
              <a:t>(VPN for VPC)</a:t>
            </a:r>
            <a:r>
              <a:rPr lang="ja-JP" altLang="en-US" sz="1400" dirty="0">
                <a:latin typeface="+mn-ea"/>
              </a:rPr>
              <a:t> 、</a:t>
            </a:r>
            <a:endParaRPr lang="en-US" altLang="ja-JP" sz="1400" dirty="0">
              <a:latin typeface="+mn-ea"/>
            </a:endParaRPr>
          </a:p>
          <a:p>
            <a:r>
              <a:rPr lang="ja-JP" altLang="en-US" sz="1400" dirty="0">
                <a:latin typeface="+mn-ea"/>
              </a:rPr>
              <a:t>　　　　  </a:t>
            </a:r>
            <a:r>
              <a:rPr lang="en-US" altLang="ja-JP" sz="1400" dirty="0">
                <a:latin typeface="+mn-ea"/>
              </a:rPr>
              <a:t>3-1.Direct Link(Classic</a:t>
            </a:r>
            <a:r>
              <a:rPr lang="ja-JP" altLang="en-US" sz="1400" dirty="0">
                <a:latin typeface="+mn-ea"/>
              </a:rPr>
              <a:t>経由</a:t>
            </a:r>
            <a:r>
              <a:rPr lang="en-US" altLang="ja-JP" sz="1400" dirty="0">
                <a:latin typeface="+mn-ea"/>
              </a:rPr>
              <a:t>)</a:t>
            </a:r>
            <a:r>
              <a:rPr lang="ja-JP" altLang="en-US" sz="1400" dirty="0">
                <a:latin typeface="+mn-ea"/>
              </a:rPr>
              <a:t>、</a:t>
            </a:r>
            <a:r>
              <a:rPr kumimoji="1" lang="en-US" altLang="ja-JP" sz="1400" dirty="0">
                <a:latin typeface="+mn-ea"/>
              </a:rPr>
              <a:t>3-2.Direct Link 2.0</a:t>
            </a:r>
            <a:r>
              <a:rPr lang="ja-JP" altLang="en-US" sz="1400" dirty="0">
                <a:latin typeface="+mn-ea"/>
              </a:rPr>
              <a:t>選択時必須</a:t>
            </a:r>
            <a:endParaRPr lang="en-US" altLang="ja-JP" sz="1400" dirty="0">
              <a:latin typeface="+mn-ea"/>
            </a:endParaRPr>
          </a:p>
        </p:txBody>
      </p:sp>
      <p:pic>
        <p:nvPicPr>
          <p:cNvPr id="6" name="図 5">
            <a:extLst>
              <a:ext uri="{FF2B5EF4-FFF2-40B4-BE49-F238E27FC236}">
                <a16:creationId xmlns:a16="http://schemas.microsoft.com/office/drawing/2014/main" id="{D0F6ED17-7E00-D9A9-7522-28ADEFA2E976}"/>
              </a:ext>
            </a:extLst>
          </p:cNvPr>
          <p:cNvPicPr>
            <a:picLocks noChangeAspect="1"/>
          </p:cNvPicPr>
          <p:nvPr/>
        </p:nvPicPr>
        <p:blipFill>
          <a:blip r:embed="rId3"/>
          <a:stretch>
            <a:fillRect/>
          </a:stretch>
        </p:blipFill>
        <p:spPr>
          <a:xfrm>
            <a:off x="4966232" y="3675048"/>
            <a:ext cx="7036163" cy="965101"/>
          </a:xfrm>
          <a:prstGeom prst="rect">
            <a:avLst/>
          </a:prstGeom>
        </p:spPr>
      </p:pic>
      <p:sp>
        <p:nvSpPr>
          <p:cNvPr id="7" name="正方形/長方形 6">
            <a:extLst>
              <a:ext uri="{FF2B5EF4-FFF2-40B4-BE49-F238E27FC236}">
                <a16:creationId xmlns:a16="http://schemas.microsoft.com/office/drawing/2014/main" id="{D7EC3E4B-A498-F353-FBC3-51A1FBD25376}"/>
              </a:ext>
            </a:extLst>
          </p:cNvPr>
          <p:cNvSpPr/>
          <p:nvPr/>
        </p:nvSpPr>
        <p:spPr>
          <a:xfrm>
            <a:off x="4966232" y="3600282"/>
            <a:ext cx="7036163" cy="10633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4DDD237A-B512-6AF9-9C14-63ECB90D45BB}"/>
              </a:ext>
            </a:extLst>
          </p:cNvPr>
          <p:cNvSpPr/>
          <p:nvPr/>
        </p:nvSpPr>
        <p:spPr>
          <a:xfrm>
            <a:off x="2253276" y="5143851"/>
            <a:ext cx="2592917" cy="1037167"/>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altLang="ja-JP" b="1" i="0" dirty="0">
                <a:solidFill>
                  <a:schemeClr val="lt1"/>
                </a:solidFill>
                <a:effectLst/>
                <a:latin typeface="+mn-lt"/>
                <a:ea typeface="+mn-ea"/>
                <a:cs typeface="+mn-cs"/>
              </a:rPr>
              <a:t>VPNaaS</a:t>
            </a:r>
            <a:r>
              <a:rPr lang="ja-JP" altLang="en-US" b="1" i="0" dirty="0">
                <a:solidFill>
                  <a:schemeClr val="lt1"/>
                </a:solidFill>
                <a:effectLst/>
                <a:latin typeface="+mn-lt"/>
                <a:ea typeface="+mn-ea"/>
                <a:cs typeface="+mn-cs"/>
              </a:rPr>
              <a:t>接続</a:t>
            </a:r>
            <a:endParaRPr lang="en-US" altLang="ja-JP" b="1" i="0" dirty="0">
              <a:solidFill>
                <a:schemeClr val="lt1"/>
              </a:solidFill>
              <a:effectLst/>
              <a:latin typeface="+mn-lt"/>
              <a:ea typeface="+mn-ea"/>
              <a:cs typeface="+mn-cs"/>
            </a:endParaRPr>
          </a:p>
          <a:p>
            <a:pPr algn="l"/>
            <a:r>
              <a:rPr lang="en-US" altLang="ja-JP" b="1" i="0" dirty="0">
                <a:solidFill>
                  <a:schemeClr val="lt1"/>
                </a:solidFill>
                <a:effectLst/>
                <a:latin typeface="+mn-lt"/>
                <a:ea typeface="+mn-ea"/>
                <a:cs typeface="+mn-cs"/>
              </a:rPr>
              <a:t>2024</a:t>
            </a:r>
            <a:r>
              <a:rPr lang="ja-JP" altLang="ja-JP" b="1" i="0" dirty="0">
                <a:solidFill>
                  <a:schemeClr val="lt1"/>
                </a:solidFill>
                <a:effectLst/>
                <a:latin typeface="+mn-lt"/>
                <a:ea typeface="+mn-ea"/>
                <a:cs typeface="+mn-cs"/>
              </a:rPr>
              <a:t>年</a:t>
            </a:r>
            <a:r>
              <a:rPr lang="en-US" altLang="ja-JP" b="1" i="0" dirty="0">
                <a:solidFill>
                  <a:schemeClr val="lt1"/>
                </a:solidFill>
                <a:effectLst/>
                <a:latin typeface="+mn-lt"/>
                <a:ea typeface="+mn-ea"/>
                <a:cs typeface="+mn-cs"/>
              </a:rPr>
              <a:t>4</a:t>
            </a:r>
            <a:r>
              <a:rPr lang="ja-JP" altLang="ja-JP" b="1" i="0" dirty="0">
                <a:solidFill>
                  <a:schemeClr val="lt1"/>
                </a:solidFill>
                <a:effectLst/>
                <a:latin typeface="+mn-lt"/>
                <a:ea typeface="+mn-ea"/>
                <a:cs typeface="+mn-cs"/>
              </a:rPr>
              <a:t>月以降：新規接続不可</a:t>
            </a:r>
            <a:endParaRPr lang="ja-JP" altLang="ja-JP" dirty="0">
              <a:effectLst/>
            </a:endParaRPr>
          </a:p>
          <a:p>
            <a:pPr algn="l"/>
            <a:r>
              <a:rPr lang="en-US" altLang="ja-JP" b="1" i="0" dirty="0">
                <a:solidFill>
                  <a:schemeClr val="lt1"/>
                </a:solidFill>
                <a:effectLst/>
                <a:latin typeface="+mn-lt"/>
                <a:ea typeface="+mn-ea"/>
                <a:cs typeface="+mn-cs"/>
              </a:rPr>
              <a:t>2025</a:t>
            </a:r>
            <a:r>
              <a:rPr lang="ja-JP" altLang="ja-JP" b="1" i="0" dirty="0">
                <a:solidFill>
                  <a:schemeClr val="lt1"/>
                </a:solidFill>
                <a:effectLst/>
                <a:latin typeface="+mn-lt"/>
                <a:ea typeface="+mn-ea"/>
                <a:cs typeface="+mn-cs"/>
              </a:rPr>
              <a:t>年</a:t>
            </a:r>
            <a:r>
              <a:rPr lang="en-US" altLang="ja-JP" b="1" i="0" dirty="0">
                <a:solidFill>
                  <a:schemeClr val="lt1"/>
                </a:solidFill>
                <a:effectLst/>
                <a:latin typeface="+mn-lt"/>
                <a:ea typeface="+mn-ea"/>
                <a:cs typeface="+mn-cs"/>
              </a:rPr>
              <a:t>1</a:t>
            </a:r>
            <a:r>
              <a:rPr lang="ja-JP" altLang="ja-JP" b="1" i="0" dirty="0">
                <a:solidFill>
                  <a:schemeClr val="lt1"/>
                </a:solidFill>
                <a:effectLst/>
                <a:latin typeface="+mn-lt"/>
                <a:ea typeface="+mn-ea"/>
                <a:cs typeface="+mn-cs"/>
              </a:rPr>
              <a:t>月</a:t>
            </a:r>
            <a:r>
              <a:rPr lang="en-US" altLang="ja-JP" b="1" i="0" dirty="0">
                <a:solidFill>
                  <a:schemeClr val="lt1"/>
                </a:solidFill>
                <a:effectLst/>
                <a:latin typeface="+mn-lt"/>
                <a:ea typeface="+mn-ea"/>
                <a:cs typeface="+mn-cs"/>
              </a:rPr>
              <a:t>18</a:t>
            </a:r>
            <a:r>
              <a:rPr lang="ja-JP" altLang="ja-JP" b="1" i="0" dirty="0">
                <a:solidFill>
                  <a:schemeClr val="lt1"/>
                </a:solidFill>
                <a:effectLst/>
                <a:latin typeface="+mn-lt"/>
                <a:ea typeface="+mn-ea"/>
                <a:cs typeface="+mn-cs"/>
              </a:rPr>
              <a:t>日：標準サポート終了</a:t>
            </a:r>
            <a:endParaRPr lang="ja-JP" altLang="ja-JP" dirty="0">
              <a:effectLst/>
            </a:endParaRPr>
          </a:p>
          <a:p>
            <a:pPr algn="l"/>
            <a:r>
              <a:rPr lang="en-US" altLang="ja-JP" b="1" i="0" dirty="0">
                <a:solidFill>
                  <a:schemeClr val="lt1"/>
                </a:solidFill>
                <a:effectLst/>
                <a:latin typeface="+mn-lt"/>
                <a:ea typeface="+mn-ea"/>
                <a:cs typeface="+mn-cs"/>
              </a:rPr>
              <a:t>2025</a:t>
            </a:r>
            <a:r>
              <a:rPr lang="ja-JP" altLang="ja-JP" b="1" i="0" dirty="0">
                <a:solidFill>
                  <a:schemeClr val="lt1"/>
                </a:solidFill>
                <a:effectLst/>
                <a:latin typeface="+mn-lt"/>
                <a:ea typeface="+mn-ea"/>
                <a:cs typeface="+mn-cs"/>
              </a:rPr>
              <a:t>年</a:t>
            </a:r>
            <a:r>
              <a:rPr lang="en-US" altLang="ja-JP" b="1" i="0" dirty="0">
                <a:solidFill>
                  <a:schemeClr val="lt1"/>
                </a:solidFill>
                <a:effectLst/>
                <a:latin typeface="+mn-lt"/>
                <a:ea typeface="+mn-ea"/>
                <a:cs typeface="+mn-cs"/>
              </a:rPr>
              <a:t>7</a:t>
            </a:r>
            <a:r>
              <a:rPr lang="ja-JP" altLang="ja-JP" b="1" i="0" dirty="0">
                <a:solidFill>
                  <a:schemeClr val="lt1"/>
                </a:solidFill>
                <a:effectLst/>
                <a:latin typeface="+mn-lt"/>
                <a:ea typeface="+mn-ea"/>
                <a:cs typeface="+mn-cs"/>
              </a:rPr>
              <a:t>月</a:t>
            </a:r>
            <a:r>
              <a:rPr lang="en-US" altLang="ja-JP" b="1" i="0" dirty="0">
                <a:solidFill>
                  <a:schemeClr val="lt1"/>
                </a:solidFill>
                <a:effectLst/>
                <a:latin typeface="+mn-lt"/>
                <a:ea typeface="+mn-ea"/>
                <a:cs typeface="+mn-cs"/>
              </a:rPr>
              <a:t>14</a:t>
            </a:r>
            <a:r>
              <a:rPr lang="ja-JP" altLang="ja-JP" b="1" i="0" dirty="0">
                <a:solidFill>
                  <a:schemeClr val="lt1"/>
                </a:solidFill>
                <a:effectLst/>
                <a:latin typeface="+mn-lt"/>
                <a:ea typeface="+mn-ea"/>
                <a:cs typeface="+mn-cs"/>
              </a:rPr>
              <a:t>日：サービス終了</a:t>
            </a:r>
            <a:endParaRPr lang="ja-JP" altLang="ja-JP" dirty="0">
              <a:effectLst/>
            </a:endParaRPr>
          </a:p>
        </p:txBody>
      </p:sp>
      <p:pic>
        <p:nvPicPr>
          <p:cNvPr id="9" name="図 8">
            <a:extLst>
              <a:ext uri="{FF2B5EF4-FFF2-40B4-BE49-F238E27FC236}">
                <a16:creationId xmlns:a16="http://schemas.microsoft.com/office/drawing/2014/main" id="{755C74A5-92B3-9E57-EC16-D379471F449F}"/>
              </a:ext>
            </a:extLst>
          </p:cNvPr>
          <p:cNvPicPr>
            <a:picLocks noChangeAspect="1"/>
          </p:cNvPicPr>
          <p:nvPr/>
        </p:nvPicPr>
        <p:blipFill>
          <a:blip r:embed="rId4"/>
          <a:stretch>
            <a:fillRect/>
          </a:stretch>
        </p:blipFill>
        <p:spPr>
          <a:xfrm>
            <a:off x="896543" y="909931"/>
            <a:ext cx="1994062" cy="2624771"/>
          </a:xfrm>
          <a:prstGeom prst="rect">
            <a:avLst/>
          </a:prstGeom>
        </p:spPr>
      </p:pic>
      <p:pic>
        <p:nvPicPr>
          <p:cNvPr id="10" name="図 9">
            <a:extLst>
              <a:ext uri="{FF2B5EF4-FFF2-40B4-BE49-F238E27FC236}">
                <a16:creationId xmlns:a16="http://schemas.microsoft.com/office/drawing/2014/main" id="{0ED015C4-EAE6-1175-15C4-79520007FE81}"/>
              </a:ext>
            </a:extLst>
          </p:cNvPr>
          <p:cNvPicPr>
            <a:picLocks noChangeAspect="1"/>
          </p:cNvPicPr>
          <p:nvPr/>
        </p:nvPicPr>
        <p:blipFill>
          <a:blip r:embed="rId5"/>
          <a:stretch>
            <a:fillRect/>
          </a:stretch>
        </p:blipFill>
        <p:spPr>
          <a:xfrm>
            <a:off x="2935190" y="909931"/>
            <a:ext cx="3987192" cy="2538490"/>
          </a:xfrm>
          <a:prstGeom prst="rect">
            <a:avLst/>
          </a:prstGeom>
        </p:spPr>
      </p:pic>
      <p:pic>
        <p:nvPicPr>
          <p:cNvPr id="4" name="図 3">
            <a:extLst>
              <a:ext uri="{FF2B5EF4-FFF2-40B4-BE49-F238E27FC236}">
                <a16:creationId xmlns:a16="http://schemas.microsoft.com/office/drawing/2014/main" id="{221463E0-C8F1-C5B6-E9A1-0C300E60F466}"/>
              </a:ext>
            </a:extLst>
          </p:cNvPr>
          <p:cNvPicPr>
            <a:picLocks noChangeAspect="1"/>
          </p:cNvPicPr>
          <p:nvPr/>
        </p:nvPicPr>
        <p:blipFill>
          <a:blip r:embed="rId6"/>
          <a:stretch>
            <a:fillRect/>
          </a:stretch>
        </p:blipFill>
        <p:spPr>
          <a:xfrm>
            <a:off x="7022769" y="826554"/>
            <a:ext cx="4118843" cy="2658315"/>
          </a:xfrm>
          <a:prstGeom prst="rect">
            <a:avLst/>
          </a:prstGeom>
        </p:spPr>
      </p:pic>
      <p:pic>
        <p:nvPicPr>
          <p:cNvPr id="11" name="図 10">
            <a:extLst>
              <a:ext uri="{FF2B5EF4-FFF2-40B4-BE49-F238E27FC236}">
                <a16:creationId xmlns:a16="http://schemas.microsoft.com/office/drawing/2014/main" id="{7F9A9E6C-0D7F-D5CA-4752-58208E8DBBFA}"/>
              </a:ext>
            </a:extLst>
          </p:cNvPr>
          <p:cNvPicPr>
            <a:picLocks noChangeAspect="1"/>
          </p:cNvPicPr>
          <p:nvPr/>
        </p:nvPicPr>
        <p:blipFill>
          <a:blip r:embed="rId7"/>
          <a:stretch>
            <a:fillRect/>
          </a:stretch>
        </p:blipFill>
        <p:spPr>
          <a:xfrm>
            <a:off x="444454" y="3610939"/>
            <a:ext cx="1767526" cy="2471603"/>
          </a:xfrm>
          <a:prstGeom prst="rect">
            <a:avLst/>
          </a:prstGeom>
        </p:spPr>
      </p:pic>
    </p:spTree>
    <p:extLst>
      <p:ext uri="{BB962C8B-B14F-4D97-AF65-F5344CB8AC3E}">
        <p14:creationId xmlns:p14="http://schemas.microsoft.com/office/powerpoint/2010/main" val="3705105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B7EF7AF-4A7E-205A-3170-4EC016162F51}"/>
              </a:ext>
            </a:extLst>
          </p:cNvPr>
          <p:cNvPicPr>
            <a:picLocks noChangeAspect="1"/>
          </p:cNvPicPr>
          <p:nvPr/>
        </p:nvPicPr>
        <p:blipFill>
          <a:blip r:embed="rId2"/>
          <a:stretch>
            <a:fillRect/>
          </a:stretch>
        </p:blipFill>
        <p:spPr>
          <a:xfrm>
            <a:off x="821635" y="1456307"/>
            <a:ext cx="9305925" cy="2657475"/>
          </a:xfrm>
          <a:prstGeom prst="rect">
            <a:avLst/>
          </a:prstGeom>
        </p:spPr>
      </p:pic>
      <p:sp>
        <p:nvSpPr>
          <p:cNvPr id="3" name="タイトル 2">
            <a:extLst>
              <a:ext uri="{FF2B5EF4-FFF2-40B4-BE49-F238E27FC236}">
                <a16:creationId xmlns:a16="http://schemas.microsoft.com/office/drawing/2014/main" id="{1DEDA869-9DA0-A61D-0D20-0F78FF16966A}"/>
              </a:ext>
            </a:extLst>
          </p:cNvPr>
          <p:cNvSpPr txBox="1">
            <a:spLocks/>
          </p:cNvSpPr>
          <p:nvPr/>
        </p:nvSpPr>
        <p:spPr>
          <a:xfrm>
            <a:off x="972000" y="259575"/>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t>
            </a:r>
            <a:r>
              <a:rPr lang="ja-JP" altLang="en-US" dirty="0"/>
              <a:t>必須</a:t>
            </a:r>
            <a:r>
              <a:rPr lang="en-US" altLang="ja-JP" dirty="0"/>
              <a:t>】Network</a:t>
            </a:r>
            <a:r>
              <a:rPr lang="ja-JP" altLang="en-US" dirty="0"/>
              <a:t>　</a:t>
            </a:r>
            <a:r>
              <a:rPr lang="en-US" altLang="ja-JP" dirty="0"/>
              <a:t>–</a:t>
            </a:r>
            <a:r>
              <a:rPr lang="ja-JP" altLang="en-US" dirty="0"/>
              <a:t>質問</a:t>
            </a:r>
            <a:r>
              <a:rPr lang="en-US" altLang="ja-JP" dirty="0"/>
              <a:t>2–</a:t>
            </a:r>
            <a:r>
              <a:rPr lang="ja-JP" altLang="en-US" dirty="0"/>
              <a:t>　</a:t>
            </a:r>
          </a:p>
        </p:txBody>
      </p:sp>
      <p:sp>
        <p:nvSpPr>
          <p:cNvPr id="4" name="テキスト ボックス 3">
            <a:extLst>
              <a:ext uri="{FF2B5EF4-FFF2-40B4-BE49-F238E27FC236}">
                <a16:creationId xmlns:a16="http://schemas.microsoft.com/office/drawing/2014/main" id="{6C0E8277-D6E1-4F92-C2CC-7519F336DF67}"/>
              </a:ext>
            </a:extLst>
          </p:cNvPr>
          <p:cNvSpPr txBox="1"/>
          <p:nvPr/>
        </p:nvSpPr>
        <p:spPr>
          <a:xfrm>
            <a:off x="633534" y="4490691"/>
            <a:ext cx="10352514" cy="1077218"/>
          </a:xfrm>
          <a:prstGeom prst="rect">
            <a:avLst/>
          </a:prstGeom>
          <a:noFill/>
        </p:spPr>
        <p:txBody>
          <a:bodyPr wrap="none" rtlCol="0">
            <a:spAutoFit/>
          </a:bodyPr>
          <a:lstStyle/>
          <a:p>
            <a:r>
              <a:rPr lang="ja-JP" altLang="en-US" sz="1600" dirty="0">
                <a:latin typeface="+mn-ea"/>
              </a:rPr>
              <a:t>●質問</a:t>
            </a:r>
            <a:r>
              <a:rPr lang="en-US" altLang="ja-JP" sz="1600" dirty="0">
                <a:latin typeface="+mn-ea"/>
              </a:rPr>
              <a:t>2</a:t>
            </a:r>
            <a:r>
              <a:rPr lang="ja-JP" altLang="en-US" sz="1600" dirty="0">
                <a:latin typeface="+mn-ea"/>
              </a:rPr>
              <a:t>は</a:t>
            </a:r>
            <a:r>
              <a:rPr lang="en-US" altLang="ja-JP" sz="1600" b="1" dirty="0">
                <a:latin typeface="+mn-ea"/>
              </a:rPr>
              <a:t>2-1. IPSec VPN(Classic</a:t>
            </a:r>
            <a:r>
              <a:rPr lang="ja-JP" altLang="en-US" sz="1600" b="1" dirty="0">
                <a:latin typeface="+mn-ea"/>
              </a:rPr>
              <a:t>経由</a:t>
            </a:r>
            <a:r>
              <a:rPr lang="en-US" altLang="ja-JP" sz="1600" b="1" dirty="0">
                <a:latin typeface="+mn-ea"/>
              </a:rPr>
              <a:t>)</a:t>
            </a:r>
            <a:r>
              <a:rPr lang="ja-JP" altLang="en-US" sz="1600" dirty="0">
                <a:latin typeface="+mn-ea"/>
              </a:rPr>
              <a:t>または </a:t>
            </a:r>
            <a:r>
              <a:rPr kumimoji="1" lang="en-US" altLang="ja-JP" sz="1600" b="1" dirty="0">
                <a:latin typeface="+mn-ea"/>
              </a:rPr>
              <a:t>3-1 Direct Link</a:t>
            </a:r>
            <a:r>
              <a:rPr lang="en-US" altLang="ja-JP" sz="1600" b="1" dirty="0">
                <a:latin typeface="+mn-ea"/>
              </a:rPr>
              <a:t>(</a:t>
            </a:r>
            <a:r>
              <a:rPr kumimoji="1" lang="en-US" altLang="ja-JP" sz="1600" b="1" dirty="0">
                <a:latin typeface="+mn-ea"/>
              </a:rPr>
              <a:t>Classic</a:t>
            </a:r>
            <a:r>
              <a:rPr kumimoji="1" lang="ja-JP" altLang="en-US" sz="1600" b="1" dirty="0">
                <a:latin typeface="+mn-ea"/>
              </a:rPr>
              <a:t>経由</a:t>
            </a:r>
            <a:r>
              <a:rPr kumimoji="1" lang="en-US" altLang="ja-JP" sz="1600" b="1" dirty="0">
                <a:latin typeface="+mn-ea"/>
              </a:rPr>
              <a:t>)</a:t>
            </a:r>
            <a:r>
              <a:rPr lang="ja-JP" altLang="en-US" sz="1600" dirty="0">
                <a:latin typeface="+mn-ea"/>
              </a:rPr>
              <a:t>を選択時に記入ください。</a:t>
            </a:r>
            <a:endParaRPr lang="en-US" altLang="ja-JP" sz="1600" dirty="0">
              <a:latin typeface="+mn-ea"/>
            </a:endParaRPr>
          </a:p>
          <a:p>
            <a:endParaRPr lang="en-US" altLang="ja-JP" sz="1600" dirty="0">
              <a:latin typeface="+mn-ea"/>
            </a:endParaRPr>
          </a:p>
          <a:p>
            <a:r>
              <a:rPr lang="ja-JP" altLang="en-US" sz="1600" dirty="0">
                <a:latin typeface="+mn-ea"/>
              </a:rPr>
              <a:t>・高可用性：「有り」を選択すると冗長（</a:t>
            </a:r>
            <a:r>
              <a:rPr lang="en-US" altLang="ja-JP" sz="1600" dirty="0">
                <a:latin typeface="+mn-ea"/>
              </a:rPr>
              <a:t>2</a:t>
            </a:r>
            <a:r>
              <a:rPr lang="ja-JP" altLang="en-US" sz="1600" dirty="0">
                <a:latin typeface="+mn-ea"/>
              </a:rPr>
              <a:t>台）構成となります。</a:t>
            </a:r>
            <a:endParaRPr lang="en-US" altLang="ja-JP" sz="1600" dirty="0">
              <a:latin typeface="+mn-ea"/>
            </a:endParaRPr>
          </a:p>
          <a:p>
            <a:endParaRPr lang="en-US" altLang="ja-JP" sz="1600" dirty="0">
              <a:latin typeface="+mn-ea"/>
            </a:endParaRPr>
          </a:p>
        </p:txBody>
      </p:sp>
      <p:sp>
        <p:nvSpPr>
          <p:cNvPr id="5" name="右大かっこ 4">
            <a:extLst>
              <a:ext uri="{FF2B5EF4-FFF2-40B4-BE49-F238E27FC236}">
                <a16:creationId xmlns:a16="http://schemas.microsoft.com/office/drawing/2014/main" id="{61C85FD6-CA47-7BFD-4E4B-C1C22614304E}"/>
              </a:ext>
            </a:extLst>
          </p:cNvPr>
          <p:cNvSpPr/>
          <p:nvPr/>
        </p:nvSpPr>
        <p:spPr>
          <a:xfrm>
            <a:off x="9104245" y="1945798"/>
            <a:ext cx="276111" cy="1974574"/>
          </a:xfrm>
          <a:prstGeom prst="righ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BADE48DD-C2BB-2683-A0C1-224CD30704B4}"/>
              </a:ext>
            </a:extLst>
          </p:cNvPr>
          <p:cNvSpPr txBox="1"/>
          <p:nvPr/>
        </p:nvSpPr>
        <p:spPr>
          <a:xfrm>
            <a:off x="9380358" y="2691568"/>
            <a:ext cx="2339102" cy="307777"/>
          </a:xfrm>
          <a:prstGeom prst="rect">
            <a:avLst/>
          </a:prstGeom>
          <a:noFill/>
        </p:spPr>
        <p:txBody>
          <a:bodyPr wrap="none" rtlCol="0">
            <a:spAutoFit/>
          </a:bodyPr>
          <a:lstStyle/>
          <a:p>
            <a:r>
              <a:rPr kumimoji="1" lang="ja-JP" altLang="en-US" sz="1400" dirty="0">
                <a:solidFill>
                  <a:srgbClr val="FF0000"/>
                </a:solidFill>
              </a:rPr>
              <a:t>プルダウンリストから選択</a:t>
            </a:r>
          </a:p>
        </p:txBody>
      </p:sp>
      <p:sp>
        <p:nvSpPr>
          <p:cNvPr id="7" name="正方形/長方形 6">
            <a:extLst>
              <a:ext uri="{FF2B5EF4-FFF2-40B4-BE49-F238E27FC236}">
                <a16:creationId xmlns:a16="http://schemas.microsoft.com/office/drawing/2014/main" id="{972870DA-F2B0-D43E-4C92-ADB8C46A728B}"/>
              </a:ext>
            </a:extLst>
          </p:cNvPr>
          <p:cNvSpPr/>
          <p:nvPr/>
        </p:nvSpPr>
        <p:spPr>
          <a:xfrm>
            <a:off x="821635" y="1945798"/>
            <a:ext cx="8229600" cy="19745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1629EAA3-DCD5-DAB3-CBB5-D196B2B8E85D}"/>
              </a:ext>
            </a:extLst>
          </p:cNvPr>
          <p:cNvSpPr/>
          <p:nvPr/>
        </p:nvSpPr>
        <p:spPr>
          <a:xfrm>
            <a:off x="7413674" y="716100"/>
            <a:ext cx="4281520" cy="616195"/>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1600" b="1" dirty="0">
                <a:latin typeface="+mn-ea"/>
              </a:rPr>
              <a:t>2-1. IPSec VPN(Classic</a:t>
            </a:r>
            <a:r>
              <a:rPr lang="ja-JP" altLang="en-US" sz="1600" b="1" dirty="0">
                <a:latin typeface="+mn-ea"/>
              </a:rPr>
              <a:t>経由</a:t>
            </a:r>
            <a:r>
              <a:rPr lang="en-US" altLang="ja-JP" sz="1600" b="1" dirty="0">
                <a:latin typeface="+mn-ea"/>
              </a:rPr>
              <a:t>)</a:t>
            </a:r>
          </a:p>
          <a:p>
            <a:r>
              <a:rPr lang="en-US" altLang="ja-JP" sz="1600" b="1" dirty="0">
                <a:latin typeface="+mn-ea"/>
              </a:rPr>
              <a:t>3-1. Direct Link(Classic</a:t>
            </a:r>
            <a:r>
              <a:rPr lang="ja-JP" altLang="en-US" sz="1600" b="1" dirty="0">
                <a:latin typeface="+mn-ea"/>
              </a:rPr>
              <a:t>経由</a:t>
            </a:r>
            <a:r>
              <a:rPr lang="en-US" altLang="ja-JP" sz="1600" b="1" dirty="0">
                <a:latin typeface="+mn-ea"/>
              </a:rPr>
              <a:t>)</a:t>
            </a:r>
            <a:r>
              <a:rPr lang="ja-JP" altLang="en-US" sz="1600" b="1" dirty="0">
                <a:latin typeface="+mn-ea"/>
              </a:rPr>
              <a:t>　必須</a:t>
            </a:r>
            <a:endParaRPr kumimoji="1" lang="ja-JP" altLang="en-US" sz="1600" dirty="0"/>
          </a:p>
        </p:txBody>
      </p:sp>
    </p:spTree>
    <p:extLst>
      <p:ext uri="{BB962C8B-B14F-4D97-AF65-F5344CB8AC3E}">
        <p14:creationId xmlns:p14="http://schemas.microsoft.com/office/powerpoint/2010/main" val="1269128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EF2DDBBF-10B1-075A-9F4B-2FC3C1D5CB5C}"/>
              </a:ext>
            </a:extLst>
          </p:cNvPr>
          <p:cNvSpPr txBox="1">
            <a:spLocks/>
          </p:cNvSpPr>
          <p:nvPr/>
        </p:nvSpPr>
        <p:spPr>
          <a:xfrm>
            <a:off x="972000" y="275734"/>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t>
            </a:r>
            <a:r>
              <a:rPr lang="ja-JP" altLang="en-US"/>
              <a:t>必須</a:t>
            </a:r>
            <a:r>
              <a:rPr lang="en-US" altLang="ja-JP" dirty="0"/>
              <a:t>】Network</a:t>
            </a:r>
            <a:r>
              <a:rPr lang="ja-JP" altLang="en-US"/>
              <a:t>　</a:t>
            </a:r>
            <a:r>
              <a:rPr lang="en-US" altLang="ja-JP" dirty="0"/>
              <a:t>–</a:t>
            </a:r>
            <a:r>
              <a:rPr lang="ja-JP" altLang="en-US"/>
              <a:t>質問</a:t>
            </a:r>
            <a:r>
              <a:rPr lang="en-US" altLang="ja-JP" dirty="0"/>
              <a:t>3–</a:t>
            </a:r>
            <a:endParaRPr lang="ja-JP" altLang="en-US" dirty="0"/>
          </a:p>
        </p:txBody>
      </p:sp>
      <p:sp>
        <p:nvSpPr>
          <p:cNvPr id="4" name="テキスト ボックス 3">
            <a:extLst>
              <a:ext uri="{FF2B5EF4-FFF2-40B4-BE49-F238E27FC236}">
                <a16:creationId xmlns:a16="http://schemas.microsoft.com/office/drawing/2014/main" id="{6F5C2070-DB46-2EF6-137C-6C6A77951409}"/>
              </a:ext>
            </a:extLst>
          </p:cNvPr>
          <p:cNvSpPr txBox="1"/>
          <p:nvPr/>
        </p:nvSpPr>
        <p:spPr>
          <a:xfrm>
            <a:off x="311939" y="4630586"/>
            <a:ext cx="11160428" cy="2092881"/>
          </a:xfrm>
          <a:prstGeom prst="rect">
            <a:avLst/>
          </a:prstGeom>
          <a:noFill/>
        </p:spPr>
        <p:txBody>
          <a:bodyPr wrap="none" rtlCol="0">
            <a:spAutoFit/>
          </a:bodyPr>
          <a:lstStyle/>
          <a:p>
            <a:r>
              <a:rPr lang="ja-JP" altLang="en-US" sz="1600" dirty="0">
                <a:latin typeface="+mn-ea"/>
              </a:rPr>
              <a:t>●</a:t>
            </a:r>
            <a:r>
              <a:rPr kumimoji="1" lang="ja-JP" altLang="en-US" sz="1600" dirty="0">
                <a:latin typeface="+mn-ea"/>
              </a:rPr>
              <a:t>質問</a:t>
            </a:r>
            <a:r>
              <a:rPr kumimoji="1" lang="en-US" altLang="ja-JP" sz="1600" dirty="0">
                <a:latin typeface="+mn-ea"/>
              </a:rPr>
              <a:t>3</a:t>
            </a:r>
            <a:r>
              <a:rPr lang="ja-JP" altLang="en-US" sz="1600" dirty="0">
                <a:latin typeface="+mn-ea"/>
              </a:rPr>
              <a:t>は</a:t>
            </a:r>
            <a:r>
              <a:rPr kumimoji="1" lang="en-US" altLang="ja-JP" sz="1600" b="1" dirty="0">
                <a:latin typeface="+mn-ea"/>
              </a:rPr>
              <a:t>3-1 Direct Link</a:t>
            </a:r>
            <a:r>
              <a:rPr lang="en-US" altLang="ja-JP" sz="1600" b="1" dirty="0">
                <a:latin typeface="+mn-ea"/>
              </a:rPr>
              <a:t>(</a:t>
            </a:r>
            <a:r>
              <a:rPr kumimoji="1" lang="en-US" altLang="ja-JP" sz="1600" b="1" dirty="0">
                <a:latin typeface="+mn-ea"/>
              </a:rPr>
              <a:t>Classic</a:t>
            </a:r>
            <a:r>
              <a:rPr kumimoji="1" lang="ja-JP" altLang="en-US" sz="1600" b="1" dirty="0">
                <a:latin typeface="+mn-ea"/>
              </a:rPr>
              <a:t>経由</a:t>
            </a:r>
            <a:r>
              <a:rPr kumimoji="1" lang="en-US" altLang="ja-JP" sz="1600" b="1" dirty="0">
                <a:latin typeface="+mn-ea"/>
              </a:rPr>
              <a:t>)</a:t>
            </a:r>
            <a:r>
              <a:rPr kumimoji="1" lang="ja-JP" altLang="en-US" sz="1600" dirty="0">
                <a:latin typeface="+mn-ea"/>
              </a:rPr>
              <a:t>，</a:t>
            </a:r>
            <a:r>
              <a:rPr kumimoji="1" lang="en-US" altLang="ja-JP" sz="1600" b="1" dirty="0">
                <a:latin typeface="+mn-ea"/>
              </a:rPr>
              <a:t>3-2 Direct Link</a:t>
            </a:r>
            <a:r>
              <a:rPr lang="ja-JP" altLang="en-US" sz="1600" b="1" dirty="0">
                <a:latin typeface="+mn-ea"/>
              </a:rPr>
              <a:t> </a:t>
            </a:r>
            <a:r>
              <a:rPr lang="en-US" altLang="ja-JP" sz="1600" b="1" dirty="0">
                <a:latin typeface="+mn-ea"/>
              </a:rPr>
              <a:t>2.0</a:t>
            </a:r>
            <a:r>
              <a:rPr kumimoji="1" lang="ja-JP" altLang="en-US" sz="1600" dirty="0">
                <a:latin typeface="+mn-ea"/>
              </a:rPr>
              <a:t>を選択時に</a:t>
            </a:r>
            <a:endParaRPr kumimoji="1" lang="en-US" altLang="ja-JP" sz="1600" dirty="0">
              <a:latin typeface="+mn-ea"/>
            </a:endParaRPr>
          </a:p>
          <a:p>
            <a:r>
              <a:rPr lang="ja-JP" altLang="en-US" sz="1600" dirty="0">
                <a:latin typeface="+mn-ea"/>
              </a:rPr>
              <a:t>　各項目の回答を記入ください。</a:t>
            </a:r>
            <a:endParaRPr kumimoji="1" lang="en-US" altLang="ja-JP" sz="1600" dirty="0">
              <a:latin typeface="+mn-ea"/>
            </a:endParaRPr>
          </a:p>
          <a:p>
            <a:endParaRPr lang="en-US" altLang="ja-JP" sz="1400" dirty="0">
              <a:latin typeface="+mn-ea"/>
            </a:endParaRPr>
          </a:p>
          <a:p>
            <a:r>
              <a:rPr kumimoji="1" lang="ja-JP" altLang="en-US" sz="1400" dirty="0">
                <a:latin typeface="+mn-ea"/>
              </a:rPr>
              <a:t>　キャリア名の欄は「技術よりな人が最初に読む </a:t>
            </a:r>
            <a:r>
              <a:rPr kumimoji="1" lang="en-US" altLang="ja-JP" sz="1400" dirty="0">
                <a:latin typeface="+mn-ea"/>
              </a:rPr>
              <a:t>IBM Cloud</a:t>
            </a:r>
            <a:r>
              <a:rPr kumimoji="1" lang="ja-JP" altLang="en-US" sz="1400" dirty="0">
                <a:latin typeface="+mn-ea"/>
              </a:rPr>
              <a:t>柔らか層本</a:t>
            </a:r>
            <a:r>
              <a:rPr kumimoji="1" lang="en-US" altLang="ja-JP" sz="1400" dirty="0">
                <a:latin typeface="+mn-ea"/>
              </a:rPr>
              <a:t>v4</a:t>
            </a:r>
            <a:r>
              <a:rPr kumimoji="1" lang="ja-JP" altLang="en-US" sz="1400" dirty="0">
                <a:latin typeface="+mn-ea"/>
              </a:rPr>
              <a:t>」 </a:t>
            </a:r>
            <a:r>
              <a:rPr kumimoji="1" lang="en-US" altLang="ja-JP" sz="1400" dirty="0">
                <a:latin typeface="+mn-ea"/>
              </a:rPr>
              <a:t>13-1. Direct Link</a:t>
            </a:r>
            <a:r>
              <a:rPr kumimoji="1" lang="ja-JP" altLang="en-US" sz="1400" dirty="0">
                <a:latin typeface="+mn-ea"/>
              </a:rPr>
              <a:t>の</a:t>
            </a:r>
            <a:endParaRPr kumimoji="1" lang="en-US" altLang="ja-JP" sz="1400" dirty="0">
              <a:latin typeface="+mn-ea"/>
            </a:endParaRPr>
          </a:p>
          <a:p>
            <a:r>
              <a:rPr kumimoji="1" lang="ja-JP" altLang="en-US" sz="1400" dirty="0">
                <a:latin typeface="+mn-ea"/>
              </a:rPr>
              <a:t>　日本国内の</a:t>
            </a:r>
            <a:r>
              <a:rPr kumimoji="1" lang="en-US" altLang="ja-JP" sz="1400" dirty="0">
                <a:latin typeface="+mn-ea"/>
              </a:rPr>
              <a:t>DC</a:t>
            </a:r>
            <a:r>
              <a:rPr kumimoji="1" lang="ja-JP" altLang="en-US" sz="1400" dirty="0">
                <a:latin typeface="+mn-ea"/>
              </a:rPr>
              <a:t>や</a:t>
            </a:r>
            <a:r>
              <a:rPr kumimoji="1" lang="en-US" altLang="ja-JP" sz="1400" dirty="0">
                <a:latin typeface="+mn-ea"/>
              </a:rPr>
              <a:t>POP</a:t>
            </a:r>
            <a:r>
              <a:rPr kumimoji="1" lang="ja-JP" altLang="en-US" sz="1400" dirty="0">
                <a:latin typeface="+mn-ea"/>
              </a:rPr>
              <a:t>に対しオーダー可能な</a:t>
            </a:r>
            <a:r>
              <a:rPr kumimoji="1" lang="en-US" altLang="ja-JP" sz="1400" dirty="0">
                <a:latin typeface="+mn-ea"/>
              </a:rPr>
              <a:t>Direct Link</a:t>
            </a:r>
            <a:r>
              <a:rPr kumimoji="1" lang="ja-JP" altLang="en-US" sz="1400" dirty="0">
                <a:latin typeface="+mn-ea"/>
              </a:rPr>
              <a:t>のタイプと場所に関する表（</a:t>
            </a:r>
            <a:r>
              <a:rPr kumimoji="1" lang="en-US" altLang="ja-JP" sz="1400" dirty="0">
                <a:latin typeface="+mn-ea"/>
              </a:rPr>
              <a:t>P.417</a:t>
            </a:r>
            <a:r>
              <a:rPr kumimoji="1" lang="ja-JP" altLang="en-US" sz="1400" dirty="0">
                <a:latin typeface="+mn-ea"/>
              </a:rPr>
              <a:t>前後</a:t>
            </a:r>
            <a:r>
              <a:rPr kumimoji="1" lang="en-US" altLang="ja-JP" sz="1400" dirty="0">
                <a:solidFill>
                  <a:srgbClr val="FF0000"/>
                </a:solidFill>
                <a:latin typeface="+mn-ea"/>
              </a:rPr>
              <a:t>※</a:t>
            </a:r>
            <a:r>
              <a:rPr kumimoji="1" lang="ja-JP" altLang="en-US" sz="1400" dirty="0">
                <a:latin typeface="+mn-ea"/>
              </a:rPr>
              <a:t>）をご確認のうえご記入ください。</a:t>
            </a:r>
            <a:endParaRPr kumimoji="1" lang="en-US" altLang="ja-JP" sz="1400" dirty="0">
              <a:latin typeface="+mn-ea"/>
            </a:endParaRPr>
          </a:p>
          <a:p>
            <a:r>
              <a:rPr lang="ja-JP" altLang="en-US" sz="1400" dirty="0">
                <a:latin typeface="+mn-ea"/>
              </a:rPr>
              <a:t>　</a:t>
            </a:r>
            <a:r>
              <a:rPr lang="en-US" altLang="ja-JP" sz="1200" dirty="0">
                <a:solidFill>
                  <a:srgbClr val="FF0000"/>
                </a:solidFill>
                <a:latin typeface="+mn-ea"/>
              </a:rPr>
              <a:t>※IBM Cloud</a:t>
            </a:r>
            <a:r>
              <a:rPr lang="ja-JP" altLang="en-US" sz="1200" dirty="0">
                <a:solidFill>
                  <a:srgbClr val="FF0000"/>
                </a:solidFill>
                <a:latin typeface="+mn-ea"/>
              </a:rPr>
              <a:t>柔らか層本は不定期に更新がおこなわれます。そのためダウンロードしたタイミングによりページ数が異なる場合がございます。</a:t>
            </a:r>
            <a:endParaRPr lang="en-US" altLang="ja-JP" sz="1200" dirty="0">
              <a:solidFill>
                <a:srgbClr val="FF0000"/>
              </a:solidFill>
              <a:latin typeface="+mn-ea"/>
            </a:endParaRPr>
          </a:p>
          <a:p>
            <a:endParaRPr lang="en-US" altLang="ja-JP" sz="1400" dirty="0">
              <a:latin typeface="+mn-ea"/>
            </a:endParaRPr>
          </a:p>
          <a:p>
            <a:r>
              <a:rPr lang="ja-JP" altLang="en-US" sz="1400" dirty="0">
                <a:latin typeface="+mn-ea"/>
              </a:rPr>
              <a:t>　</a:t>
            </a:r>
            <a:r>
              <a:rPr lang="en-US" altLang="ja-JP" sz="1400" dirty="0">
                <a:latin typeface="+mn-ea"/>
              </a:rPr>
              <a:t>IBM Cloud</a:t>
            </a:r>
            <a:r>
              <a:rPr lang="ja-JP" altLang="en-US" sz="1400" dirty="0">
                <a:latin typeface="+mn-ea"/>
              </a:rPr>
              <a:t>柔らか層本は以下の</a:t>
            </a:r>
            <a:r>
              <a:rPr lang="en-US" altLang="ja-JP" sz="1400" dirty="0">
                <a:latin typeface="+mn-ea"/>
              </a:rPr>
              <a:t>URL</a:t>
            </a:r>
            <a:r>
              <a:rPr lang="ja-JP" altLang="en-US" sz="1400" dirty="0">
                <a:latin typeface="+mn-ea"/>
              </a:rPr>
              <a:t>からダウンロード可能です。</a:t>
            </a:r>
            <a:endParaRPr lang="en-US" altLang="ja-JP" sz="1400" dirty="0">
              <a:latin typeface="+mn-ea"/>
            </a:endParaRPr>
          </a:p>
          <a:p>
            <a:r>
              <a:rPr kumimoji="1" lang="ja-JP" altLang="en-US" sz="1400" dirty="0">
                <a:solidFill>
                  <a:sysClr val="windowText" lastClr="000000"/>
                </a:solidFill>
                <a:latin typeface="Meiryo" charset="-128"/>
                <a:ea typeface="Meiryo" charset="-128"/>
                <a:cs typeface="Meiryo" charset="-128"/>
              </a:rPr>
              <a:t>　</a:t>
            </a:r>
            <a:endParaRPr kumimoji="1" lang="en-US" altLang="ja-JP" sz="1400" dirty="0">
              <a:solidFill>
                <a:sysClr val="windowText" lastClr="000000"/>
              </a:solidFill>
              <a:latin typeface="Meiryo" charset="-128"/>
              <a:ea typeface="Meiryo" charset="-128"/>
              <a:cs typeface="Meiryo" charset="-128"/>
            </a:endParaRPr>
          </a:p>
        </p:txBody>
      </p:sp>
      <p:sp>
        <p:nvSpPr>
          <p:cNvPr id="5" name="テキスト ボックス 4">
            <a:extLst>
              <a:ext uri="{FF2B5EF4-FFF2-40B4-BE49-F238E27FC236}">
                <a16:creationId xmlns:a16="http://schemas.microsoft.com/office/drawing/2014/main" id="{327D48BC-FD2F-7F9A-B2C8-7BDCBB157F42}"/>
              </a:ext>
            </a:extLst>
          </p:cNvPr>
          <p:cNvSpPr txBox="1"/>
          <p:nvPr/>
        </p:nvSpPr>
        <p:spPr>
          <a:xfrm>
            <a:off x="487324" y="6339177"/>
            <a:ext cx="4253948" cy="523220"/>
          </a:xfrm>
          <a:prstGeom prst="rect">
            <a:avLst/>
          </a:prstGeom>
          <a:noFill/>
        </p:spPr>
        <p:txBody>
          <a:bodyPr wrap="square" rtlCol="0">
            <a:spAutoFit/>
          </a:bodyPr>
          <a:lstStyle/>
          <a:p>
            <a:r>
              <a:rPr kumimoji="1" lang="en-US" altLang="ja-JP" sz="1400" dirty="0">
                <a:solidFill>
                  <a:sysClr val="windowText" lastClr="000000"/>
                </a:solidFill>
                <a:latin typeface="Meiryo" charset="-128"/>
                <a:ea typeface="Meiryo" charset="-128"/>
                <a:cs typeface="Meiryo" charset="-128"/>
                <a:hlinkClick r:id="rId2"/>
              </a:rPr>
              <a:t>https://ibm.box.com/v/ibmcloud-yawaraka</a:t>
            </a:r>
            <a:endParaRPr kumimoji="1" lang="en-US" altLang="ja-JP" sz="1400" dirty="0">
              <a:solidFill>
                <a:sysClr val="windowText" lastClr="000000"/>
              </a:solidFill>
              <a:latin typeface="Meiryo" charset="-128"/>
              <a:ea typeface="Meiryo" charset="-128"/>
              <a:cs typeface="Meiryo" charset="-128"/>
            </a:endParaRPr>
          </a:p>
          <a:p>
            <a:endParaRPr lang="en-US" altLang="ja-JP" sz="1400" dirty="0">
              <a:solidFill>
                <a:sysClr val="windowText" lastClr="000000"/>
              </a:solidFill>
              <a:latin typeface="Meiryo" charset="-128"/>
              <a:ea typeface="Meiryo" charset="-128"/>
              <a:cs typeface="Meiryo" charset="-128"/>
            </a:endParaRPr>
          </a:p>
        </p:txBody>
      </p:sp>
      <p:sp>
        <p:nvSpPr>
          <p:cNvPr id="7" name="正方形/長方形 6">
            <a:extLst>
              <a:ext uri="{FF2B5EF4-FFF2-40B4-BE49-F238E27FC236}">
                <a16:creationId xmlns:a16="http://schemas.microsoft.com/office/drawing/2014/main" id="{08EC23D2-63E4-B872-B217-8BC08B615EE0}"/>
              </a:ext>
            </a:extLst>
          </p:cNvPr>
          <p:cNvSpPr/>
          <p:nvPr/>
        </p:nvSpPr>
        <p:spPr>
          <a:xfrm>
            <a:off x="7301132" y="41502"/>
            <a:ext cx="3387226" cy="507138"/>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600" b="1" dirty="0">
                <a:latin typeface="+mn-ea"/>
              </a:rPr>
              <a:t>3-1 Direct Link</a:t>
            </a:r>
            <a:r>
              <a:rPr lang="en-US" altLang="ja-JP" sz="1600" b="1" dirty="0">
                <a:latin typeface="+mn-ea"/>
              </a:rPr>
              <a:t>(</a:t>
            </a:r>
            <a:r>
              <a:rPr kumimoji="1" lang="en-US" altLang="ja-JP" sz="1600" b="1" dirty="0">
                <a:latin typeface="+mn-ea"/>
              </a:rPr>
              <a:t>Classic</a:t>
            </a:r>
            <a:r>
              <a:rPr kumimoji="1" lang="ja-JP" altLang="en-US" sz="1600" b="1" dirty="0">
                <a:latin typeface="+mn-ea"/>
              </a:rPr>
              <a:t>経由</a:t>
            </a:r>
            <a:r>
              <a:rPr kumimoji="1" lang="en-US" altLang="ja-JP" sz="1600" b="1" dirty="0">
                <a:latin typeface="+mn-ea"/>
              </a:rPr>
              <a:t>)</a:t>
            </a:r>
            <a:r>
              <a:rPr kumimoji="1" lang="ja-JP" altLang="en-US" sz="1600" b="1" dirty="0">
                <a:latin typeface="+mn-ea"/>
              </a:rPr>
              <a:t> </a:t>
            </a:r>
            <a:endParaRPr kumimoji="1" lang="en-US" altLang="ja-JP" sz="1600" b="1" dirty="0">
              <a:latin typeface="+mn-ea"/>
            </a:endParaRPr>
          </a:p>
          <a:p>
            <a:r>
              <a:rPr kumimoji="1" lang="en-US" altLang="ja-JP" sz="1600" b="1" dirty="0">
                <a:latin typeface="+mn-ea"/>
              </a:rPr>
              <a:t>3-2 Direct Link</a:t>
            </a:r>
            <a:r>
              <a:rPr lang="ja-JP" altLang="en-US" sz="1600" b="1" dirty="0">
                <a:latin typeface="+mn-ea"/>
              </a:rPr>
              <a:t> </a:t>
            </a:r>
            <a:r>
              <a:rPr lang="en-US" altLang="ja-JP" sz="1600" b="1" dirty="0">
                <a:latin typeface="+mn-ea"/>
              </a:rPr>
              <a:t>2.0 </a:t>
            </a:r>
            <a:r>
              <a:rPr lang="ja-JP" altLang="en-US" sz="1600" b="1" dirty="0">
                <a:latin typeface="+mn-ea"/>
              </a:rPr>
              <a:t>必須</a:t>
            </a:r>
            <a:endParaRPr kumimoji="1" lang="ja-JP" altLang="en-US" sz="1600" dirty="0"/>
          </a:p>
        </p:txBody>
      </p:sp>
      <p:pic>
        <p:nvPicPr>
          <p:cNvPr id="3" name="図 2">
            <a:extLst>
              <a:ext uri="{FF2B5EF4-FFF2-40B4-BE49-F238E27FC236}">
                <a16:creationId xmlns:a16="http://schemas.microsoft.com/office/drawing/2014/main" id="{53CD6E7D-D8D4-4C41-D03A-4F443C69F52D}"/>
              </a:ext>
            </a:extLst>
          </p:cNvPr>
          <p:cNvPicPr>
            <a:picLocks noChangeAspect="1"/>
          </p:cNvPicPr>
          <p:nvPr/>
        </p:nvPicPr>
        <p:blipFill>
          <a:blip r:embed="rId3"/>
          <a:stretch>
            <a:fillRect/>
          </a:stretch>
        </p:blipFill>
        <p:spPr>
          <a:xfrm>
            <a:off x="515460" y="717669"/>
            <a:ext cx="10541747" cy="3854070"/>
          </a:xfrm>
          <a:prstGeom prst="rect">
            <a:avLst/>
          </a:prstGeom>
        </p:spPr>
      </p:pic>
    </p:spTree>
    <p:extLst>
      <p:ext uri="{BB962C8B-B14F-4D97-AF65-F5344CB8AC3E}">
        <p14:creationId xmlns:p14="http://schemas.microsoft.com/office/powerpoint/2010/main" val="2598314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5C683F14-67F8-3407-78F7-01D97A8CD073}"/>
              </a:ext>
            </a:extLst>
          </p:cNvPr>
          <p:cNvSpPr txBox="1">
            <a:spLocks/>
          </p:cNvSpPr>
          <p:nvPr/>
        </p:nvSpPr>
        <p:spPr>
          <a:xfrm>
            <a:off x="972000" y="332006"/>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t>
            </a:r>
            <a:r>
              <a:rPr lang="ja-JP" altLang="en-US"/>
              <a:t>必須</a:t>
            </a:r>
            <a:r>
              <a:rPr lang="en-US" altLang="ja-JP" dirty="0"/>
              <a:t>】Network</a:t>
            </a:r>
            <a:r>
              <a:rPr lang="ja-JP" altLang="en-US"/>
              <a:t>　</a:t>
            </a:r>
            <a:r>
              <a:rPr lang="en-US" altLang="ja-JP" dirty="0"/>
              <a:t>–</a:t>
            </a:r>
            <a:r>
              <a:rPr lang="ja-JP" altLang="en-US"/>
              <a:t>質問</a:t>
            </a:r>
            <a:r>
              <a:rPr lang="en-US" altLang="ja-JP" dirty="0"/>
              <a:t>4–</a:t>
            </a:r>
            <a:endParaRPr lang="ja-JP" altLang="en-US" dirty="0"/>
          </a:p>
        </p:txBody>
      </p:sp>
      <p:sp>
        <p:nvSpPr>
          <p:cNvPr id="5" name="テキスト ボックス 4">
            <a:extLst>
              <a:ext uri="{FF2B5EF4-FFF2-40B4-BE49-F238E27FC236}">
                <a16:creationId xmlns:a16="http://schemas.microsoft.com/office/drawing/2014/main" id="{8A49B326-B51E-8A8E-1AA8-DE1D0DCF3375}"/>
              </a:ext>
            </a:extLst>
          </p:cNvPr>
          <p:cNvSpPr txBox="1"/>
          <p:nvPr/>
        </p:nvSpPr>
        <p:spPr>
          <a:xfrm>
            <a:off x="355596" y="2550257"/>
            <a:ext cx="7212167" cy="1600438"/>
          </a:xfrm>
          <a:prstGeom prst="rect">
            <a:avLst/>
          </a:prstGeom>
          <a:noFill/>
        </p:spPr>
        <p:txBody>
          <a:bodyPr wrap="none" rtlCol="0">
            <a:spAutoFit/>
          </a:bodyPr>
          <a:lstStyle/>
          <a:p>
            <a:r>
              <a:rPr kumimoji="1" lang="en-US" altLang="ja-JP" sz="1400" dirty="0"/>
              <a:t>2024</a:t>
            </a:r>
            <a:r>
              <a:rPr kumimoji="1" lang="ja-JP" altLang="en-US" sz="1400" dirty="0"/>
              <a:t>年</a:t>
            </a:r>
            <a:r>
              <a:rPr kumimoji="1" lang="en-US" altLang="ja-JP" sz="1400" dirty="0"/>
              <a:t>3</a:t>
            </a:r>
            <a:r>
              <a:rPr kumimoji="1" lang="ja-JP" altLang="en-US" sz="1400" dirty="0"/>
              <a:t>月より</a:t>
            </a:r>
            <a:r>
              <a:rPr kumimoji="1" lang="en-US" altLang="ja-JP" sz="1400" dirty="0"/>
              <a:t>PowerVS</a:t>
            </a:r>
            <a:r>
              <a:rPr kumimoji="1" lang="ja-JP" altLang="en-US" sz="1400" dirty="0"/>
              <a:t>への接続方法が</a:t>
            </a:r>
            <a:endParaRPr kumimoji="1" lang="en-US" altLang="ja-JP" sz="1400" dirty="0"/>
          </a:p>
          <a:p>
            <a:r>
              <a:rPr kumimoji="1" lang="en-US" altLang="ja-JP" sz="1400" dirty="0"/>
              <a:t>Transit Gateway</a:t>
            </a:r>
            <a:r>
              <a:rPr lang="ja-JP" altLang="en-US" sz="1400" dirty="0"/>
              <a:t>を経由して</a:t>
            </a:r>
            <a:r>
              <a:rPr kumimoji="1" lang="en-US" altLang="ja-JP" sz="1400" dirty="0"/>
              <a:t>Power Edge Router</a:t>
            </a:r>
            <a:r>
              <a:rPr kumimoji="1" lang="ja-JP" altLang="en-US" sz="1400" dirty="0"/>
              <a:t>へ接続する方法に変更となりました。</a:t>
            </a:r>
            <a:endParaRPr kumimoji="1" lang="en-US" altLang="ja-JP" sz="1400" dirty="0"/>
          </a:p>
          <a:p>
            <a:endParaRPr lang="en-US" altLang="ja-JP" sz="1400" b="1" dirty="0">
              <a:latin typeface="+mn-ea"/>
            </a:endParaRPr>
          </a:p>
          <a:p>
            <a:r>
              <a:rPr lang="en-US" altLang="ja-JP" sz="1400" b="1" dirty="0">
                <a:latin typeface="+mn-ea"/>
              </a:rPr>
              <a:t>2-1.IPSec VPN(Classic)</a:t>
            </a:r>
            <a:r>
              <a:rPr lang="ja-JP" altLang="en-US" sz="1400" b="1" dirty="0">
                <a:latin typeface="+mn-ea"/>
              </a:rPr>
              <a:t>接続、</a:t>
            </a:r>
            <a:r>
              <a:rPr lang="en-US" altLang="ja-JP" sz="1400" b="1" dirty="0">
                <a:latin typeface="+mn-ea"/>
              </a:rPr>
              <a:t>2-2.IPSec VPN(VPN for VPC)</a:t>
            </a:r>
            <a:r>
              <a:rPr lang="ja-JP" altLang="en-US" sz="1400" b="1" dirty="0">
                <a:latin typeface="+mn-ea"/>
              </a:rPr>
              <a:t>接続、</a:t>
            </a:r>
            <a:endParaRPr lang="en-US" altLang="ja-JP" sz="1400" b="1" dirty="0">
              <a:latin typeface="+mn-ea"/>
            </a:endParaRPr>
          </a:p>
          <a:p>
            <a:r>
              <a:rPr lang="en-US" altLang="ja-JP" sz="1400" b="1" dirty="0">
                <a:latin typeface="+mn-ea"/>
              </a:rPr>
              <a:t>3-1.Direct Link(Classic)</a:t>
            </a:r>
            <a:r>
              <a:rPr lang="ja-JP" altLang="en-US" sz="1400" b="1" dirty="0">
                <a:latin typeface="+mn-ea"/>
              </a:rPr>
              <a:t>接続、</a:t>
            </a:r>
            <a:r>
              <a:rPr lang="en-US" altLang="ja-JP" sz="1400" b="1" dirty="0">
                <a:latin typeface="+mn-ea"/>
              </a:rPr>
              <a:t>3-2.Direct Link 2.0</a:t>
            </a:r>
            <a:r>
              <a:rPr lang="ja-JP" altLang="en-US" sz="1400" b="1" dirty="0">
                <a:latin typeface="+mn-ea"/>
              </a:rPr>
              <a:t>接続</a:t>
            </a:r>
            <a:endParaRPr kumimoji="1" lang="ja-JP" altLang="en-US" sz="1400" dirty="0"/>
          </a:p>
          <a:p>
            <a:endParaRPr lang="en-US" altLang="ja-JP" sz="1400" dirty="0"/>
          </a:p>
          <a:p>
            <a:r>
              <a:rPr lang="ja-JP" altLang="en-US" sz="1400" dirty="0"/>
              <a:t>を選択された場合は質問</a:t>
            </a:r>
            <a:r>
              <a:rPr lang="en-US" altLang="ja-JP" sz="1400" dirty="0"/>
              <a:t>4</a:t>
            </a:r>
            <a:r>
              <a:rPr lang="ja-JP" altLang="en-US" sz="1400" dirty="0"/>
              <a:t>にご回答ください。</a:t>
            </a:r>
            <a:endParaRPr lang="en-US" altLang="ja-JP" sz="1400" dirty="0"/>
          </a:p>
        </p:txBody>
      </p:sp>
      <p:pic>
        <p:nvPicPr>
          <p:cNvPr id="6" name="図 5">
            <a:extLst>
              <a:ext uri="{FF2B5EF4-FFF2-40B4-BE49-F238E27FC236}">
                <a16:creationId xmlns:a16="http://schemas.microsoft.com/office/drawing/2014/main" id="{8F6CF377-24D4-DC92-1ADF-A7A43BBF11BA}"/>
              </a:ext>
            </a:extLst>
          </p:cNvPr>
          <p:cNvPicPr>
            <a:picLocks noChangeAspect="1"/>
          </p:cNvPicPr>
          <p:nvPr/>
        </p:nvPicPr>
        <p:blipFill>
          <a:blip r:embed="rId2"/>
          <a:stretch>
            <a:fillRect/>
          </a:stretch>
        </p:blipFill>
        <p:spPr>
          <a:xfrm>
            <a:off x="6387455" y="3167953"/>
            <a:ext cx="5492606" cy="3071355"/>
          </a:xfrm>
          <a:prstGeom prst="rect">
            <a:avLst/>
          </a:prstGeom>
          <a:ln>
            <a:solidFill>
              <a:schemeClr val="accent1"/>
            </a:solidFill>
          </a:ln>
        </p:spPr>
      </p:pic>
      <p:sp>
        <p:nvSpPr>
          <p:cNvPr id="7" name="テキスト ボックス 10">
            <a:extLst>
              <a:ext uri="{FF2B5EF4-FFF2-40B4-BE49-F238E27FC236}">
                <a16:creationId xmlns:a16="http://schemas.microsoft.com/office/drawing/2014/main" id="{76B67B6E-8379-E082-2B96-661FE46D2524}"/>
              </a:ext>
            </a:extLst>
          </p:cNvPr>
          <p:cNvSpPr txBox="1"/>
          <p:nvPr/>
        </p:nvSpPr>
        <p:spPr>
          <a:xfrm>
            <a:off x="513419" y="6095612"/>
            <a:ext cx="8201412" cy="72552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rtl="0" fontAlgn="auto"/>
            <a:r>
              <a:rPr kumimoji="1" lang="ja-JP" altLang="en-US" sz="1200">
                <a:solidFill>
                  <a:schemeClr val="tx1"/>
                </a:solidFill>
                <a:effectLst/>
                <a:latin typeface="+mn-lt"/>
                <a:ea typeface="+mn-ea"/>
                <a:cs typeface="+mn-cs"/>
              </a:rPr>
              <a:t>●関連リンク先</a:t>
            </a:r>
            <a:endParaRPr kumimoji="1" lang="en-US" altLang="ja-JP" sz="1200" dirty="0">
              <a:solidFill>
                <a:schemeClr val="tx1"/>
              </a:solidFill>
              <a:effectLst/>
              <a:latin typeface="+mn-lt"/>
              <a:ea typeface="+mn-ea"/>
              <a:cs typeface="+mn-cs"/>
            </a:endParaRPr>
          </a:p>
          <a:p>
            <a:pPr rtl="0" fontAlgn="auto"/>
            <a:r>
              <a:rPr kumimoji="1" lang="en-US" altLang="ja-JP" sz="1200" dirty="0">
                <a:solidFill>
                  <a:schemeClr val="tx1"/>
                </a:solidFill>
                <a:effectLst/>
                <a:latin typeface="+mn-lt"/>
                <a:ea typeface="+mn-ea"/>
                <a:cs typeface="+mn-cs"/>
              </a:rPr>
              <a:t>https://cloud.ibm.com/docs/power-iaas?topic=power-iaas-network-architecture-diagrams#network-reference-architecture-tgw</a:t>
            </a:r>
            <a:endParaRPr lang="ja-JP" altLang="ja-JP" sz="1200">
              <a:effectLst/>
            </a:endParaRPr>
          </a:p>
          <a:p>
            <a:pPr rtl="0" fontAlgn="auto"/>
            <a:r>
              <a:rPr kumimoji="1" lang="en-US" altLang="ja-JP" sz="1200" dirty="0">
                <a:solidFill>
                  <a:schemeClr val="tx1"/>
                </a:solidFill>
                <a:effectLst/>
                <a:latin typeface="+mn-lt"/>
                <a:ea typeface="+mn-ea"/>
                <a:cs typeface="+mn-cs"/>
              </a:rPr>
              <a:t>https://qiita.com/y_tama/items/7000125129f817209796</a:t>
            </a:r>
            <a:endParaRPr lang="ja-JP" altLang="ja-JP" sz="1200">
              <a:effectLst/>
            </a:endParaRPr>
          </a:p>
        </p:txBody>
      </p:sp>
      <p:pic>
        <p:nvPicPr>
          <p:cNvPr id="9" name="図 8">
            <a:extLst>
              <a:ext uri="{FF2B5EF4-FFF2-40B4-BE49-F238E27FC236}">
                <a16:creationId xmlns:a16="http://schemas.microsoft.com/office/drawing/2014/main" id="{A61D6A0E-A1DB-AC85-B7AA-B9F7A521A118}"/>
              </a:ext>
            </a:extLst>
          </p:cNvPr>
          <p:cNvPicPr>
            <a:picLocks noChangeAspect="1"/>
          </p:cNvPicPr>
          <p:nvPr/>
        </p:nvPicPr>
        <p:blipFill>
          <a:blip r:embed="rId3"/>
          <a:stretch>
            <a:fillRect/>
          </a:stretch>
        </p:blipFill>
        <p:spPr>
          <a:xfrm>
            <a:off x="454072" y="1285469"/>
            <a:ext cx="11020425" cy="1171575"/>
          </a:xfrm>
          <a:prstGeom prst="rect">
            <a:avLst/>
          </a:prstGeom>
        </p:spPr>
      </p:pic>
      <p:sp>
        <p:nvSpPr>
          <p:cNvPr id="4" name="正方形/長方形 3">
            <a:extLst>
              <a:ext uri="{FF2B5EF4-FFF2-40B4-BE49-F238E27FC236}">
                <a16:creationId xmlns:a16="http://schemas.microsoft.com/office/drawing/2014/main" id="{B7266B89-8739-2C96-BF95-3E210683AE7A}"/>
              </a:ext>
            </a:extLst>
          </p:cNvPr>
          <p:cNvSpPr/>
          <p:nvPr/>
        </p:nvSpPr>
        <p:spPr>
          <a:xfrm>
            <a:off x="6065999" y="725542"/>
            <a:ext cx="5473147" cy="665416"/>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1400" b="1" dirty="0">
                <a:latin typeface="+mn-ea"/>
              </a:rPr>
              <a:t>2-1.IPSec VPN(Classic)</a:t>
            </a:r>
            <a:r>
              <a:rPr lang="ja-JP" altLang="en-US" sz="1400" b="1" dirty="0">
                <a:latin typeface="+mn-ea"/>
              </a:rPr>
              <a:t>、</a:t>
            </a:r>
            <a:r>
              <a:rPr lang="en-US" altLang="ja-JP" sz="1400" b="1" dirty="0">
                <a:latin typeface="+mn-ea"/>
              </a:rPr>
              <a:t>2-2.IPSec VPN(VPN for VPC)</a:t>
            </a:r>
            <a:r>
              <a:rPr lang="ja-JP" altLang="en-US" sz="1400" b="1" dirty="0">
                <a:latin typeface="+mn-ea"/>
              </a:rPr>
              <a:t>、</a:t>
            </a:r>
            <a:endParaRPr lang="en-US" altLang="ja-JP" sz="1400" b="1" dirty="0">
              <a:latin typeface="+mn-ea"/>
            </a:endParaRPr>
          </a:p>
          <a:p>
            <a:r>
              <a:rPr lang="en-US" altLang="ja-JP" sz="1400" b="1" dirty="0">
                <a:latin typeface="+mn-ea"/>
              </a:rPr>
              <a:t>3-1.Direct Link(Classic)</a:t>
            </a:r>
            <a:r>
              <a:rPr lang="ja-JP" altLang="en-US" sz="1400" b="1" dirty="0">
                <a:latin typeface="+mn-ea"/>
              </a:rPr>
              <a:t>、</a:t>
            </a:r>
            <a:r>
              <a:rPr lang="en-US" altLang="ja-JP" sz="1400" b="1" dirty="0">
                <a:latin typeface="+mn-ea"/>
              </a:rPr>
              <a:t>3-2.Direct Link 2.0</a:t>
            </a:r>
            <a:r>
              <a:rPr lang="ja-JP" altLang="en-US" sz="1400" b="1" dirty="0">
                <a:latin typeface="+mn-ea"/>
              </a:rPr>
              <a:t>接続時必須</a:t>
            </a:r>
            <a:endParaRPr kumimoji="1" lang="ja-JP" altLang="en-US" sz="1400" dirty="0"/>
          </a:p>
        </p:txBody>
      </p:sp>
    </p:spTree>
    <p:extLst>
      <p:ext uri="{BB962C8B-B14F-4D97-AF65-F5344CB8AC3E}">
        <p14:creationId xmlns:p14="http://schemas.microsoft.com/office/powerpoint/2010/main" val="4091777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E75FDCE2-4D98-6BD9-6F68-7741E4463FD8}"/>
              </a:ext>
            </a:extLst>
          </p:cNvPr>
          <p:cNvPicPr>
            <a:picLocks noChangeAspect="1"/>
          </p:cNvPicPr>
          <p:nvPr/>
        </p:nvPicPr>
        <p:blipFill>
          <a:blip r:embed="rId2"/>
          <a:stretch>
            <a:fillRect/>
          </a:stretch>
        </p:blipFill>
        <p:spPr>
          <a:xfrm>
            <a:off x="460999" y="679418"/>
            <a:ext cx="9264891" cy="5786569"/>
          </a:xfrm>
          <a:prstGeom prst="rect">
            <a:avLst/>
          </a:prstGeom>
        </p:spPr>
      </p:pic>
      <p:sp>
        <p:nvSpPr>
          <p:cNvPr id="2" name="タイトル 2">
            <a:extLst>
              <a:ext uri="{FF2B5EF4-FFF2-40B4-BE49-F238E27FC236}">
                <a16:creationId xmlns:a16="http://schemas.microsoft.com/office/drawing/2014/main" id="{566E20D0-2F26-96CC-F86D-70CC75FDADAE}"/>
              </a:ext>
            </a:extLst>
          </p:cNvPr>
          <p:cNvSpPr txBox="1">
            <a:spLocks/>
          </p:cNvSpPr>
          <p:nvPr/>
        </p:nvSpPr>
        <p:spPr>
          <a:xfrm>
            <a:off x="972000" y="317938"/>
            <a:ext cx="8660146" cy="379952"/>
          </a:xfrm>
          <a:prstGeom prst="rect">
            <a:avLst/>
          </a:prstGeom>
        </p:spPr>
        <p:txBody>
          <a:bodyPr>
            <a:normAutofit fontScale="52500" lnSpcReduction="20000"/>
          </a:bodyPr>
          <a:lstStyle>
            <a:lvl1pPr algn="l" defTabSz="914492" rtl="0" eaLnBrk="1" latinLnBrk="0" hangingPunct="1">
              <a:lnSpc>
                <a:spcPct val="90000"/>
              </a:lnSpc>
              <a:spcBef>
                <a:spcPct val="0"/>
              </a:spcBef>
              <a:buNone/>
              <a:defRPr kumimoji="1" sz="4401" kern="1200">
                <a:solidFill>
                  <a:schemeClr val="tx1"/>
                </a:solidFill>
                <a:latin typeface="+mj-lt"/>
                <a:ea typeface="+mj-ea"/>
                <a:cs typeface="+mj-cs"/>
              </a:defRPr>
            </a:lvl1pPr>
          </a:lstStyle>
          <a:p>
            <a:r>
              <a:rPr lang="en-US" altLang="ja-JP" dirty="0"/>
              <a:t>【</a:t>
            </a:r>
            <a:r>
              <a:rPr lang="ja-JP" altLang="en-US"/>
              <a:t>任意</a:t>
            </a:r>
            <a:r>
              <a:rPr lang="en-US" altLang="ja-JP" dirty="0"/>
              <a:t>】</a:t>
            </a:r>
            <a:r>
              <a:rPr lang="ja-JP" altLang="en-US"/>
              <a:t>ロードバランサ</a:t>
            </a:r>
            <a:r>
              <a:rPr lang="en-US" altLang="ja-JP" dirty="0"/>
              <a:t>―</a:t>
            </a:r>
            <a:endParaRPr lang="ja-JP" altLang="en-US" dirty="0"/>
          </a:p>
        </p:txBody>
      </p:sp>
      <p:sp>
        <p:nvSpPr>
          <p:cNvPr id="5" name="テキスト ボックス 4">
            <a:extLst>
              <a:ext uri="{FF2B5EF4-FFF2-40B4-BE49-F238E27FC236}">
                <a16:creationId xmlns:a16="http://schemas.microsoft.com/office/drawing/2014/main" id="{5A8953FB-EF15-6725-4602-16A4ACDB0412}"/>
              </a:ext>
            </a:extLst>
          </p:cNvPr>
          <p:cNvSpPr txBox="1"/>
          <p:nvPr/>
        </p:nvSpPr>
        <p:spPr>
          <a:xfrm>
            <a:off x="7666381" y="1208274"/>
            <a:ext cx="4314001" cy="307777"/>
          </a:xfrm>
          <a:prstGeom prst="rect">
            <a:avLst/>
          </a:prstGeom>
          <a:noFill/>
        </p:spPr>
        <p:txBody>
          <a:bodyPr wrap="none" rtlCol="0">
            <a:spAutoFit/>
          </a:bodyPr>
          <a:lstStyle/>
          <a:p>
            <a:r>
              <a:rPr kumimoji="1" lang="ja-JP" altLang="en-US" sz="1400" b="1" dirty="0">
                <a:solidFill>
                  <a:srgbClr val="FF0000"/>
                </a:solidFill>
              </a:rPr>
              <a:t>備考欄をご確認のうえ、必要項目に回答ください。</a:t>
            </a:r>
          </a:p>
        </p:txBody>
      </p:sp>
      <p:sp>
        <p:nvSpPr>
          <p:cNvPr id="9" name="テキスト ボックス 8">
            <a:extLst>
              <a:ext uri="{FF2B5EF4-FFF2-40B4-BE49-F238E27FC236}">
                <a16:creationId xmlns:a16="http://schemas.microsoft.com/office/drawing/2014/main" id="{7954561F-7AC3-0F12-6C8B-BEBB7B55F471}"/>
              </a:ext>
            </a:extLst>
          </p:cNvPr>
          <p:cNvSpPr txBox="1"/>
          <p:nvPr/>
        </p:nvSpPr>
        <p:spPr>
          <a:xfrm>
            <a:off x="3194962" y="6465987"/>
            <a:ext cx="8303491" cy="430887"/>
          </a:xfrm>
          <a:prstGeom prst="rect">
            <a:avLst/>
          </a:prstGeom>
          <a:noFill/>
        </p:spPr>
        <p:txBody>
          <a:bodyPr wrap="square">
            <a:spAutoFit/>
          </a:bodyPr>
          <a:lstStyle/>
          <a:p>
            <a:r>
              <a:rPr lang="ja-JP" altLang="en-US" sz="1100" dirty="0">
                <a:hlinkClick r:id="rId3"/>
              </a:rPr>
              <a:t>https://cloud.ibm.com/docs/dns-svcs?topic=dns-svcs-custom-resolver#cr-profile-capabilities</a:t>
            </a:r>
            <a:endParaRPr lang="en-US" altLang="ja-JP" sz="1100" dirty="0"/>
          </a:p>
          <a:p>
            <a:endParaRPr lang="ja-JP" altLang="en-US" sz="1100" dirty="0"/>
          </a:p>
        </p:txBody>
      </p:sp>
    </p:spTree>
    <p:extLst>
      <p:ext uri="{BB962C8B-B14F-4D97-AF65-F5344CB8AC3E}">
        <p14:creationId xmlns:p14="http://schemas.microsoft.com/office/powerpoint/2010/main" val="3011566056"/>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_20230308_02">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GUAZUテンプレート_2024ワイド版" id="{4C588E77-9495-43E9-9BF6-2A3CC6974620}" vid="{BE7DC103-A339-4853-A77E-4D582112FAC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IGUAZUテンプレート_2024ワイド版</Template>
  <TotalTime>794</TotalTime>
  <Words>1790</Words>
  <Application>Microsoft Office PowerPoint</Application>
  <PresentationFormat>ワイド画面</PresentationFormat>
  <Paragraphs>192</Paragraphs>
  <Slides>18</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18</vt:i4>
      </vt:variant>
    </vt:vector>
  </HeadingPairs>
  <TitlesOfParts>
    <vt:vector size="25" baseType="lpstr">
      <vt:lpstr>Meiryo</vt:lpstr>
      <vt:lpstr>Meiryo</vt:lpstr>
      <vt:lpstr>游ゴシック</vt:lpstr>
      <vt:lpstr>Arial</vt:lpstr>
      <vt:lpstr>Calibri</vt:lpstr>
      <vt:lpstr>Impact</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小島 奈津美</dc:creator>
  <cp:lastModifiedBy>小島 奈津美</cp:lastModifiedBy>
  <cp:revision>11</cp:revision>
  <cp:lastPrinted>2020-03-18T02:20:42Z</cp:lastPrinted>
  <dcterms:created xsi:type="dcterms:W3CDTF">2024-04-04T01:57:29Z</dcterms:created>
  <dcterms:modified xsi:type="dcterms:W3CDTF">2025-03-04T00:36:57Z</dcterms:modified>
</cp:coreProperties>
</file>