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5" r:id="rId1"/>
  </p:sldMasterIdLst>
  <p:notesMasterIdLst>
    <p:notesMasterId r:id="rId18"/>
  </p:notesMasterIdLst>
  <p:handoutMasterIdLst>
    <p:handoutMasterId r:id="rId19"/>
  </p:handoutMasterIdLst>
  <p:sldIdLst>
    <p:sldId id="26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60" r:id="rId1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6268" userDrawn="1">
          <p15:clr>
            <a:srgbClr val="A4A3A4"/>
          </p15:clr>
        </p15:guide>
        <p15:guide id="4" pos="490" userDrawn="1">
          <p15:clr>
            <a:srgbClr val="A4A3A4"/>
          </p15:clr>
        </p15:guide>
        <p15:guide id="5" orient="horz" pos="799" userDrawn="1">
          <p15:clr>
            <a:srgbClr val="A4A3A4"/>
          </p15:clr>
        </p15:guide>
        <p15:guide id="6" pos="351" userDrawn="1">
          <p15:clr>
            <a:srgbClr val="A4A3A4"/>
          </p15:clr>
        </p15:guide>
        <p15:guide id="7" pos="2320" userDrawn="1">
          <p15:clr>
            <a:srgbClr val="A4A3A4"/>
          </p15:clr>
        </p15:guide>
        <p15:guide id="8" orient="horz" pos="39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EE"/>
    <a:srgbClr val="004294"/>
    <a:srgbClr val="008ECD"/>
    <a:srgbClr val="0077C8"/>
    <a:srgbClr val="CC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57" autoAdjust="0"/>
  </p:normalViewPr>
  <p:slideViewPr>
    <p:cSldViewPr snapToGrid="0" showGuides="1">
      <p:cViewPr varScale="1">
        <p:scale>
          <a:sx n="69" d="100"/>
          <a:sy n="69" d="100"/>
        </p:scale>
        <p:origin x="564" y="60"/>
      </p:cViewPr>
      <p:guideLst>
        <p:guide orient="horz" pos="527"/>
        <p:guide pos="6268"/>
        <p:guide pos="490"/>
        <p:guide orient="horz" pos="799"/>
        <p:guide pos="351"/>
        <p:guide pos="2320"/>
        <p:guide orient="horz" pos="3974"/>
      </p:guideLst>
    </p:cSldViewPr>
  </p:slideViewPr>
  <p:notesTextViewPr>
    <p:cViewPr>
      <p:scale>
        <a:sx n="1" d="1"/>
        <a:sy n="1" d="1"/>
      </p:scale>
      <p:origin x="0" y="0"/>
    </p:cViewPr>
  </p:notesTextViewPr>
  <p:sorterViewPr>
    <p:cViewPr>
      <p:scale>
        <a:sx n="104" d="100"/>
        <a:sy n="104" d="100"/>
      </p:scale>
      <p:origin x="0" y="0"/>
    </p:cViewPr>
  </p:sorterViewPr>
  <p:notesViewPr>
    <p:cSldViewPr snapToGrid="0">
      <p:cViewPr varScale="1">
        <p:scale>
          <a:sx n="59" d="100"/>
          <a:sy n="59" d="100"/>
        </p:scale>
        <p:origin x="26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島 奈津美" userId="d1fc365b-7a04-40e1-82f9-d9c3862f9ce8" providerId="ADAL" clId="{7EA678A1-8F83-4EB2-AABF-8EF13146AFBB}"/>
    <pc:docChg chg="custSel modSld">
      <pc:chgData name="小島 奈津美" userId="d1fc365b-7a04-40e1-82f9-d9c3862f9ce8" providerId="ADAL" clId="{7EA678A1-8F83-4EB2-AABF-8EF13146AFBB}" dt="2025-03-04T04:35:10.850" v="8" actId="1076"/>
      <pc:docMkLst>
        <pc:docMk/>
      </pc:docMkLst>
      <pc:sldChg chg="addSp delSp modSp mod">
        <pc:chgData name="小島 奈津美" userId="d1fc365b-7a04-40e1-82f9-d9c3862f9ce8" providerId="ADAL" clId="{7EA678A1-8F83-4EB2-AABF-8EF13146AFBB}" dt="2025-03-04T04:35:10.850" v="8" actId="1076"/>
        <pc:sldMkLst>
          <pc:docMk/>
          <pc:sldMk cId="3167992261" sldId="282"/>
        </pc:sldMkLst>
        <pc:spChg chg="mod">
          <ac:chgData name="小島 奈津美" userId="d1fc365b-7a04-40e1-82f9-d9c3862f9ce8" providerId="ADAL" clId="{7EA678A1-8F83-4EB2-AABF-8EF13146AFBB}" dt="2025-03-04T04:35:06.407" v="7" actId="1076"/>
          <ac:spMkLst>
            <pc:docMk/>
            <pc:sldMk cId="3167992261" sldId="282"/>
            <ac:spMk id="8" creationId="{2393F08B-E6B0-EFC9-6D23-491E45E22CD3}"/>
          </ac:spMkLst>
        </pc:spChg>
        <pc:spChg chg="mod">
          <ac:chgData name="小島 奈津美" userId="d1fc365b-7a04-40e1-82f9-d9c3862f9ce8" providerId="ADAL" clId="{7EA678A1-8F83-4EB2-AABF-8EF13146AFBB}" dt="2025-03-04T04:35:10.850" v="8" actId="1076"/>
          <ac:spMkLst>
            <pc:docMk/>
            <pc:sldMk cId="3167992261" sldId="282"/>
            <ac:spMk id="9" creationId="{53188B57-EABB-11AD-299A-6FFD1A7C14A7}"/>
          </ac:spMkLst>
        </pc:spChg>
        <pc:grpChg chg="del">
          <ac:chgData name="小島 奈津美" userId="d1fc365b-7a04-40e1-82f9-d9c3862f9ce8" providerId="ADAL" clId="{7EA678A1-8F83-4EB2-AABF-8EF13146AFBB}" dt="2025-03-04T04:34:49.714" v="1" actId="21"/>
          <ac:grpSpMkLst>
            <pc:docMk/>
            <pc:sldMk cId="3167992261" sldId="282"/>
            <ac:grpSpMk id="3" creationId="{02334A9F-1904-F9CE-9B2A-F37D54148B84}"/>
          </ac:grpSpMkLst>
        </pc:grpChg>
        <pc:picChg chg="add mod">
          <ac:chgData name="小島 奈津美" userId="d1fc365b-7a04-40e1-82f9-d9c3862f9ce8" providerId="ADAL" clId="{7EA678A1-8F83-4EB2-AABF-8EF13146AFBB}" dt="2025-03-04T04:35:02.049" v="6" actId="1076"/>
          <ac:picMkLst>
            <pc:docMk/>
            <pc:sldMk cId="3167992261" sldId="282"/>
            <ac:picMk id="11" creationId="{E62494A8-8DBA-C77C-3177-6E431EFBE7C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7F69011-6527-48BF-9980-2430695214CA}" type="datetimeFigureOut">
              <a:rPr kumimoji="1" lang="ja-JP" altLang="en-US" smtClean="0"/>
              <a:t>2025/3/4</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072BEA6-8FA8-4078-9D18-FD13F40027EA}" type="slidenum">
              <a:rPr kumimoji="1" lang="ja-JP" altLang="en-US" smtClean="0"/>
              <a:t>‹#›</a:t>
            </a:fld>
            <a:endParaRPr kumimoji="1" lang="ja-JP" altLang="en-US"/>
          </a:p>
        </p:txBody>
      </p:sp>
    </p:spTree>
    <p:extLst>
      <p:ext uri="{BB962C8B-B14F-4D97-AF65-F5344CB8AC3E}">
        <p14:creationId xmlns:p14="http://schemas.microsoft.com/office/powerpoint/2010/main" val="2452878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8D0611F-0EF9-4E00-962D-38CC94D649C3}" type="datetimeFigureOut">
              <a:rPr kumimoji="1" lang="ja-JP" altLang="en-US" smtClean="0"/>
              <a:t>2025/3/4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F1D6331-3B95-4894-92CE-CD444FBF93F4}" type="slidenum">
              <a:rPr kumimoji="1" lang="ja-JP" altLang="en-US" smtClean="0"/>
              <a:t>‹#›</a:t>
            </a:fld>
            <a:endParaRPr kumimoji="1" lang="ja-JP" altLang="en-US"/>
          </a:p>
        </p:txBody>
      </p:sp>
    </p:spTree>
    <p:extLst>
      <p:ext uri="{BB962C8B-B14F-4D97-AF65-F5344CB8AC3E}">
        <p14:creationId xmlns:p14="http://schemas.microsoft.com/office/powerpoint/2010/main" val="38705855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1D6331-3B95-4894-92CE-CD444FBF93F4}" type="slidenum">
              <a:rPr kumimoji="1" lang="ja-JP" altLang="en-US" smtClean="0"/>
              <a:t>0</a:t>
            </a:fld>
            <a:endParaRPr kumimoji="1" lang="ja-JP" altLang="en-US"/>
          </a:p>
        </p:txBody>
      </p:sp>
    </p:spTree>
    <p:extLst>
      <p:ext uri="{BB962C8B-B14F-4D97-AF65-F5344CB8AC3E}">
        <p14:creationId xmlns:p14="http://schemas.microsoft.com/office/powerpoint/2010/main" val="145399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1D6331-3B95-4894-92CE-CD444FBF93F4}" type="slidenum">
              <a:rPr kumimoji="1" lang="ja-JP" altLang="en-US" smtClean="0"/>
              <a:t>1</a:t>
            </a:fld>
            <a:endParaRPr kumimoji="1" lang="ja-JP" altLang="en-US"/>
          </a:p>
        </p:txBody>
      </p:sp>
    </p:spTree>
    <p:extLst>
      <p:ext uri="{BB962C8B-B14F-4D97-AF65-F5344CB8AC3E}">
        <p14:creationId xmlns:p14="http://schemas.microsoft.com/office/powerpoint/2010/main" val="492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スライド">
    <p:spTree>
      <p:nvGrpSpPr>
        <p:cNvPr id="1" name=""/>
        <p:cNvGrpSpPr/>
        <p:nvPr/>
      </p:nvGrpSpPr>
      <p:grpSpPr>
        <a:xfrm>
          <a:off x="0" y="0"/>
          <a:ext cx="0" cy="0"/>
          <a:chOff x="0" y="0"/>
          <a:chExt cx="0" cy="0"/>
        </a:xfrm>
      </p:grpSpPr>
      <p:pic>
        <p:nvPicPr>
          <p:cNvPr id="3" name="図 2" descr="図形, 矢印&#10;&#10;自動的に生成された説明">
            <a:extLst>
              <a:ext uri="{FF2B5EF4-FFF2-40B4-BE49-F238E27FC236}">
                <a16:creationId xmlns:a16="http://schemas.microsoft.com/office/drawing/2014/main" id="{49339497-890B-41C2-6A63-E9AC3987B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910"/>
          </a:xfrm>
          <a:prstGeom prst="rect">
            <a:avLst/>
          </a:prstGeom>
        </p:spPr>
      </p:pic>
      <p:sp>
        <p:nvSpPr>
          <p:cNvPr id="18" name="正方形/長方形 17">
            <a:extLst>
              <a:ext uri="{FF2B5EF4-FFF2-40B4-BE49-F238E27FC236}">
                <a16:creationId xmlns:a16="http://schemas.microsoft.com/office/drawing/2014/main" id="{2C465BAB-55A2-F1C2-5BE1-FB3FD4361AAF}"/>
              </a:ext>
            </a:extLst>
          </p:cNvPr>
          <p:cNvSpPr/>
          <p:nvPr userDrawn="1"/>
        </p:nvSpPr>
        <p:spPr>
          <a:xfrm>
            <a:off x="9526410" y="6486985"/>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80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Copyright 2024 IGUAZU Corporation</a:t>
            </a:r>
            <a:endParaRPr lang="ja-JP" altLang="en-US"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D65403C0-CEB5-321D-356A-1D0A07435C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5238" y="188369"/>
            <a:ext cx="974426" cy="322904"/>
          </a:xfrm>
          <a:prstGeom prst="rect">
            <a:avLst/>
          </a:prstGeom>
        </p:spPr>
      </p:pic>
    </p:spTree>
    <p:extLst>
      <p:ext uri="{BB962C8B-B14F-4D97-AF65-F5344CB8AC3E}">
        <p14:creationId xmlns:p14="http://schemas.microsoft.com/office/powerpoint/2010/main" val="80246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ベース_1">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023B2AD-089E-485B-6527-0F69E9FE5251}"/>
              </a:ext>
            </a:extLst>
          </p:cNvPr>
          <p:cNvSpPr/>
          <p:nvPr userDrawn="1"/>
        </p:nvSpPr>
        <p:spPr>
          <a:xfrm>
            <a:off x="7492945" y="6567247"/>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1"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799">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Copyright 2022 IGUAZU Corporation</a:t>
            </a:r>
            <a:endParaRPr lang="ja-JP" altLang="en-US" sz="799"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1">
            <a:extLst>
              <a:ext uri="{FF2B5EF4-FFF2-40B4-BE49-F238E27FC236}">
                <a16:creationId xmlns:a16="http://schemas.microsoft.com/office/drawing/2014/main" id="{1D1702E5-0267-5A91-0440-495512BD5039}"/>
              </a:ext>
            </a:extLst>
          </p:cNvPr>
          <p:cNvSpPr txBox="1">
            <a:spLocks/>
          </p:cNvSpPr>
          <p:nvPr userDrawn="1"/>
        </p:nvSpPr>
        <p:spPr>
          <a:xfrm>
            <a:off x="11789516" y="6516000"/>
            <a:ext cx="258762" cy="200324"/>
          </a:xfrm>
          <a:prstGeom prst="rect">
            <a:avLst/>
          </a:prstGeom>
          <a:noFill/>
        </p:spPr>
        <p:txBody>
          <a:bodyPr wrap="none" lIns="72000" tIns="36000" rIns="72000" bIns="36000" anchor="b" anchorCtr="0"/>
          <a:lstStyle>
            <a:defPPr>
              <a:defRPr lang="ja-JP"/>
            </a:defPPr>
            <a:lvl1pPr marL="0" algn="ctr" defTabSz="914400" rtl="0" eaLnBrk="1" latinLnBrk="0" hangingPunct="1">
              <a:defRPr kumimoji="1" sz="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1553A74-1AEF-4BCD-991F-1EA2CCBD2E3A}" type="slidenum">
              <a:rPr lang="ja-JP" altLang="en-US" smtClean="0">
                <a:solidFill>
                  <a:schemeClr val="bg1">
                    <a:lumMod val="50000"/>
                  </a:schemeClr>
                </a:solidFill>
              </a:rPr>
              <a:pPr/>
              <a:t>‹#›</a:t>
            </a:fld>
            <a:endParaRPr lang="ja-JP" altLang="en-US" dirty="0">
              <a:solidFill>
                <a:schemeClr val="bg1">
                  <a:lumMod val="50000"/>
                </a:schemeClr>
              </a:solidFill>
            </a:endParaRPr>
          </a:p>
        </p:txBody>
      </p:sp>
      <p:pic>
        <p:nvPicPr>
          <p:cNvPr id="2" name="図 1">
            <a:extLst>
              <a:ext uri="{FF2B5EF4-FFF2-40B4-BE49-F238E27FC236}">
                <a16:creationId xmlns:a16="http://schemas.microsoft.com/office/drawing/2014/main" id="{D2424ECD-78A8-B3D0-7433-4006166F9C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98000" y="599976"/>
            <a:ext cx="11196000" cy="215900"/>
          </a:xfrm>
          <a:prstGeom prst="rect">
            <a:avLst/>
          </a:prstGeom>
        </p:spPr>
      </p:pic>
      <p:pic>
        <p:nvPicPr>
          <p:cNvPr id="3" name="図 2">
            <a:extLst>
              <a:ext uri="{FF2B5EF4-FFF2-40B4-BE49-F238E27FC236}">
                <a16:creationId xmlns:a16="http://schemas.microsoft.com/office/drawing/2014/main" id="{EAC81A0C-7F74-BFA8-C19C-B02CBC2101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5238" y="188369"/>
            <a:ext cx="974426" cy="322904"/>
          </a:xfrm>
          <a:prstGeom prst="rect">
            <a:avLst/>
          </a:prstGeom>
        </p:spPr>
      </p:pic>
      <p:sp>
        <p:nvSpPr>
          <p:cNvPr id="8" name="正方形/長方形 7">
            <a:extLst>
              <a:ext uri="{FF2B5EF4-FFF2-40B4-BE49-F238E27FC236}">
                <a16:creationId xmlns:a16="http://schemas.microsoft.com/office/drawing/2014/main" id="{240C0358-2FE1-933C-A100-5C39C4300A28}"/>
              </a:ext>
            </a:extLst>
          </p:cNvPr>
          <p:cNvSpPr/>
          <p:nvPr userDrawn="1"/>
        </p:nvSpPr>
        <p:spPr>
          <a:xfrm>
            <a:off x="9526410" y="6486985"/>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80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Copyright 2024 IGUAZU Corporation</a:t>
            </a:r>
            <a:endParaRPr lang="ja-JP" altLang="en-US"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170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最終_スライド">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9709" y="2757963"/>
            <a:ext cx="2992582" cy="997527"/>
          </a:xfrm>
          <a:prstGeom prst="rect">
            <a:avLst/>
          </a:prstGeom>
        </p:spPr>
      </p:pic>
    </p:spTree>
    <p:extLst>
      <p:ext uri="{BB962C8B-B14F-4D97-AF65-F5344CB8AC3E}">
        <p14:creationId xmlns:p14="http://schemas.microsoft.com/office/powerpoint/2010/main" val="4255018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831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9" r:id="rId3"/>
  </p:sldLayoutIdLst>
  <p:hf hdr="0" ftr="0" dt="0"/>
  <p:txStyles>
    <p:title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24" indent="-228624" algn="l" defTabSz="91449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69" indent="-228624" algn="l" defTabSz="914492"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114" indent="-228624" algn="l" defTabSz="91449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60"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608"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852"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97"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344"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588"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92" rtl="0" eaLnBrk="1" latinLnBrk="0" hangingPunct="1">
        <a:defRPr kumimoji="1" sz="1800" kern="1200">
          <a:solidFill>
            <a:schemeClr val="tx1"/>
          </a:solidFill>
          <a:latin typeface="+mn-lt"/>
          <a:ea typeface="+mn-ea"/>
          <a:cs typeface="+mn-cs"/>
        </a:defRPr>
      </a:lvl1pPr>
      <a:lvl2pPr marL="457247" algn="l" defTabSz="914492" rtl="0" eaLnBrk="1" latinLnBrk="0" hangingPunct="1">
        <a:defRPr kumimoji="1" sz="1800" kern="1200">
          <a:solidFill>
            <a:schemeClr val="tx1"/>
          </a:solidFill>
          <a:latin typeface="+mn-lt"/>
          <a:ea typeface="+mn-ea"/>
          <a:cs typeface="+mn-cs"/>
        </a:defRPr>
      </a:lvl2pPr>
      <a:lvl3pPr marL="914492" algn="l" defTabSz="914492" rtl="0" eaLnBrk="1" latinLnBrk="0" hangingPunct="1">
        <a:defRPr kumimoji="1" sz="1800" kern="1200">
          <a:solidFill>
            <a:schemeClr val="tx1"/>
          </a:solidFill>
          <a:latin typeface="+mn-lt"/>
          <a:ea typeface="+mn-ea"/>
          <a:cs typeface="+mn-cs"/>
        </a:defRPr>
      </a:lvl3pPr>
      <a:lvl4pPr marL="1371736" algn="l" defTabSz="914492" rtl="0" eaLnBrk="1" latinLnBrk="0" hangingPunct="1">
        <a:defRPr kumimoji="1" sz="1800" kern="1200">
          <a:solidFill>
            <a:schemeClr val="tx1"/>
          </a:solidFill>
          <a:latin typeface="+mn-lt"/>
          <a:ea typeface="+mn-ea"/>
          <a:cs typeface="+mn-cs"/>
        </a:defRPr>
      </a:lvl4pPr>
      <a:lvl5pPr marL="1828984" algn="l" defTabSz="914492" rtl="0" eaLnBrk="1" latinLnBrk="0" hangingPunct="1">
        <a:defRPr kumimoji="1" sz="1800" kern="1200">
          <a:solidFill>
            <a:schemeClr val="tx1"/>
          </a:solidFill>
          <a:latin typeface="+mn-lt"/>
          <a:ea typeface="+mn-ea"/>
          <a:cs typeface="+mn-cs"/>
        </a:defRPr>
      </a:lvl5pPr>
      <a:lvl6pPr marL="2286228" algn="l" defTabSz="914492" rtl="0" eaLnBrk="1" latinLnBrk="0" hangingPunct="1">
        <a:defRPr kumimoji="1" sz="1800" kern="1200">
          <a:solidFill>
            <a:schemeClr val="tx1"/>
          </a:solidFill>
          <a:latin typeface="+mn-lt"/>
          <a:ea typeface="+mn-ea"/>
          <a:cs typeface="+mn-cs"/>
        </a:defRPr>
      </a:lvl6pPr>
      <a:lvl7pPr marL="2743474" algn="l" defTabSz="914492" rtl="0" eaLnBrk="1" latinLnBrk="0" hangingPunct="1">
        <a:defRPr kumimoji="1" sz="1800" kern="1200">
          <a:solidFill>
            <a:schemeClr val="tx1"/>
          </a:solidFill>
          <a:latin typeface="+mn-lt"/>
          <a:ea typeface="+mn-ea"/>
          <a:cs typeface="+mn-cs"/>
        </a:defRPr>
      </a:lvl7pPr>
      <a:lvl8pPr marL="3200720" algn="l" defTabSz="914492" rtl="0" eaLnBrk="1" latinLnBrk="0" hangingPunct="1">
        <a:defRPr kumimoji="1" sz="1800" kern="1200">
          <a:solidFill>
            <a:schemeClr val="tx1"/>
          </a:solidFill>
          <a:latin typeface="+mn-lt"/>
          <a:ea typeface="+mn-ea"/>
          <a:cs typeface="+mn-cs"/>
        </a:defRPr>
      </a:lvl8pPr>
      <a:lvl9pPr marL="3657964" algn="l" defTabSz="91449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bm.ent.box.com/v/ibmcloud-yawaraka"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bm.box.com/v/ibmcloud-yawarak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EDE86D0-1815-813B-AA35-E10AB2662E0F}"/>
              </a:ext>
            </a:extLst>
          </p:cNvPr>
          <p:cNvSpPr txBox="1">
            <a:spLocks/>
          </p:cNvSpPr>
          <p:nvPr/>
        </p:nvSpPr>
        <p:spPr>
          <a:xfrm>
            <a:off x="3151187" y="1743707"/>
            <a:ext cx="5889625" cy="477837"/>
          </a:xfrm>
          <a:prstGeom prst="rect">
            <a:avLst/>
          </a:prstGeom>
        </p:spPr>
        <p:txBody>
          <a:bodyPr anchor="t"/>
          <a:lstStyle>
            <a:lvl1pPr algn="ctr" defTabSz="914492" rtl="0" eaLnBrk="1" latinLnBrk="0" hangingPunct="1">
              <a:lnSpc>
                <a:spcPct val="90000"/>
              </a:lnSpc>
              <a:spcBef>
                <a:spcPct val="0"/>
              </a:spcBef>
              <a:buNone/>
              <a:defRPr kumimoji="1" sz="2600" b="1" kern="1200">
                <a:solidFill>
                  <a:schemeClr val="tx1"/>
                </a:solidFill>
                <a:latin typeface="+mj-lt"/>
                <a:ea typeface="+mj-ea"/>
                <a:cs typeface="+mj-cs"/>
              </a:defRPr>
            </a:lvl1pPr>
          </a:lstStyle>
          <a:p>
            <a:r>
              <a:rPr lang="en-US" altLang="ja-JP" sz="2800" dirty="0"/>
              <a:t>IBM</a:t>
            </a:r>
            <a:r>
              <a:rPr lang="ja-JP" altLang="en-US" sz="2800" dirty="0"/>
              <a:t> </a:t>
            </a:r>
            <a:r>
              <a:rPr lang="en-US" altLang="ja-JP" sz="2800" dirty="0"/>
              <a:t>Cloud</a:t>
            </a:r>
            <a:r>
              <a:rPr lang="ja-JP" altLang="en-US" sz="2800" dirty="0"/>
              <a:t>　</a:t>
            </a:r>
          </a:p>
        </p:txBody>
      </p:sp>
      <p:sp>
        <p:nvSpPr>
          <p:cNvPr id="6" name="字幕 2">
            <a:extLst>
              <a:ext uri="{FF2B5EF4-FFF2-40B4-BE49-F238E27FC236}">
                <a16:creationId xmlns:a16="http://schemas.microsoft.com/office/drawing/2014/main" id="{926B938E-5C03-2666-0D2A-1280ABC9254D}"/>
              </a:ext>
            </a:extLst>
          </p:cNvPr>
          <p:cNvSpPr txBox="1">
            <a:spLocks/>
          </p:cNvSpPr>
          <p:nvPr/>
        </p:nvSpPr>
        <p:spPr>
          <a:xfrm>
            <a:off x="3151187" y="2292982"/>
            <a:ext cx="6244604" cy="365125"/>
          </a:xfrm>
          <a:prstGeom prst="rect">
            <a:avLst/>
          </a:prstGeom>
        </p:spPr>
        <p:txBody>
          <a:bodyPr/>
          <a:lstStyle>
            <a:lvl1pPr marL="0" indent="0" algn="ctr" defTabSz="914492"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457200" indent="0" algn="ctr" defTabSz="914492"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92"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400" dirty="0"/>
              <a:t>IaaS</a:t>
            </a:r>
            <a:r>
              <a:rPr lang="ja-JP" altLang="en-US" sz="2400" dirty="0"/>
              <a:t>（</a:t>
            </a:r>
            <a:r>
              <a:rPr lang="en-US" altLang="ja-JP" sz="2400" dirty="0"/>
              <a:t>VPC</a:t>
            </a:r>
            <a:r>
              <a:rPr lang="ja-JP" altLang="en-US" sz="2400" dirty="0"/>
              <a:t>）用</a:t>
            </a:r>
            <a:endParaRPr lang="en-US" altLang="ja-JP" sz="2400" dirty="0"/>
          </a:p>
          <a:p>
            <a:r>
              <a:rPr lang="ja-JP" altLang="en-US" sz="2400" dirty="0"/>
              <a:t>ヒアリングシート記入時の注意事項</a:t>
            </a:r>
            <a:endParaRPr lang="en-US" altLang="ja-JP" sz="2400" dirty="0"/>
          </a:p>
          <a:p>
            <a:r>
              <a:rPr lang="en-US" altLang="ja-JP" dirty="0"/>
              <a:t>(20250303</a:t>
            </a:r>
            <a:r>
              <a:rPr lang="ja-JP" altLang="en-US" dirty="0"/>
              <a:t>版</a:t>
            </a:r>
            <a:r>
              <a:rPr lang="en-US" altLang="ja-JP" dirty="0"/>
              <a:t>)</a:t>
            </a:r>
            <a:endParaRPr lang="ja-JP" altLang="en-US" dirty="0"/>
          </a:p>
        </p:txBody>
      </p:sp>
      <p:pic>
        <p:nvPicPr>
          <p:cNvPr id="7" name="Picture 2">
            <a:extLst>
              <a:ext uri="{FF2B5EF4-FFF2-40B4-BE49-F238E27FC236}">
                <a16:creationId xmlns:a16="http://schemas.microsoft.com/office/drawing/2014/main" id="{C2BD540B-8FE8-6230-4B84-719176F2D7F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48839" y="3429000"/>
            <a:ext cx="3531863" cy="116533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5AEB270-0060-A90E-6EDF-18FD7813FC8A}"/>
              </a:ext>
            </a:extLst>
          </p:cNvPr>
          <p:cNvSpPr txBox="1"/>
          <p:nvPr/>
        </p:nvSpPr>
        <p:spPr>
          <a:xfrm>
            <a:off x="4248839" y="4765059"/>
            <a:ext cx="3694322" cy="1200329"/>
          </a:xfrm>
          <a:prstGeom prst="rect">
            <a:avLst/>
          </a:prstGeom>
          <a:noFill/>
        </p:spPr>
        <p:txBody>
          <a:bodyPr wrap="square" rtlCol="0">
            <a:spAutoFit/>
          </a:bodyPr>
          <a:lstStyle/>
          <a:p>
            <a:pPr algn="ctr">
              <a:lnSpc>
                <a:spcPct val="150000"/>
              </a:lnSpc>
            </a:pPr>
            <a:r>
              <a:rPr lang="en-US" altLang="ja-JP" sz="1600" dirty="0">
                <a:latin typeface="+mn-ea"/>
              </a:rPr>
              <a:t>2025</a:t>
            </a:r>
            <a:r>
              <a:rPr lang="ja-JP" altLang="en-US" sz="1600" dirty="0">
                <a:latin typeface="+mn-ea"/>
              </a:rPr>
              <a:t>年 </a:t>
            </a:r>
            <a:r>
              <a:rPr lang="en-US" altLang="ja-JP" sz="1600" dirty="0">
                <a:latin typeface="+mn-ea"/>
              </a:rPr>
              <a:t>3</a:t>
            </a:r>
            <a:r>
              <a:rPr lang="ja-JP" altLang="en-US" sz="1600" dirty="0">
                <a:latin typeface="+mn-ea"/>
              </a:rPr>
              <a:t>月</a:t>
            </a:r>
            <a:endParaRPr lang="en-US" altLang="ja-JP" sz="1600" dirty="0">
              <a:latin typeface="+mn-ea"/>
            </a:endParaRPr>
          </a:p>
          <a:p>
            <a:pPr algn="ctr"/>
            <a:r>
              <a:rPr lang="ja-JP" altLang="en-US" sz="1600" dirty="0">
                <a:latin typeface="+mn-ea"/>
              </a:rPr>
              <a:t>株式会社イグアス</a:t>
            </a:r>
            <a:endParaRPr lang="en-US" altLang="ja-JP" sz="1600" dirty="0">
              <a:latin typeface="+mn-ea"/>
            </a:endParaRPr>
          </a:p>
          <a:p>
            <a:pPr algn="ctr"/>
            <a:r>
              <a:rPr lang="ja-JP" altLang="ja-JP" sz="1600" dirty="0">
                <a:effectLst/>
                <a:latin typeface="+mn-ea"/>
                <a:cs typeface="ＭＳ Ｐゴシック" panose="020B0600070205080204" pitchFamily="50" charset="-128"/>
              </a:rPr>
              <a:t>パートナービジネス事業部　</a:t>
            </a:r>
            <a:endParaRPr lang="en-US" altLang="ja-JP" sz="1600" dirty="0">
              <a:effectLst/>
              <a:latin typeface="+mn-ea"/>
              <a:cs typeface="ＭＳ Ｐゴシック" panose="020B0600070205080204" pitchFamily="50" charset="-128"/>
            </a:endParaRPr>
          </a:p>
          <a:p>
            <a:pPr algn="ctr"/>
            <a:r>
              <a:rPr lang="ja-JP" altLang="en-US" sz="1600" dirty="0">
                <a:latin typeface="+mn-ea"/>
                <a:cs typeface="ＭＳ Ｐゴシック" panose="020B0600070205080204" pitchFamily="50" charset="-128"/>
              </a:rPr>
              <a:t>クラウド＆ </a:t>
            </a:r>
            <a:r>
              <a:rPr lang="en-US" altLang="ja-JP" sz="1600" dirty="0">
                <a:latin typeface="+mn-ea"/>
                <a:cs typeface="ＭＳ Ｐゴシック" panose="020B0600070205080204" pitchFamily="50" charset="-128"/>
              </a:rPr>
              <a:t>AI</a:t>
            </a:r>
            <a:r>
              <a:rPr lang="ja-JP" altLang="en-US" sz="1600" dirty="0">
                <a:latin typeface="+mn-ea"/>
                <a:cs typeface="ＭＳ Ｐゴシック" panose="020B0600070205080204" pitchFamily="50" charset="-128"/>
              </a:rPr>
              <a:t>営業開発部</a:t>
            </a:r>
            <a:endParaRPr lang="ja-JP" altLang="ja-JP" sz="1600" dirty="0">
              <a:effectLst/>
              <a:latin typeface="+mn-ea"/>
              <a:cs typeface="ＭＳ Ｐゴシック" panose="020B0600070205080204" pitchFamily="50" charset="-128"/>
            </a:endParaRPr>
          </a:p>
        </p:txBody>
      </p:sp>
    </p:spTree>
    <p:extLst>
      <p:ext uri="{BB962C8B-B14F-4D97-AF65-F5344CB8AC3E}">
        <p14:creationId xmlns:p14="http://schemas.microsoft.com/office/powerpoint/2010/main" val="163265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B724E53-9F27-A2DA-76C5-8C346E8EB08C}"/>
              </a:ext>
            </a:extLst>
          </p:cNvPr>
          <p:cNvPicPr>
            <a:picLocks noChangeAspect="1"/>
          </p:cNvPicPr>
          <p:nvPr/>
        </p:nvPicPr>
        <p:blipFill>
          <a:blip r:embed="rId2"/>
          <a:stretch>
            <a:fillRect/>
          </a:stretch>
        </p:blipFill>
        <p:spPr>
          <a:xfrm>
            <a:off x="418760" y="841188"/>
            <a:ext cx="9352421" cy="5684805"/>
          </a:xfrm>
          <a:prstGeom prst="rect">
            <a:avLst/>
          </a:prstGeom>
        </p:spPr>
      </p:pic>
      <p:sp>
        <p:nvSpPr>
          <p:cNvPr id="3" name="タイトル 2">
            <a:extLst>
              <a:ext uri="{FF2B5EF4-FFF2-40B4-BE49-F238E27FC236}">
                <a16:creationId xmlns:a16="http://schemas.microsoft.com/office/drawing/2014/main" id="{2166650C-CBEC-93E6-3287-6B27DA7FA2E6}"/>
              </a:ext>
            </a:extLst>
          </p:cNvPr>
          <p:cNvSpPr txBox="1">
            <a:spLocks/>
          </p:cNvSpPr>
          <p:nvPr/>
        </p:nvSpPr>
        <p:spPr>
          <a:xfrm>
            <a:off x="972000" y="332007"/>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a:t>Load Balancer</a:t>
            </a:r>
            <a:endParaRPr lang="ja-JP" altLang="en-US" dirty="0"/>
          </a:p>
        </p:txBody>
      </p:sp>
      <p:sp>
        <p:nvSpPr>
          <p:cNvPr id="5" name="テキスト ボックス 4">
            <a:extLst>
              <a:ext uri="{FF2B5EF4-FFF2-40B4-BE49-F238E27FC236}">
                <a16:creationId xmlns:a16="http://schemas.microsoft.com/office/drawing/2014/main" id="{50F18CD5-9361-2891-CF91-E9BE62C42661}"/>
              </a:ext>
            </a:extLst>
          </p:cNvPr>
          <p:cNvSpPr txBox="1"/>
          <p:nvPr/>
        </p:nvSpPr>
        <p:spPr>
          <a:xfrm>
            <a:off x="7667839" y="1167209"/>
            <a:ext cx="4426212" cy="954107"/>
          </a:xfrm>
          <a:prstGeom prst="rect">
            <a:avLst/>
          </a:prstGeom>
          <a:noFill/>
        </p:spPr>
        <p:txBody>
          <a:bodyPr wrap="none" rtlCol="0">
            <a:spAutoFit/>
          </a:bodyPr>
          <a:lstStyle/>
          <a:p>
            <a:r>
              <a:rPr kumimoji="1" lang="ja-JP" altLang="en-US" sz="1400" dirty="0"/>
              <a:t>←ご利用の場合は</a:t>
            </a:r>
            <a:endParaRPr kumimoji="1" lang="en-US" altLang="ja-JP" sz="1400" dirty="0"/>
          </a:p>
          <a:p>
            <a:r>
              <a:rPr lang="ja-JP" altLang="en-US" sz="1400" dirty="0"/>
              <a:t>　</a:t>
            </a:r>
            <a:r>
              <a:rPr kumimoji="1" lang="en-US" altLang="ja-JP" sz="1400" dirty="0"/>
              <a:t>Application Load Balancer(ALB)</a:t>
            </a:r>
            <a:r>
              <a:rPr kumimoji="1" lang="ja-JP" altLang="en-US" sz="1400" dirty="0"/>
              <a:t>または</a:t>
            </a:r>
            <a:endParaRPr kumimoji="1" lang="en-US" altLang="ja-JP" sz="1400" dirty="0"/>
          </a:p>
          <a:p>
            <a:r>
              <a:rPr lang="ja-JP" altLang="en-US" sz="1400" dirty="0"/>
              <a:t>　</a:t>
            </a:r>
            <a:r>
              <a:rPr lang="en-US" altLang="ja-JP" sz="1200" dirty="0">
                <a:latin typeface="Meiryo" panose="020B0604030504040204" pitchFamily="34" charset="-128"/>
                <a:ea typeface="Meiryo" panose="020B0604030504040204" pitchFamily="34" charset="-128"/>
              </a:rPr>
              <a:t> </a:t>
            </a:r>
            <a:r>
              <a:rPr lang="en-US" altLang="ja-JP" sz="1400" dirty="0">
                <a:latin typeface="+mn-ea"/>
              </a:rPr>
              <a:t>Network Load Balancer(NLB)</a:t>
            </a:r>
            <a:r>
              <a:rPr lang="ja-JP" altLang="en-US" sz="1400" dirty="0">
                <a:latin typeface="+mn-ea"/>
              </a:rPr>
              <a:t>から選択し、</a:t>
            </a:r>
            <a:endParaRPr kumimoji="1" lang="en-US" altLang="ja-JP" sz="1400" dirty="0">
              <a:latin typeface="+mn-ea"/>
            </a:endParaRPr>
          </a:p>
          <a:p>
            <a:r>
              <a:rPr kumimoji="1" lang="ja-JP" altLang="en-US" sz="1400" dirty="0"/>
              <a:t>　備考欄に記載の通り</a:t>
            </a:r>
            <a:r>
              <a:rPr kumimoji="1" lang="ja-JP" altLang="en-US" sz="1400" b="1" dirty="0">
                <a:solidFill>
                  <a:srgbClr val="FF0000"/>
                </a:solidFill>
              </a:rPr>
              <a:t>質問</a:t>
            </a:r>
            <a:r>
              <a:rPr kumimoji="1" lang="en-US" altLang="ja-JP" sz="1400" b="1" dirty="0">
                <a:solidFill>
                  <a:srgbClr val="FF0000"/>
                </a:solidFill>
              </a:rPr>
              <a:t>2</a:t>
            </a:r>
            <a:r>
              <a:rPr kumimoji="1" lang="ja-JP" altLang="en-US" sz="1400" b="1" dirty="0">
                <a:solidFill>
                  <a:srgbClr val="FF0000"/>
                </a:solidFill>
              </a:rPr>
              <a:t>以降にも回答ください。</a:t>
            </a:r>
          </a:p>
        </p:txBody>
      </p:sp>
      <p:sp>
        <p:nvSpPr>
          <p:cNvPr id="6" name="テキスト ボックス 5">
            <a:extLst>
              <a:ext uri="{FF2B5EF4-FFF2-40B4-BE49-F238E27FC236}">
                <a16:creationId xmlns:a16="http://schemas.microsoft.com/office/drawing/2014/main" id="{C56D8A64-1B45-8F95-3E7C-A173DD8A29B9}"/>
              </a:ext>
            </a:extLst>
          </p:cNvPr>
          <p:cNvSpPr txBox="1"/>
          <p:nvPr/>
        </p:nvSpPr>
        <p:spPr>
          <a:xfrm>
            <a:off x="9613674" y="2270754"/>
            <a:ext cx="2159566" cy="738664"/>
          </a:xfrm>
          <a:prstGeom prst="rect">
            <a:avLst/>
          </a:prstGeom>
          <a:noFill/>
        </p:spPr>
        <p:txBody>
          <a:bodyPr wrap="none" rtlCol="0">
            <a:spAutoFit/>
          </a:bodyPr>
          <a:lstStyle/>
          <a:p>
            <a:r>
              <a:rPr kumimoji="1" lang="ja-JP" altLang="en-US" sz="1400" dirty="0"/>
              <a:t>←選択したタイプごとに</a:t>
            </a:r>
            <a:endParaRPr kumimoji="1" lang="en-US" altLang="ja-JP" sz="1400" dirty="0"/>
          </a:p>
          <a:p>
            <a:r>
              <a:rPr lang="ja-JP" altLang="en-US" sz="1400" dirty="0"/>
              <a:t>　以下の質問につづけて</a:t>
            </a:r>
            <a:endParaRPr lang="en-US" altLang="ja-JP" sz="1400" dirty="0"/>
          </a:p>
          <a:p>
            <a:r>
              <a:rPr lang="ja-JP" altLang="en-US" sz="1400" dirty="0"/>
              <a:t>　回答ください。</a:t>
            </a:r>
            <a:endParaRPr kumimoji="1" lang="ja-JP" altLang="en-US" sz="1400" dirty="0"/>
          </a:p>
        </p:txBody>
      </p:sp>
    </p:spTree>
    <p:extLst>
      <p:ext uri="{BB962C8B-B14F-4D97-AF65-F5344CB8AC3E}">
        <p14:creationId xmlns:p14="http://schemas.microsoft.com/office/powerpoint/2010/main" val="318948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741DD704-F31E-9052-FB81-6576E39E8045}"/>
              </a:ext>
            </a:extLst>
          </p:cNvPr>
          <p:cNvSpPr txBox="1">
            <a:spLocks/>
          </p:cNvSpPr>
          <p:nvPr/>
        </p:nvSpPr>
        <p:spPr>
          <a:xfrm>
            <a:off x="972000" y="317938"/>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a:t>VPE</a:t>
            </a:r>
            <a:r>
              <a:rPr lang="ja-JP" altLang="en-US"/>
              <a:t>（</a:t>
            </a:r>
            <a:r>
              <a:rPr lang="en-US" altLang="ja-JP"/>
              <a:t>Virtual Private Endpoint</a:t>
            </a:r>
            <a:r>
              <a:rPr lang="ja-JP" altLang="en-US"/>
              <a:t>）</a:t>
            </a:r>
            <a:r>
              <a:rPr lang="en-US" altLang="ja-JP"/>
              <a:t>/</a:t>
            </a:r>
            <a:r>
              <a:rPr lang="ja-JP" altLang="en-US"/>
              <a:t>　</a:t>
            </a:r>
            <a:r>
              <a:rPr lang="en-US" altLang="ja-JP"/>
              <a:t>ICOS</a:t>
            </a:r>
            <a:endParaRPr lang="ja-JP" altLang="en-US" dirty="0"/>
          </a:p>
        </p:txBody>
      </p:sp>
      <p:sp>
        <p:nvSpPr>
          <p:cNvPr id="3" name="テキスト ボックス 2">
            <a:extLst>
              <a:ext uri="{FF2B5EF4-FFF2-40B4-BE49-F238E27FC236}">
                <a16:creationId xmlns:a16="http://schemas.microsoft.com/office/drawing/2014/main" id="{80D079AB-158D-50A0-BBB8-1FA2288F12A1}"/>
              </a:ext>
            </a:extLst>
          </p:cNvPr>
          <p:cNvSpPr txBox="1"/>
          <p:nvPr/>
        </p:nvSpPr>
        <p:spPr>
          <a:xfrm>
            <a:off x="365577" y="950968"/>
            <a:ext cx="11124199" cy="338554"/>
          </a:xfrm>
          <a:prstGeom prst="rect">
            <a:avLst/>
          </a:prstGeom>
          <a:noFill/>
        </p:spPr>
        <p:txBody>
          <a:bodyPr wrap="none" rtlCol="0">
            <a:spAutoFit/>
          </a:bodyPr>
          <a:lstStyle/>
          <a:p>
            <a:r>
              <a:rPr kumimoji="1" lang="en-US" altLang="ja-JP" sz="1600" b="1" dirty="0">
                <a:solidFill>
                  <a:srgbClr val="FF0000"/>
                </a:solidFill>
              </a:rPr>
              <a:t>ICOS</a:t>
            </a:r>
            <a:r>
              <a:rPr kumimoji="1" lang="ja-JP" altLang="en-US" sz="1600" b="1" dirty="0">
                <a:solidFill>
                  <a:srgbClr val="FF0000"/>
                </a:solidFill>
              </a:rPr>
              <a:t>を利用する場合は必須となります。接続方法、設定作業見積の要不要、</a:t>
            </a:r>
            <a:r>
              <a:rPr kumimoji="1" lang="en-US" altLang="ja-JP" sz="1600" b="1" dirty="0">
                <a:solidFill>
                  <a:srgbClr val="FF0000"/>
                </a:solidFill>
              </a:rPr>
              <a:t>ICOS</a:t>
            </a:r>
            <a:r>
              <a:rPr kumimoji="1" lang="ja-JP" altLang="en-US" sz="1600" b="1" dirty="0">
                <a:solidFill>
                  <a:srgbClr val="FF0000"/>
                </a:solidFill>
              </a:rPr>
              <a:t>のリソースについて回答ください。</a:t>
            </a:r>
          </a:p>
        </p:txBody>
      </p:sp>
      <p:pic>
        <p:nvPicPr>
          <p:cNvPr id="4" name="図 3">
            <a:extLst>
              <a:ext uri="{FF2B5EF4-FFF2-40B4-BE49-F238E27FC236}">
                <a16:creationId xmlns:a16="http://schemas.microsoft.com/office/drawing/2014/main" id="{BE8D40B2-2EC8-CD13-2380-120443E6E9AC}"/>
              </a:ext>
            </a:extLst>
          </p:cNvPr>
          <p:cNvPicPr>
            <a:picLocks noChangeAspect="1"/>
          </p:cNvPicPr>
          <p:nvPr/>
        </p:nvPicPr>
        <p:blipFill>
          <a:blip r:embed="rId2"/>
          <a:stretch>
            <a:fillRect/>
          </a:stretch>
        </p:blipFill>
        <p:spPr>
          <a:xfrm>
            <a:off x="451386" y="1263018"/>
            <a:ext cx="10559812" cy="5307598"/>
          </a:xfrm>
          <a:prstGeom prst="rect">
            <a:avLst/>
          </a:prstGeom>
        </p:spPr>
      </p:pic>
    </p:spTree>
    <p:extLst>
      <p:ext uri="{BB962C8B-B14F-4D97-AF65-F5344CB8AC3E}">
        <p14:creationId xmlns:p14="http://schemas.microsoft.com/office/powerpoint/2010/main" val="226104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357DCB5B-E78E-6E89-76D3-4C82CC3D1550}"/>
              </a:ext>
            </a:extLst>
          </p:cNvPr>
          <p:cNvSpPr txBox="1">
            <a:spLocks/>
          </p:cNvSpPr>
          <p:nvPr/>
        </p:nvSpPr>
        <p:spPr>
          <a:xfrm>
            <a:off x="972000" y="332006"/>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a:t>【</a:t>
            </a:r>
            <a:r>
              <a:rPr lang="ja-JP" altLang="en-US"/>
              <a:t>参考資料</a:t>
            </a:r>
            <a:r>
              <a:rPr lang="en-US" altLang="ja-JP"/>
              <a:t>】VPE</a:t>
            </a:r>
            <a:r>
              <a:rPr lang="ja-JP" altLang="en-US"/>
              <a:t>（</a:t>
            </a:r>
            <a:r>
              <a:rPr lang="en-US" altLang="ja-JP"/>
              <a:t>Virtual Private Endpoint</a:t>
            </a:r>
            <a:r>
              <a:rPr lang="ja-JP" altLang="en-US"/>
              <a:t>）</a:t>
            </a:r>
            <a:r>
              <a:rPr lang="en-US" altLang="ja-JP"/>
              <a:t>/</a:t>
            </a:r>
            <a:r>
              <a:rPr lang="ja-JP" altLang="en-US"/>
              <a:t>　</a:t>
            </a:r>
            <a:r>
              <a:rPr lang="en-US" altLang="ja-JP"/>
              <a:t>ICOS</a:t>
            </a:r>
            <a:endParaRPr lang="ja-JP" altLang="en-US" dirty="0"/>
          </a:p>
        </p:txBody>
      </p:sp>
      <p:pic>
        <p:nvPicPr>
          <p:cNvPr id="3" name="図 2">
            <a:extLst>
              <a:ext uri="{FF2B5EF4-FFF2-40B4-BE49-F238E27FC236}">
                <a16:creationId xmlns:a16="http://schemas.microsoft.com/office/drawing/2014/main" id="{E406C799-4493-2558-3473-075E881077B2}"/>
              </a:ext>
            </a:extLst>
          </p:cNvPr>
          <p:cNvPicPr>
            <a:picLocks noChangeAspect="1"/>
          </p:cNvPicPr>
          <p:nvPr/>
        </p:nvPicPr>
        <p:blipFill>
          <a:blip r:embed="rId2"/>
          <a:stretch>
            <a:fillRect/>
          </a:stretch>
        </p:blipFill>
        <p:spPr>
          <a:xfrm>
            <a:off x="1062376" y="949429"/>
            <a:ext cx="8183369" cy="3181350"/>
          </a:xfrm>
          <a:prstGeom prst="rect">
            <a:avLst/>
          </a:prstGeom>
        </p:spPr>
      </p:pic>
      <p:sp>
        <p:nvSpPr>
          <p:cNvPr id="5" name="テキスト ボックス 4">
            <a:extLst>
              <a:ext uri="{FF2B5EF4-FFF2-40B4-BE49-F238E27FC236}">
                <a16:creationId xmlns:a16="http://schemas.microsoft.com/office/drawing/2014/main" id="{2C4FDB78-847C-0303-6AE1-0C5366BDF1C8}"/>
              </a:ext>
            </a:extLst>
          </p:cNvPr>
          <p:cNvSpPr txBox="1"/>
          <p:nvPr/>
        </p:nvSpPr>
        <p:spPr>
          <a:xfrm>
            <a:off x="4835640" y="4567033"/>
            <a:ext cx="4796506" cy="1107996"/>
          </a:xfrm>
          <a:prstGeom prst="rect">
            <a:avLst/>
          </a:prstGeom>
          <a:noFill/>
        </p:spPr>
        <p:txBody>
          <a:bodyPr wrap="none" rtlCol="0">
            <a:spAutoFit/>
          </a:bodyPr>
          <a:lstStyle/>
          <a:p>
            <a:r>
              <a:rPr kumimoji="1" lang="ja-JP" altLang="en-US" sz="1600" dirty="0"/>
              <a:t>イグアスでは</a:t>
            </a:r>
            <a:r>
              <a:rPr lang="en-US" altLang="ja-JP" sz="1600" dirty="0"/>
              <a:t>Smart Class</a:t>
            </a:r>
            <a:r>
              <a:rPr lang="ja-JP" altLang="en-US" sz="1600" dirty="0"/>
              <a:t>を推奨しています。</a:t>
            </a:r>
            <a:endParaRPr lang="en-US" altLang="ja-JP" sz="1600" dirty="0"/>
          </a:p>
          <a:p>
            <a:endParaRPr kumimoji="1" lang="en-US" altLang="ja-JP" sz="1600" dirty="0"/>
          </a:p>
          <a:p>
            <a:r>
              <a:rPr kumimoji="1" lang="en-US" altLang="ja-JP" sz="1600" dirty="0"/>
              <a:t>ICOS</a:t>
            </a:r>
            <a:r>
              <a:rPr kumimoji="1" lang="ja-JP" altLang="en-US" sz="1600" dirty="0"/>
              <a:t>への接続イメージをヒアリングシート下部に</a:t>
            </a:r>
            <a:endParaRPr kumimoji="1" lang="en-US" altLang="ja-JP" sz="1600" dirty="0"/>
          </a:p>
          <a:p>
            <a:r>
              <a:rPr lang="ja-JP" altLang="en-US" sz="1600" dirty="0"/>
              <a:t>記載していますのでご参照ください。</a:t>
            </a:r>
            <a:endParaRPr kumimoji="1" lang="ja-JP" altLang="en-US" sz="1600" dirty="0"/>
          </a:p>
        </p:txBody>
      </p:sp>
      <p:sp>
        <p:nvSpPr>
          <p:cNvPr id="6" name="テキスト ボックス 5">
            <a:extLst>
              <a:ext uri="{FF2B5EF4-FFF2-40B4-BE49-F238E27FC236}">
                <a16:creationId xmlns:a16="http://schemas.microsoft.com/office/drawing/2014/main" id="{DE35A714-AAE6-DB19-7E6D-79DFA00A498D}"/>
              </a:ext>
            </a:extLst>
          </p:cNvPr>
          <p:cNvSpPr txBox="1"/>
          <p:nvPr/>
        </p:nvSpPr>
        <p:spPr>
          <a:xfrm>
            <a:off x="3165806" y="774118"/>
            <a:ext cx="1261884" cy="307777"/>
          </a:xfrm>
          <a:prstGeom prst="rect">
            <a:avLst/>
          </a:prstGeom>
          <a:noFill/>
        </p:spPr>
        <p:txBody>
          <a:bodyPr wrap="none" rtlCol="0">
            <a:spAutoFit/>
          </a:bodyPr>
          <a:lstStyle/>
          <a:p>
            <a:r>
              <a:rPr kumimoji="1" lang="ja-JP" altLang="en-US" sz="1400" dirty="0">
                <a:solidFill>
                  <a:srgbClr val="FF0000"/>
                </a:solidFill>
              </a:rPr>
              <a:t>イグアス推奨</a:t>
            </a:r>
          </a:p>
        </p:txBody>
      </p:sp>
      <p:pic>
        <p:nvPicPr>
          <p:cNvPr id="8" name="図 7">
            <a:extLst>
              <a:ext uri="{FF2B5EF4-FFF2-40B4-BE49-F238E27FC236}">
                <a16:creationId xmlns:a16="http://schemas.microsoft.com/office/drawing/2014/main" id="{8BA7DA18-188C-7520-5BAD-BDA22F4F614A}"/>
              </a:ext>
            </a:extLst>
          </p:cNvPr>
          <p:cNvPicPr>
            <a:picLocks noChangeAspect="1"/>
          </p:cNvPicPr>
          <p:nvPr/>
        </p:nvPicPr>
        <p:blipFill>
          <a:blip r:embed="rId3"/>
          <a:stretch>
            <a:fillRect/>
          </a:stretch>
        </p:blipFill>
        <p:spPr>
          <a:xfrm>
            <a:off x="1148661" y="4130779"/>
            <a:ext cx="3595187" cy="2449885"/>
          </a:xfrm>
          <a:prstGeom prst="rect">
            <a:avLst/>
          </a:prstGeom>
        </p:spPr>
      </p:pic>
    </p:spTree>
    <p:extLst>
      <p:ext uri="{BB962C8B-B14F-4D97-AF65-F5344CB8AC3E}">
        <p14:creationId xmlns:p14="http://schemas.microsoft.com/office/powerpoint/2010/main" val="156923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69FEFF98-6922-FDB3-4119-1CB01C40E17B}"/>
              </a:ext>
            </a:extLst>
          </p:cNvPr>
          <p:cNvSpPr txBox="1">
            <a:spLocks/>
          </p:cNvSpPr>
          <p:nvPr/>
        </p:nvSpPr>
        <p:spPr>
          <a:xfrm>
            <a:off x="957932" y="332006"/>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ja-JP" altLang="en-US"/>
              <a:t>バックアップ</a:t>
            </a:r>
            <a:endParaRPr lang="ja-JP" altLang="en-US" dirty="0"/>
          </a:p>
        </p:txBody>
      </p:sp>
      <p:sp>
        <p:nvSpPr>
          <p:cNvPr id="8" name="テキスト ボックス 7">
            <a:extLst>
              <a:ext uri="{FF2B5EF4-FFF2-40B4-BE49-F238E27FC236}">
                <a16:creationId xmlns:a16="http://schemas.microsoft.com/office/drawing/2014/main" id="{2393F08B-E6B0-EFC9-6D23-491E45E22CD3}"/>
              </a:ext>
            </a:extLst>
          </p:cNvPr>
          <p:cNvSpPr txBox="1"/>
          <p:nvPr/>
        </p:nvSpPr>
        <p:spPr>
          <a:xfrm>
            <a:off x="8721944" y="3429000"/>
            <a:ext cx="3416320" cy="738664"/>
          </a:xfrm>
          <a:prstGeom prst="rect">
            <a:avLst/>
          </a:prstGeom>
          <a:noFill/>
        </p:spPr>
        <p:txBody>
          <a:bodyPr wrap="none" rtlCol="0">
            <a:spAutoFit/>
          </a:bodyPr>
          <a:lstStyle/>
          <a:p>
            <a:r>
              <a:rPr lang="ja-JP" altLang="en-US" sz="1400" dirty="0"/>
              <a:t>←想定の「世代数」</a:t>
            </a:r>
            <a:r>
              <a:rPr kumimoji="1" lang="ja-JP" altLang="en-US" sz="1400" dirty="0"/>
              <a:t>を</a:t>
            </a:r>
            <a:r>
              <a:rPr lang="ja-JP" altLang="en-US" sz="1400" dirty="0"/>
              <a:t>入力ください。</a:t>
            </a:r>
            <a:endParaRPr lang="en-US" altLang="ja-JP" sz="1400" dirty="0"/>
          </a:p>
          <a:p>
            <a:r>
              <a:rPr kumimoji="1" lang="ja-JP" altLang="en-US" sz="1400" dirty="0"/>
              <a:t>　お見積りでは備考欄に記載のとおり</a:t>
            </a:r>
            <a:endParaRPr kumimoji="1" lang="en-US" altLang="ja-JP" sz="1400" dirty="0"/>
          </a:p>
          <a:p>
            <a:r>
              <a:rPr lang="ja-JP" altLang="en-US" sz="1400" dirty="0"/>
              <a:t>　「世代数</a:t>
            </a:r>
            <a:r>
              <a:rPr lang="en-US" altLang="ja-JP" sz="1400" dirty="0"/>
              <a:t>+1</a:t>
            </a:r>
            <a:r>
              <a:rPr lang="ja-JP" altLang="en-US" sz="1400" dirty="0"/>
              <a:t>」の容量で算出します。</a:t>
            </a:r>
            <a:endParaRPr kumimoji="1" lang="ja-JP" altLang="en-US" sz="1400" dirty="0"/>
          </a:p>
        </p:txBody>
      </p:sp>
      <p:sp>
        <p:nvSpPr>
          <p:cNvPr id="9" name="テキスト ボックス 8">
            <a:extLst>
              <a:ext uri="{FF2B5EF4-FFF2-40B4-BE49-F238E27FC236}">
                <a16:creationId xmlns:a16="http://schemas.microsoft.com/office/drawing/2014/main" id="{53188B57-EABB-11AD-299A-6FFD1A7C14A7}"/>
              </a:ext>
            </a:extLst>
          </p:cNvPr>
          <p:cNvSpPr txBox="1"/>
          <p:nvPr/>
        </p:nvSpPr>
        <p:spPr>
          <a:xfrm>
            <a:off x="8763081" y="4848206"/>
            <a:ext cx="3416320" cy="738664"/>
          </a:xfrm>
          <a:prstGeom prst="rect">
            <a:avLst/>
          </a:prstGeom>
          <a:noFill/>
        </p:spPr>
        <p:txBody>
          <a:bodyPr wrap="none" rtlCol="0">
            <a:spAutoFit/>
          </a:bodyPr>
          <a:lstStyle/>
          <a:p>
            <a:r>
              <a:rPr lang="ja-JP" altLang="en-US" sz="1400" dirty="0"/>
              <a:t>←想定の「世代数」</a:t>
            </a:r>
            <a:r>
              <a:rPr kumimoji="1" lang="ja-JP" altLang="en-US" sz="1400" dirty="0"/>
              <a:t>を</a:t>
            </a:r>
            <a:r>
              <a:rPr lang="ja-JP" altLang="en-US" sz="1400" dirty="0"/>
              <a:t>入力ください。</a:t>
            </a:r>
            <a:endParaRPr lang="en-US" altLang="ja-JP" sz="1400" dirty="0"/>
          </a:p>
          <a:p>
            <a:r>
              <a:rPr kumimoji="1" lang="ja-JP" altLang="en-US" sz="1400" dirty="0"/>
              <a:t>　お見積りでは備考欄に記載のとおり</a:t>
            </a:r>
            <a:endParaRPr kumimoji="1" lang="en-US" altLang="ja-JP" sz="1400" dirty="0"/>
          </a:p>
          <a:p>
            <a:r>
              <a:rPr lang="ja-JP" altLang="en-US" sz="1400" dirty="0"/>
              <a:t>　「世代数</a:t>
            </a:r>
            <a:r>
              <a:rPr lang="en-US" altLang="ja-JP" sz="1400" dirty="0"/>
              <a:t>+1</a:t>
            </a:r>
            <a:r>
              <a:rPr lang="ja-JP" altLang="en-US" sz="1400" dirty="0"/>
              <a:t>」の容量で算出します。</a:t>
            </a:r>
            <a:endParaRPr kumimoji="1" lang="ja-JP" altLang="en-US" sz="1400" dirty="0"/>
          </a:p>
        </p:txBody>
      </p:sp>
      <p:pic>
        <p:nvPicPr>
          <p:cNvPr id="11" name="図 10">
            <a:extLst>
              <a:ext uri="{FF2B5EF4-FFF2-40B4-BE49-F238E27FC236}">
                <a16:creationId xmlns:a16="http://schemas.microsoft.com/office/drawing/2014/main" id="{E62494A8-8DBA-C77C-3177-6E431EFBE7C6}"/>
              </a:ext>
            </a:extLst>
          </p:cNvPr>
          <p:cNvPicPr>
            <a:picLocks noChangeAspect="1"/>
          </p:cNvPicPr>
          <p:nvPr/>
        </p:nvPicPr>
        <p:blipFill>
          <a:blip r:embed="rId2"/>
          <a:stretch>
            <a:fillRect/>
          </a:stretch>
        </p:blipFill>
        <p:spPr>
          <a:xfrm>
            <a:off x="342976" y="1271130"/>
            <a:ext cx="8461242" cy="3879273"/>
          </a:xfrm>
          <a:prstGeom prst="rect">
            <a:avLst/>
          </a:prstGeom>
        </p:spPr>
      </p:pic>
    </p:spTree>
    <p:extLst>
      <p:ext uri="{BB962C8B-B14F-4D97-AF65-F5344CB8AC3E}">
        <p14:creationId xmlns:p14="http://schemas.microsoft.com/office/powerpoint/2010/main" val="316799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748670A5-1ABB-6387-66AC-173F5240955B}"/>
              </a:ext>
            </a:extLst>
          </p:cNvPr>
          <p:cNvSpPr txBox="1">
            <a:spLocks/>
          </p:cNvSpPr>
          <p:nvPr/>
        </p:nvSpPr>
        <p:spPr>
          <a:xfrm>
            <a:off x="972000" y="332006"/>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ja-JP" altLang="en-US"/>
              <a:t>バックアップ</a:t>
            </a:r>
            <a:endParaRPr lang="ja-JP" altLang="en-US" dirty="0"/>
          </a:p>
        </p:txBody>
      </p:sp>
      <p:pic>
        <p:nvPicPr>
          <p:cNvPr id="3" name="図 2">
            <a:extLst>
              <a:ext uri="{FF2B5EF4-FFF2-40B4-BE49-F238E27FC236}">
                <a16:creationId xmlns:a16="http://schemas.microsoft.com/office/drawing/2014/main" id="{B49119CD-D295-F4BE-3EB7-34C421EF1B2E}"/>
              </a:ext>
            </a:extLst>
          </p:cNvPr>
          <p:cNvPicPr>
            <a:picLocks noChangeAspect="1"/>
          </p:cNvPicPr>
          <p:nvPr/>
        </p:nvPicPr>
        <p:blipFill>
          <a:blip r:embed="rId2"/>
          <a:stretch>
            <a:fillRect/>
          </a:stretch>
        </p:blipFill>
        <p:spPr>
          <a:xfrm>
            <a:off x="794201" y="2937608"/>
            <a:ext cx="5733682" cy="3222618"/>
          </a:xfrm>
          <a:prstGeom prst="rect">
            <a:avLst/>
          </a:prstGeom>
          <a:ln>
            <a:solidFill>
              <a:schemeClr val="tx1"/>
            </a:solidFill>
          </a:ln>
        </p:spPr>
      </p:pic>
      <p:sp>
        <p:nvSpPr>
          <p:cNvPr id="4" name="テキスト ボックス 3">
            <a:extLst>
              <a:ext uri="{FF2B5EF4-FFF2-40B4-BE49-F238E27FC236}">
                <a16:creationId xmlns:a16="http://schemas.microsoft.com/office/drawing/2014/main" id="{749F836C-FB89-2521-BCD3-1189040140E6}"/>
              </a:ext>
            </a:extLst>
          </p:cNvPr>
          <p:cNvSpPr txBox="1"/>
          <p:nvPr/>
        </p:nvSpPr>
        <p:spPr>
          <a:xfrm>
            <a:off x="6527883" y="5375396"/>
            <a:ext cx="4307589" cy="523220"/>
          </a:xfrm>
          <a:prstGeom prst="rect">
            <a:avLst/>
          </a:prstGeom>
          <a:noFill/>
        </p:spPr>
        <p:txBody>
          <a:bodyPr wrap="none" rtlCol="0">
            <a:spAutoFit/>
          </a:bodyPr>
          <a:lstStyle/>
          <a:p>
            <a:r>
              <a:rPr kumimoji="1" lang="ja-JP" altLang="en-US" sz="1400" dirty="0"/>
              <a:t>■参考資料：</a:t>
            </a:r>
            <a:r>
              <a:rPr kumimoji="1" lang="en-US" altLang="ja-JP" sz="1400" dirty="0"/>
              <a:t>IBM Cloud</a:t>
            </a:r>
            <a:r>
              <a:rPr kumimoji="1" lang="ja-JP" altLang="en-US" sz="1400" dirty="0"/>
              <a:t>柔らか層本</a:t>
            </a:r>
            <a:endParaRPr kumimoji="1" lang="en-US" altLang="ja-JP" sz="1400" dirty="0"/>
          </a:p>
          <a:p>
            <a:r>
              <a:rPr lang="ja-JP" altLang="en-US" sz="1400" dirty="0"/>
              <a:t>　以下の</a:t>
            </a:r>
            <a:r>
              <a:rPr lang="en-US" altLang="ja-JP" sz="1400" dirty="0"/>
              <a:t>URL</a:t>
            </a:r>
            <a:r>
              <a:rPr lang="ja-JP" altLang="en-US" sz="1400" dirty="0"/>
              <a:t>からどなたでもダウンロード可能です</a:t>
            </a:r>
            <a:endParaRPr kumimoji="1" lang="ja-JP" altLang="en-US" sz="1400" dirty="0"/>
          </a:p>
        </p:txBody>
      </p:sp>
      <p:sp>
        <p:nvSpPr>
          <p:cNvPr id="5" name="テキスト ボックス 4">
            <a:extLst>
              <a:ext uri="{FF2B5EF4-FFF2-40B4-BE49-F238E27FC236}">
                <a16:creationId xmlns:a16="http://schemas.microsoft.com/office/drawing/2014/main" id="{C82D00AD-7A0A-29B5-F240-724EB987F84C}"/>
              </a:ext>
            </a:extLst>
          </p:cNvPr>
          <p:cNvSpPr txBox="1"/>
          <p:nvPr/>
        </p:nvSpPr>
        <p:spPr>
          <a:xfrm>
            <a:off x="6709465" y="5857612"/>
            <a:ext cx="4316182" cy="523220"/>
          </a:xfrm>
          <a:prstGeom prst="rect">
            <a:avLst/>
          </a:prstGeom>
          <a:noFill/>
        </p:spPr>
        <p:txBody>
          <a:bodyPr wrap="none" rtlCol="0">
            <a:spAutoFit/>
          </a:bodyPr>
          <a:lstStyle/>
          <a:p>
            <a:r>
              <a:rPr kumimoji="1" lang="en-US" altLang="ja-JP" sz="1400" dirty="0">
                <a:hlinkClick r:id="rId3"/>
              </a:rPr>
              <a:t>https://ibm.ent.box.com/v/ibmcloud-yawaraka</a:t>
            </a:r>
            <a:endParaRPr kumimoji="1" lang="en-US" altLang="ja-JP" sz="1400" dirty="0"/>
          </a:p>
          <a:p>
            <a:endParaRPr kumimoji="1" lang="ja-JP" altLang="en-US" sz="1400" dirty="0"/>
          </a:p>
        </p:txBody>
      </p:sp>
      <p:pic>
        <p:nvPicPr>
          <p:cNvPr id="6" name="図 5">
            <a:extLst>
              <a:ext uri="{FF2B5EF4-FFF2-40B4-BE49-F238E27FC236}">
                <a16:creationId xmlns:a16="http://schemas.microsoft.com/office/drawing/2014/main" id="{AF2482D8-C0CB-4877-BB85-E45442695634}"/>
              </a:ext>
            </a:extLst>
          </p:cNvPr>
          <p:cNvPicPr>
            <a:picLocks noChangeAspect="1"/>
          </p:cNvPicPr>
          <p:nvPr/>
        </p:nvPicPr>
        <p:blipFill>
          <a:blip r:embed="rId4"/>
          <a:stretch>
            <a:fillRect/>
          </a:stretch>
        </p:blipFill>
        <p:spPr>
          <a:xfrm>
            <a:off x="794201" y="1092637"/>
            <a:ext cx="9277982" cy="1684991"/>
          </a:xfrm>
          <a:prstGeom prst="rect">
            <a:avLst/>
          </a:prstGeom>
        </p:spPr>
      </p:pic>
    </p:spTree>
    <p:extLst>
      <p:ext uri="{BB962C8B-B14F-4D97-AF65-F5344CB8AC3E}">
        <p14:creationId xmlns:p14="http://schemas.microsoft.com/office/powerpoint/2010/main" val="90268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07EC6509-B1A7-2766-A709-F870FB8BB2F7}"/>
              </a:ext>
            </a:extLst>
          </p:cNvPr>
          <p:cNvSpPr txBox="1">
            <a:spLocks/>
          </p:cNvSpPr>
          <p:nvPr/>
        </p:nvSpPr>
        <p:spPr>
          <a:xfrm>
            <a:off x="943864" y="346074"/>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a:t>Transit Gateway</a:t>
            </a:r>
            <a:endParaRPr lang="ja-JP" altLang="en-US" dirty="0"/>
          </a:p>
        </p:txBody>
      </p:sp>
      <p:grpSp>
        <p:nvGrpSpPr>
          <p:cNvPr id="4" name="グループ化 3">
            <a:extLst>
              <a:ext uri="{FF2B5EF4-FFF2-40B4-BE49-F238E27FC236}">
                <a16:creationId xmlns:a16="http://schemas.microsoft.com/office/drawing/2014/main" id="{6A752B77-6ED6-3459-987B-0D9F7D78A325}"/>
              </a:ext>
            </a:extLst>
          </p:cNvPr>
          <p:cNvGrpSpPr/>
          <p:nvPr/>
        </p:nvGrpSpPr>
        <p:grpSpPr>
          <a:xfrm>
            <a:off x="540189" y="1064671"/>
            <a:ext cx="5790380" cy="2665413"/>
            <a:chOff x="593725" y="1258887"/>
            <a:chExt cx="5790380" cy="2665413"/>
          </a:xfrm>
        </p:grpSpPr>
        <p:pic>
          <p:nvPicPr>
            <p:cNvPr id="5" name="図 4">
              <a:extLst>
                <a:ext uri="{FF2B5EF4-FFF2-40B4-BE49-F238E27FC236}">
                  <a16:creationId xmlns:a16="http://schemas.microsoft.com/office/drawing/2014/main" id="{2914120B-2559-A6C0-4030-939D3DFEF638}"/>
                </a:ext>
              </a:extLst>
            </p:cNvPr>
            <p:cNvPicPr>
              <a:picLocks noChangeAspect="1"/>
            </p:cNvPicPr>
            <p:nvPr/>
          </p:nvPicPr>
          <p:blipFill>
            <a:blip r:embed="rId2"/>
            <a:stretch>
              <a:fillRect/>
            </a:stretch>
          </p:blipFill>
          <p:spPr>
            <a:xfrm>
              <a:off x="593725" y="1258887"/>
              <a:ext cx="5790380" cy="2665413"/>
            </a:xfrm>
            <a:prstGeom prst="rect">
              <a:avLst/>
            </a:prstGeom>
          </p:spPr>
        </p:pic>
        <p:cxnSp>
          <p:nvCxnSpPr>
            <p:cNvPr id="6" name="直線コネクタ 5">
              <a:extLst>
                <a:ext uri="{FF2B5EF4-FFF2-40B4-BE49-F238E27FC236}">
                  <a16:creationId xmlns:a16="http://schemas.microsoft.com/office/drawing/2014/main" id="{4B80E858-F54B-D5ED-2A72-3185184FE51A}"/>
                </a:ext>
              </a:extLst>
            </p:cNvPr>
            <p:cNvCxnSpPr>
              <a:cxnSpLocks/>
            </p:cNvCxnSpPr>
            <p:nvPr/>
          </p:nvCxnSpPr>
          <p:spPr>
            <a:xfrm>
              <a:off x="597985" y="1764030"/>
              <a:ext cx="0" cy="53721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E9ED853C-C5A1-EB97-0950-8018AD43A79B}"/>
                </a:ext>
              </a:extLst>
            </p:cNvPr>
            <p:cNvCxnSpPr>
              <a:cxnSpLocks/>
            </p:cNvCxnSpPr>
            <p:nvPr/>
          </p:nvCxnSpPr>
          <p:spPr>
            <a:xfrm>
              <a:off x="593725" y="3028950"/>
              <a:ext cx="0" cy="7505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94EF0C88-02FA-9849-A993-34EDEE499A39}"/>
              </a:ext>
            </a:extLst>
          </p:cNvPr>
          <p:cNvPicPr>
            <a:picLocks noChangeAspect="1"/>
          </p:cNvPicPr>
          <p:nvPr/>
        </p:nvPicPr>
        <p:blipFill>
          <a:blip r:embed="rId3"/>
          <a:stretch>
            <a:fillRect/>
          </a:stretch>
        </p:blipFill>
        <p:spPr>
          <a:xfrm>
            <a:off x="5647152" y="2847982"/>
            <a:ext cx="6204773" cy="3487968"/>
          </a:xfrm>
          <a:prstGeom prst="rect">
            <a:avLst/>
          </a:prstGeom>
          <a:ln>
            <a:solidFill>
              <a:schemeClr val="tx1"/>
            </a:solidFill>
          </a:ln>
        </p:spPr>
      </p:pic>
      <p:sp>
        <p:nvSpPr>
          <p:cNvPr id="9" name="テキスト ボックス 8">
            <a:extLst>
              <a:ext uri="{FF2B5EF4-FFF2-40B4-BE49-F238E27FC236}">
                <a16:creationId xmlns:a16="http://schemas.microsoft.com/office/drawing/2014/main" id="{3BBE1B9D-BB6E-3887-6D23-C57E34BCD637}"/>
              </a:ext>
            </a:extLst>
          </p:cNvPr>
          <p:cNvSpPr txBox="1"/>
          <p:nvPr/>
        </p:nvSpPr>
        <p:spPr>
          <a:xfrm>
            <a:off x="283803" y="3803070"/>
            <a:ext cx="5349541" cy="2462213"/>
          </a:xfrm>
          <a:prstGeom prst="rect">
            <a:avLst/>
          </a:prstGeom>
          <a:noFill/>
        </p:spPr>
        <p:txBody>
          <a:bodyPr wrap="none" rtlCol="0">
            <a:spAutoFit/>
          </a:bodyPr>
          <a:lstStyle/>
          <a:p>
            <a:r>
              <a:rPr kumimoji="1" lang="en-US" altLang="ja-JP" sz="1400" dirty="0"/>
              <a:t>Transit Gateway</a:t>
            </a:r>
            <a:r>
              <a:rPr kumimoji="1" lang="ja-JP" altLang="en-US" sz="1400" dirty="0"/>
              <a:t>のタイプは</a:t>
            </a:r>
            <a:endParaRPr kumimoji="1" lang="en-US" altLang="ja-JP" sz="1400" dirty="0"/>
          </a:p>
          <a:p>
            <a:r>
              <a:rPr kumimoji="1" lang="ja-JP" altLang="en-US" sz="1400" b="1" dirty="0">
                <a:solidFill>
                  <a:srgbClr val="FF0000"/>
                </a:solidFill>
              </a:rPr>
              <a:t>同じリージョン内の </a:t>
            </a:r>
            <a:r>
              <a:rPr kumimoji="1" lang="en-US" altLang="ja-JP" sz="1400" b="1" dirty="0">
                <a:solidFill>
                  <a:srgbClr val="FF0000"/>
                </a:solidFill>
              </a:rPr>
              <a:t>VPC </a:t>
            </a:r>
            <a:r>
              <a:rPr kumimoji="1" lang="ja-JP" altLang="en-US" sz="1400" b="1" dirty="0">
                <a:solidFill>
                  <a:srgbClr val="FF0000"/>
                </a:solidFill>
              </a:rPr>
              <a:t>同士</a:t>
            </a:r>
            <a:r>
              <a:rPr kumimoji="1" lang="ja-JP" altLang="en-US" sz="1400" dirty="0"/>
              <a:t>の接続は</a:t>
            </a:r>
            <a:r>
              <a:rPr kumimoji="1" lang="ja-JP" altLang="en-US" sz="1400" b="1" dirty="0">
                <a:solidFill>
                  <a:srgbClr val="FF0000"/>
                </a:solidFill>
              </a:rPr>
              <a:t>ローカルルーティング</a:t>
            </a:r>
            <a:r>
              <a:rPr lang="ja-JP" altLang="en-US" sz="1400" dirty="0"/>
              <a:t>、</a:t>
            </a:r>
            <a:endParaRPr kumimoji="1" lang="en-US" altLang="ja-JP" sz="1400" dirty="0"/>
          </a:p>
          <a:p>
            <a:r>
              <a:rPr kumimoji="1" lang="ja-JP" altLang="en-US" sz="1400" b="1" dirty="0">
                <a:solidFill>
                  <a:srgbClr val="0000FF"/>
                </a:solidFill>
              </a:rPr>
              <a:t>異なるリージョンの </a:t>
            </a:r>
            <a:r>
              <a:rPr kumimoji="1" lang="en-US" altLang="ja-JP" sz="1400" b="1" dirty="0">
                <a:solidFill>
                  <a:srgbClr val="0000FF"/>
                </a:solidFill>
              </a:rPr>
              <a:t>VPC</a:t>
            </a:r>
            <a:r>
              <a:rPr kumimoji="1" lang="ja-JP" altLang="en-US" sz="1400" b="1" dirty="0">
                <a:solidFill>
                  <a:srgbClr val="0000FF"/>
                </a:solidFill>
              </a:rPr>
              <a:t>同士</a:t>
            </a:r>
            <a:r>
              <a:rPr kumimoji="1" lang="ja-JP" altLang="en-US" sz="1400" dirty="0"/>
              <a:t>の接続は</a:t>
            </a:r>
            <a:r>
              <a:rPr kumimoji="1" lang="ja-JP" altLang="en-US" sz="1400" b="1" dirty="0">
                <a:solidFill>
                  <a:srgbClr val="0000FF"/>
                </a:solidFill>
              </a:rPr>
              <a:t>グローバルルーティング</a:t>
            </a:r>
            <a:endParaRPr lang="en-US" altLang="ja-JP" sz="1400" b="1" dirty="0">
              <a:solidFill>
                <a:srgbClr val="0000FF"/>
              </a:solidFill>
            </a:endParaRPr>
          </a:p>
          <a:p>
            <a:r>
              <a:rPr kumimoji="1" lang="ja-JP" altLang="en-US" sz="1400" dirty="0"/>
              <a:t>となります。</a:t>
            </a:r>
            <a:endParaRPr kumimoji="1" lang="en-US" altLang="ja-JP" sz="1400" dirty="0"/>
          </a:p>
          <a:p>
            <a:endParaRPr lang="en-US" altLang="ja-JP" sz="1400" dirty="0"/>
          </a:p>
          <a:p>
            <a:r>
              <a:rPr kumimoji="1" lang="ja-JP" altLang="en-US" sz="1400" dirty="0"/>
              <a:t>記載例のように</a:t>
            </a:r>
            <a:endParaRPr kumimoji="1" lang="en-US" altLang="ja-JP" sz="1400" dirty="0"/>
          </a:p>
          <a:p>
            <a:endParaRPr kumimoji="1" lang="en-US" altLang="ja-JP" sz="1400" dirty="0"/>
          </a:p>
          <a:p>
            <a:r>
              <a:rPr kumimoji="1" lang="en-US" altLang="ja-JP" sz="1400" dirty="0"/>
              <a:t>VPC</a:t>
            </a:r>
            <a:r>
              <a:rPr kumimoji="1" lang="ja-JP" altLang="en-US" sz="1400" dirty="0"/>
              <a:t>（東京リージョン）　⇔　</a:t>
            </a:r>
            <a:r>
              <a:rPr kumimoji="1" lang="en-US" altLang="ja-JP" sz="1400" dirty="0"/>
              <a:t>VPC</a:t>
            </a:r>
            <a:r>
              <a:rPr kumimoji="1" lang="ja-JP" altLang="en-US" sz="1400" dirty="0"/>
              <a:t>（大阪リージョン）</a:t>
            </a:r>
            <a:endParaRPr kumimoji="1" lang="en-US" altLang="ja-JP" sz="1400" dirty="0"/>
          </a:p>
          <a:p>
            <a:endParaRPr lang="en-US" altLang="ja-JP" sz="1400" dirty="0"/>
          </a:p>
          <a:p>
            <a:r>
              <a:rPr lang="ja-JP" altLang="en-US" sz="1400" dirty="0"/>
              <a:t>の接続をする場合はリージョンが異なるので</a:t>
            </a:r>
            <a:endParaRPr lang="en-US" altLang="ja-JP" sz="1400" dirty="0"/>
          </a:p>
          <a:p>
            <a:r>
              <a:rPr lang="ja-JP" altLang="en-US" sz="1400" dirty="0"/>
              <a:t>「</a:t>
            </a:r>
            <a:r>
              <a:rPr lang="en-US" altLang="ja-JP" sz="1400" dirty="0"/>
              <a:t>Global</a:t>
            </a:r>
            <a:r>
              <a:rPr lang="ja-JP" altLang="en-US" sz="1400" dirty="0"/>
              <a:t>」を選択します。</a:t>
            </a:r>
            <a:endParaRPr kumimoji="1" lang="ja-JP" altLang="en-US" sz="1400" dirty="0"/>
          </a:p>
        </p:txBody>
      </p:sp>
    </p:spTree>
    <p:extLst>
      <p:ext uri="{BB962C8B-B14F-4D97-AF65-F5344CB8AC3E}">
        <p14:creationId xmlns:p14="http://schemas.microsoft.com/office/powerpoint/2010/main" val="75168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7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53917C-BC35-A943-D119-4FBD3B31DE56}"/>
              </a:ext>
            </a:extLst>
          </p:cNvPr>
          <p:cNvPicPr>
            <a:picLocks noChangeAspect="1"/>
          </p:cNvPicPr>
          <p:nvPr/>
        </p:nvPicPr>
        <p:blipFill>
          <a:blip r:embed="rId3"/>
          <a:stretch>
            <a:fillRect/>
          </a:stretch>
        </p:blipFill>
        <p:spPr>
          <a:xfrm>
            <a:off x="477622" y="903557"/>
            <a:ext cx="6410325" cy="5581650"/>
          </a:xfrm>
          <a:prstGeom prst="rect">
            <a:avLst/>
          </a:prstGeom>
        </p:spPr>
      </p:pic>
      <p:sp>
        <p:nvSpPr>
          <p:cNvPr id="4" name="タイトル 2">
            <a:extLst>
              <a:ext uri="{FF2B5EF4-FFF2-40B4-BE49-F238E27FC236}">
                <a16:creationId xmlns:a16="http://schemas.microsoft.com/office/drawing/2014/main" id="{AB97C429-D51E-9227-0DB3-0196A51980C9}"/>
              </a:ext>
            </a:extLst>
          </p:cNvPr>
          <p:cNvSpPr txBox="1">
            <a:spLocks/>
          </p:cNvSpPr>
          <p:nvPr/>
        </p:nvSpPr>
        <p:spPr>
          <a:xfrm>
            <a:off x="972000" y="332006"/>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a:t>【</a:t>
            </a:r>
            <a:r>
              <a:rPr lang="ja-JP" altLang="en-US"/>
              <a:t>必須</a:t>
            </a:r>
            <a:r>
              <a:rPr lang="en-US" altLang="ja-JP"/>
              <a:t>】</a:t>
            </a:r>
            <a:r>
              <a:rPr lang="ja-JP" altLang="en-US"/>
              <a:t>見積必要情報</a:t>
            </a:r>
            <a:endParaRPr lang="ja-JP" altLang="en-US" dirty="0"/>
          </a:p>
        </p:txBody>
      </p:sp>
      <p:sp>
        <p:nvSpPr>
          <p:cNvPr id="7" name="正方形/長方形 6">
            <a:extLst>
              <a:ext uri="{FF2B5EF4-FFF2-40B4-BE49-F238E27FC236}">
                <a16:creationId xmlns:a16="http://schemas.microsoft.com/office/drawing/2014/main" id="{AE30260E-0E51-303D-756F-60CC0EFB9020}"/>
              </a:ext>
            </a:extLst>
          </p:cNvPr>
          <p:cNvSpPr/>
          <p:nvPr/>
        </p:nvSpPr>
        <p:spPr>
          <a:xfrm>
            <a:off x="1420838" y="1167619"/>
            <a:ext cx="5444197" cy="528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4476029F-EF63-44C0-3766-38EA08D700DF}"/>
              </a:ext>
            </a:extLst>
          </p:cNvPr>
          <p:cNvCxnSpPr>
            <a:cxnSpLocks/>
          </p:cNvCxnSpPr>
          <p:nvPr/>
        </p:nvCxnSpPr>
        <p:spPr>
          <a:xfrm>
            <a:off x="1420838" y="3147536"/>
            <a:ext cx="28557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F7CF1D3-E28D-FE78-26BC-927D17545484}"/>
              </a:ext>
            </a:extLst>
          </p:cNvPr>
          <p:cNvCxnSpPr>
            <a:cxnSpLocks/>
          </p:cNvCxnSpPr>
          <p:nvPr/>
        </p:nvCxnSpPr>
        <p:spPr>
          <a:xfrm>
            <a:off x="1420838" y="2732439"/>
            <a:ext cx="25974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123F5A5-23EB-1166-52DE-DBA148BE49C4}"/>
              </a:ext>
            </a:extLst>
          </p:cNvPr>
          <p:cNvCxnSpPr>
            <a:cxnSpLocks/>
          </p:cNvCxnSpPr>
          <p:nvPr/>
        </p:nvCxnSpPr>
        <p:spPr>
          <a:xfrm>
            <a:off x="1420838" y="2033642"/>
            <a:ext cx="20109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4101E49-14E4-69E3-7D1F-6E3A79741318}"/>
              </a:ext>
            </a:extLst>
          </p:cNvPr>
          <p:cNvCxnSpPr>
            <a:cxnSpLocks/>
          </p:cNvCxnSpPr>
          <p:nvPr/>
        </p:nvCxnSpPr>
        <p:spPr>
          <a:xfrm>
            <a:off x="1397718" y="4909975"/>
            <a:ext cx="2766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線コネクタ 1">
            <a:extLst>
              <a:ext uri="{FF2B5EF4-FFF2-40B4-BE49-F238E27FC236}">
                <a16:creationId xmlns:a16="http://schemas.microsoft.com/office/drawing/2014/main" id="{5DCAC0AA-B604-9907-44A5-5D7DCFC8C876}"/>
              </a:ext>
            </a:extLst>
          </p:cNvPr>
          <p:cNvCxnSpPr>
            <a:cxnSpLocks/>
          </p:cNvCxnSpPr>
          <p:nvPr/>
        </p:nvCxnSpPr>
        <p:spPr>
          <a:xfrm>
            <a:off x="1420838" y="4682546"/>
            <a:ext cx="274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0D8ED14-C877-B45A-8CCA-B4951F9BC403}"/>
              </a:ext>
            </a:extLst>
          </p:cNvPr>
          <p:cNvSpPr txBox="1"/>
          <p:nvPr/>
        </p:nvSpPr>
        <p:spPr>
          <a:xfrm>
            <a:off x="6981199" y="1360360"/>
            <a:ext cx="4786743" cy="4401205"/>
          </a:xfrm>
          <a:prstGeom prst="rect">
            <a:avLst/>
          </a:prstGeom>
          <a:noFill/>
        </p:spPr>
        <p:txBody>
          <a:bodyPr wrap="square" rtlCol="0">
            <a:spAutoFit/>
          </a:bodyPr>
          <a:lstStyle/>
          <a:p>
            <a:r>
              <a:rPr lang="ja-JP" altLang="en-US" sz="1400" dirty="0">
                <a:latin typeface="+mn-ea"/>
              </a:rPr>
              <a:t>●見積期間をご選択ください。</a:t>
            </a:r>
            <a:endParaRPr lang="en-US" altLang="ja-JP" sz="1400" dirty="0">
              <a:latin typeface="+mn-ea"/>
            </a:endParaRPr>
          </a:p>
          <a:p>
            <a:r>
              <a:rPr lang="ja-JP" altLang="en-US" sz="1400" dirty="0">
                <a:latin typeface="+mn-ea"/>
              </a:rPr>
              <a:t>　その他を選択された場合は右欄の（　）内に</a:t>
            </a:r>
            <a:endParaRPr lang="en-US" altLang="ja-JP" sz="1400" dirty="0">
              <a:latin typeface="+mn-ea"/>
            </a:endParaRPr>
          </a:p>
          <a:p>
            <a:r>
              <a:rPr lang="ja-JP" altLang="en-US" sz="1400" dirty="0">
                <a:latin typeface="+mn-ea"/>
              </a:rPr>
              <a:t>　希望期間をご記入ください。</a:t>
            </a:r>
            <a:endParaRPr lang="en-US" altLang="ja-JP" sz="1400" dirty="0">
              <a:latin typeface="+mn-ea"/>
            </a:endParaRPr>
          </a:p>
          <a:p>
            <a:r>
              <a:rPr lang="ja-JP" altLang="en-US" sz="1400" dirty="0">
                <a:latin typeface="+mn-ea"/>
              </a:rPr>
              <a:t>　</a:t>
            </a:r>
            <a:r>
              <a:rPr lang="en-US" altLang="ja-JP" sz="1400" dirty="0">
                <a:solidFill>
                  <a:srgbClr val="FF0000"/>
                </a:solidFill>
                <a:latin typeface="+mn-ea"/>
              </a:rPr>
              <a:t>※</a:t>
            </a:r>
            <a:r>
              <a:rPr lang="ja-JP" altLang="en-US" sz="1400" dirty="0">
                <a:solidFill>
                  <a:srgbClr val="FF0000"/>
                </a:solidFill>
                <a:latin typeface="+mn-ea"/>
              </a:rPr>
              <a:t>最低契約期間は</a:t>
            </a:r>
            <a:r>
              <a:rPr lang="en-US" altLang="ja-JP" sz="1400" dirty="0">
                <a:solidFill>
                  <a:srgbClr val="FF0000"/>
                </a:solidFill>
                <a:latin typeface="+mn-ea"/>
              </a:rPr>
              <a:t>6</a:t>
            </a:r>
            <a:r>
              <a:rPr lang="ja-JP" altLang="en-US" sz="1400" dirty="0">
                <a:solidFill>
                  <a:srgbClr val="FF0000"/>
                </a:solidFill>
                <a:latin typeface="+mn-ea"/>
              </a:rPr>
              <a:t>ケ月</a:t>
            </a:r>
            <a:endParaRPr lang="en-US" altLang="ja-JP" sz="1400" dirty="0">
              <a:solidFill>
                <a:srgbClr val="FF0000"/>
              </a:solidFill>
              <a:latin typeface="+mn-ea"/>
            </a:endParaRPr>
          </a:p>
          <a:p>
            <a:endParaRPr lang="en-US" altLang="ja-JP" sz="1400" dirty="0">
              <a:latin typeface="+mn-ea"/>
            </a:endParaRPr>
          </a:p>
          <a:p>
            <a:r>
              <a:rPr lang="ja-JP" altLang="en-US" sz="1400" dirty="0">
                <a:latin typeface="+mn-ea"/>
              </a:rPr>
              <a:t>●概算見積の場合もおおよその時期で構わないので</a:t>
            </a:r>
            <a:endParaRPr lang="en-US" altLang="ja-JP" sz="1400" dirty="0">
              <a:latin typeface="+mn-ea"/>
            </a:endParaRPr>
          </a:p>
          <a:p>
            <a:r>
              <a:rPr lang="ja-JP" altLang="en-US" sz="1400" dirty="0">
                <a:solidFill>
                  <a:srgbClr val="FF0000"/>
                </a:solidFill>
                <a:latin typeface="+mn-ea"/>
              </a:rPr>
              <a:t>　開始日</a:t>
            </a:r>
            <a:r>
              <a:rPr lang="ja-JP" altLang="en-US" sz="1400" dirty="0">
                <a:latin typeface="+mn-ea"/>
              </a:rPr>
              <a:t>をご記入ください。</a:t>
            </a:r>
            <a:endParaRPr lang="en-US" altLang="ja-JP" sz="1400" dirty="0">
              <a:latin typeface="+mn-ea"/>
            </a:endParaRPr>
          </a:p>
          <a:p>
            <a:pPr>
              <a:buClr>
                <a:srgbClr val="0000CC"/>
              </a:buClr>
            </a:pPr>
            <a:endParaRPr kumimoji="1" lang="en-US" altLang="ja-JP" sz="1400" dirty="0">
              <a:latin typeface="+mn-ea"/>
            </a:endParaRPr>
          </a:p>
          <a:p>
            <a:pPr>
              <a:buClr>
                <a:srgbClr val="0000CC"/>
              </a:buClr>
            </a:pPr>
            <a:r>
              <a:rPr kumimoji="1" lang="ja-JP" altLang="en-US" sz="1400" dirty="0">
                <a:latin typeface="+mn-ea"/>
              </a:rPr>
              <a:t>●</a:t>
            </a:r>
            <a:r>
              <a:rPr kumimoji="1" lang="ja-JP" altLang="en-US" sz="1400" u="sng" dirty="0">
                <a:latin typeface="+mn-ea"/>
              </a:rPr>
              <a:t>正式見積の場合は</a:t>
            </a:r>
            <a:r>
              <a:rPr kumimoji="1" lang="en-US" altLang="ja-JP" sz="1400" u="sng" dirty="0">
                <a:solidFill>
                  <a:srgbClr val="FF0000"/>
                </a:solidFill>
                <a:latin typeface="+mn-ea"/>
              </a:rPr>
              <a:t>PA/PAE</a:t>
            </a:r>
            <a:r>
              <a:rPr kumimoji="1" lang="ja-JP" altLang="en-US" sz="1400" u="sng" dirty="0">
                <a:solidFill>
                  <a:srgbClr val="FF0000"/>
                </a:solidFill>
                <a:latin typeface="+mn-ea"/>
              </a:rPr>
              <a:t>番号・オポチュニティ番号</a:t>
            </a:r>
            <a:r>
              <a:rPr kumimoji="1" lang="ja-JP" altLang="en-US" sz="1400" u="sng" dirty="0">
                <a:latin typeface="+mn-ea"/>
              </a:rPr>
              <a:t>が</a:t>
            </a:r>
            <a:endParaRPr kumimoji="1" lang="en-US" altLang="ja-JP" sz="1400" u="sng" dirty="0">
              <a:latin typeface="+mn-ea"/>
            </a:endParaRPr>
          </a:p>
          <a:p>
            <a:pPr>
              <a:buClr>
                <a:srgbClr val="0000CC"/>
              </a:buClr>
            </a:pPr>
            <a:r>
              <a:rPr lang="ja-JP" altLang="en-US" sz="1400" dirty="0">
                <a:latin typeface="+mn-ea"/>
              </a:rPr>
              <a:t>　</a:t>
            </a:r>
            <a:r>
              <a:rPr kumimoji="1" lang="ja-JP" altLang="en-US" sz="1400" u="sng" dirty="0">
                <a:latin typeface="+mn-ea"/>
              </a:rPr>
              <a:t>必要</a:t>
            </a:r>
            <a:r>
              <a:rPr kumimoji="1" lang="ja-JP" altLang="en-US" sz="1400" dirty="0">
                <a:latin typeface="+mn-ea"/>
              </a:rPr>
              <a:t>となりますのでご記入ください。</a:t>
            </a:r>
            <a:endParaRPr kumimoji="1" lang="en-US" altLang="ja-JP" sz="1400" dirty="0">
              <a:latin typeface="+mn-ea"/>
            </a:endParaRPr>
          </a:p>
          <a:p>
            <a:endParaRPr kumimoji="1" lang="en-US" altLang="ja-JP" sz="1400" dirty="0">
              <a:latin typeface="+mn-ea"/>
            </a:endParaRPr>
          </a:p>
          <a:p>
            <a:r>
              <a:rPr kumimoji="1" lang="ja-JP" altLang="en-US" sz="1400" dirty="0">
                <a:latin typeface="+mn-ea"/>
              </a:rPr>
              <a:t>●見積希望項目は見積が必要となる項目にチェックを</a:t>
            </a:r>
            <a:endParaRPr kumimoji="1" lang="en-US" altLang="ja-JP" sz="1400" dirty="0">
              <a:latin typeface="+mn-ea"/>
            </a:endParaRPr>
          </a:p>
          <a:p>
            <a:r>
              <a:rPr lang="ja-JP" altLang="en-US" sz="1400" dirty="0">
                <a:latin typeface="+mn-ea"/>
              </a:rPr>
              <a:t>　</a:t>
            </a:r>
            <a:r>
              <a:rPr kumimoji="1" lang="ja-JP" altLang="en-US" sz="1400" dirty="0">
                <a:latin typeface="+mn-ea"/>
              </a:rPr>
              <a:t>入れてください。</a:t>
            </a:r>
            <a:endParaRPr kumimoji="1" lang="en-US" altLang="ja-JP" sz="1400" dirty="0">
              <a:latin typeface="+mn-ea"/>
            </a:endParaRPr>
          </a:p>
          <a:p>
            <a:r>
              <a:rPr lang="ja-JP" altLang="en-US" sz="1400" dirty="0">
                <a:latin typeface="+mn-ea"/>
              </a:rPr>
              <a:t>　</a:t>
            </a:r>
            <a:r>
              <a:rPr lang="en-US" altLang="ja-JP" sz="1400" b="1" dirty="0">
                <a:solidFill>
                  <a:srgbClr val="FF0000"/>
                </a:solidFill>
                <a:latin typeface="+mn-ea"/>
              </a:rPr>
              <a:t>※</a:t>
            </a:r>
            <a:r>
              <a:rPr lang="ja-JP" altLang="en-US" sz="1400" b="1" dirty="0">
                <a:solidFill>
                  <a:srgbClr val="FF0000"/>
                </a:solidFill>
                <a:latin typeface="+mn-ea"/>
              </a:rPr>
              <a:t>チェックのついた項目のみお見積りいたします。</a:t>
            </a:r>
            <a:endParaRPr lang="en-US" altLang="ja-JP" sz="1400" b="1" dirty="0">
              <a:solidFill>
                <a:srgbClr val="FF0000"/>
              </a:solidFill>
              <a:latin typeface="+mn-ea"/>
            </a:endParaRPr>
          </a:p>
          <a:p>
            <a:r>
              <a:rPr lang="ja-JP" altLang="en-US" sz="1400" b="1" dirty="0">
                <a:solidFill>
                  <a:srgbClr val="FF0000"/>
                </a:solidFill>
                <a:latin typeface="+mn-ea"/>
              </a:rPr>
              <a:t>　　つけ忘れにご注意ください。</a:t>
            </a:r>
            <a:endParaRPr lang="en-US" altLang="ja-JP" sz="1400" b="1" dirty="0">
              <a:solidFill>
                <a:srgbClr val="FF0000"/>
              </a:solidFill>
              <a:latin typeface="+mn-ea"/>
            </a:endParaRPr>
          </a:p>
          <a:p>
            <a:endParaRPr kumimoji="1" lang="en-US" altLang="ja-JP" sz="1400" dirty="0">
              <a:latin typeface="+mn-ea"/>
            </a:endParaRPr>
          </a:p>
          <a:p>
            <a:r>
              <a:rPr kumimoji="1" lang="ja-JP" altLang="en-US" sz="1400" dirty="0">
                <a:latin typeface="+mn-ea"/>
              </a:rPr>
              <a:t>●</a:t>
            </a:r>
            <a:r>
              <a:rPr kumimoji="1" lang="en-US" altLang="ja-JP" sz="1400" dirty="0">
                <a:latin typeface="+mn-ea"/>
              </a:rPr>
              <a:t>IBM Cloud</a:t>
            </a:r>
            <a:r>
              <a:rPr kumimoji="1" lang="ja-JP" altLang="en-US" sz="1400" dirty="0">
                <a:latin typeface="+mn-ea"/>
              </a:rPr>
              <a:t>サポートは本番利用を想定されている場合　　</a:t>
            </a:r>
            <a:endParaRPr kumimoji="1" lang="en-US" altLang="ja-JP" sz="1400" dirty="0">
              <a:latin typeface="+mn-ea"/>
            </a:endParaRPr>
          </a:p>
          <a:p>
            <a:r>
              <a:rPr lang="ja-JP" altLang="en-US" sz="1400" dirty="0">
                <a:latin typeface="+mn-ea"/>
              </a:rPr>
              <a:t>　</a:t>
            </a:r>
            <a:r>
              <a:rPr kumimoji="1" lang="ja-JP" altLang="en-US" sz="1400" dirty="0">
                <a:latin typeface="+mn-ea"/>
              </a:rPr>
              <a:t>は「アドバンスト」サポートのご利用を推奨します。</a:t>
            </a:r>
            <a:endParaRPr kumimoji="1" lang="en-US" altLang="ja-JP" sz="1400" dirty="0">
              <a:latin typeface="+mn-ea"/>
            </a:endParaRPr>
          </a:p>
          <a:p>
            <a:r>
              <a:rPr lang="ja-JP" altLang="en-US" sz="1400" dirty="0">
                <a:solidFill>
                  <a:srgbClr val="FF0000"/>
                </a:solidFill>
                <a:latin typeface="+mn-ea"/>
              </a:rPr>
              <a:t>　</a:t>
            </a:r>
            <a:r>
              <a:rPr kumimoji="1" lang="en-US" altLang="ja-JP" sz="1400" dirty="0">
                <a:solidFill>
                  <a:srgbClr val="FF0000"/>
                </a:solidFill>
                <a:latin typeface="+mn-ea"/>
              </a:rPr>
              <a:t>※</a:t>
            </a:r>
            <a:r>
              <a:rPr kumimoji="1" lang="ja-JP" altLang="en-US" sz="1400" dirty="0">
                <a:solidFill>
                  <a:srgbClr val="FF0000"/>
                </a:solidFill>
                <a:latin typeface="+mn-ea"/>
              </a:rPr>
              <a:t>ベーシックサポートは標準提供</a:t>
            </a:r>
          </a:p>
          <a:p>
            <a:r>
              <a:rPr lang="ja-JP" altLang="en-US" sz="1400" dirty="0">
                <a:latin typeface="+mn-ea"/>
              </a:rPr>
              <a:t>　</a:t>
            </a:r>
            <a:endParaRPr kumimoji="1" lang="ja-JP" altLang="en-US" sz="1400" dirty="0">
              <a:latin typeface="+mn-ea"/>
            </a:endParaRPr>
          </a:p>
        </p:txBody>
      </p:sp>
    </p:spTree>
    <p:extLst>
      <p:ext uri="{BB962C8B-B14F-4D97-AF65-F5344CB8AC3E}">
        <p14:creationId xmlns:p14="http://schemas.microsoft.com/office/powerpoint/2010/main" val="111054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A71F591-33F3-65A6-D1FC-7817A325AFEA}"/>
              </a:ext>
            </a:extLst>
          </p:cNvPr>
          <p:cNvPicPr>
            <a:picLocks noChangeAspect="1"/>
          </p:cNvPicPr>
          <p:nvPr/>
        </p:nvPicPr>
        <p:blipFill>
          <a:blip r:embed="rId2"/>
          <a:stretch>
            <a:fillRect/>
          </a:stretch>
        </p:blipFill>
        <p:spPr>
          <a:xfrm>
            <a:off x="333375" y="1196020"/>
            <a:ext cx="11525250" cy="2390775"/>
          </a:xfrm>
          <a:prstGeom prst="rect">
            <a:avLst/>
          </a:prstGeom>
        </p:spPr>
      </p:pic>
      <p:sp>
        <p:nvSpPr>
          <p:cNvPr id="3" name="タイトル 2">
            <a:extLst>
              <a:ext uri="{FF2B5EF4-FFF2-40B4-BE49-F238E27FC236}">
                <a16:creationId xmlns:a16="http://schemas.microsoft.com/office/drawing/2014/main" id="{FC2DC14B-1DD2-763C-9D56-8C0259DC7F1B}"/>
              </a:ext>
            </a:extLst>
          </p:cNvPr>
          <p:cNvSpPr txBox="1">
            <a:spLocks/>
          </p:cNvSpPr>
          <p:nvPr/>
        </p:nvSpPr>
        <p:spPr>
          <a:xfrm>
            <a:off x="972000" y="346074"/>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Virtual Server for VPC</a:t>
            </a:r>
            <a:endParaRPr lang="ja-JP" altLang="en-US" dirty="0"/>
          </a:p>
        </p:txBody>
      </p:sp>
      <p:sp>
        <p:nvSpPr>
          <p:cNvPr id="4" name="テキスト ボックス 3">
            <a:extLst>
              <a:ext uri="{FF2B5EF4-FFF2-40B4-BE49-F238E27FC236}">
                <a16:creationId xmlns:a16="http://schemas.microsoft.com/office/drawing/2014/main" id="{A9931F6A-AEE3-04A2-38EF-69F08300CD62}"/>
              </a:ext>
            </a:extLst>
          </p:cNvPr>
          <p:cNvSpPr txBox="1"/>
          <p:nvPr/>
        </p:nvSpPr>
        <p:spPr>
          <a:xfrm>
            <a:off x="835702" y="3877081"/>
            <a:ext cx="9913291" cy="1323439"/>
          </a:xfrm>
          <a:prstGeom prst="rect">
            <a:avLst/>
          </a:prstGeom>
          <a:noFill/>
        </p:spPr>
        <p:txBody>
          <a:bodyPr wrap="none" rtlCol="0">
            <a:spAutoFit/>
          </a:bodyPr>
          <a:lstStyle/>
          <a:p>
            <a:r>
              <a:rPr lang="en-US" altLang="ja-JP" sz="1600" dirty="0"/>
              <a:t>Virtual Server for VPC</a:t>
            </a:r>
            <a:r>
              <a:rPr lang="ja-JP" altLang="en-US" sz="1600" dirty="0"/>
              <a:t>（</a:t>
            </a:r>
            <a:r>
              <a:rPr kumimoji="1" lang="ja-JP" altLang="en-US" sz="1600" dirty="0"/>
              <a:t>仮想マシン）をご利用の場合、回答ください。</a:t>
            </a:r>
            <a:endParaRPr kumimoji="1" lang="en-US" altLang="ja-JP" sz="1600" dirty="0"/>
          </a:p>
          <a:p>
            <a:r>
              <a:rPr lang="ja-JP" altLang="en-US" sz="1600" dirty="0"/>
              <a:t>複数のスペックのサーバーがある場合は「</a:t>
            </a:r>
            <a:r>
              <a:rPr lang="en-US" altLang="ja-JP" sz="1600" dirty="0"/>
              <a:t> Virtual Server for VPC </a:t>
            </a:r>
            <a:r>
              <a:rPr lang="ja-JP" altLang="en-US" sz="1600" dirty="0"/>
              <a:t>」シートをコピーして記載ください。</a:t>
            </a:r>
            <a:endParaRPr kumimoji="1" lang="en-US" altLang="ja-JP" sz="1600" dirty="0"/>
          </a:p>
          <a:p>
            <a:endParaRPr lang="en-US" altLang="ja-JP" sz="1600" b="1" dirty="0">
              <a:solidFill>
                <a:srgbClr val="FF0000"/>
              </a:solidFill>
            </a:endParaRPr>
          </a:p>
          <a:p>
            <a:r>
              <a:rPr lang="en-US" altLang="ja-JP" sz="1600" b="1" dirty="0">
                <a:solidFill>
                  <a:srgbClr val="FF0000"/>
                </a:solidFill>
              </a:rPr>
              <a:t>※</a:t>
            </a:r>
            <a:r>
              <a:rPr lang="ja-JP" altLang="en-US" sz="1600" dirty="0">
                <a:solidFill>
                  <a:srgbClr val="FF0000"/>
                </a:solidFill>
              </a:rPr>
              <a:t>追加のボリュームが必要な場合は同じヒアリングシート内に</a:t>
            </a:r>
            <a:endParaRPr lang="en-US" altLang="ja-JP" sz="1600" dirty="0">
              <a:solidFill>
                <a:srgbClr val="FF0000"/>
              </a:solidFill>
            </a:endParaRPr>
          </a:p>
          <a:p>
            <a:r>
              <a:rPr lang="ja-JP" altLang="en-US" sz="1600" dirty="0">
                <a:solidFill>
                  <a:srgbClr val="FF0000"/>
                </a:solidFill>
              </a:rPr>
              <a:t>　「</a:t>
            </a:r>
            <a:r>
              <a:rPr lang="en-US" altLang="ja-JP" sz="1600" dirty="0">
                <a:solidFill>
                  <a:srgbClr val="FF0000"/>
                </a:solidFill>
              </a:rPr>
              <a:t>Block Storage</a:t>
            </a:r>
            <a:r>
              <a:rPr lang="ja-JP" altLang="en-US" sz="1600" dirty="0">
                <a:solidFill>
                  <a:srgbClr val="FF0000"/>
                </a:solidFill>
              </a:rPr>
              <a:t>」シートがありますので、そちらに記載ください。</a:t>
            </a:r>
            <a:endParaRPr kumimoji="1" lang="en-US" altLang="ja-JP" sz="1600" dirty="0">
              <a:solidFill>
                <a:srgbClr val="FF0000"/>
              </a:solidFill>
            </a:endParaRPr>
          </a:p>
        </p:txBody>
      </p:sp>
      <p:cxnSp>
        <p:nvCxnSpPr>
          <p:cNvPr id="5" name="直線コネクタ 4">
            <a:extLst>
              <a:ext uri="{FF2B5EF4-FFF2-40B4-BE49-F238E27FC236}">
                <a16:creationId xmlns:a16="http://schemas.microsoft.com/office/drawing/2014/main" id="{2A5EA085-B9F6-DB10-4134-CA5475F5E5B4}"/>
              </a:ext>
            </a:extLst>
          </p:cNvPr>
          <p:cNvCxnSpPr>
            <a:cxnSpLocks/>
          </p:cNvCxnSpPr>
          <p:nvPr/>
        </p:nvCxnSpPr>
        <p:spPr>
          <a:xfrm>
            <a:off x="5424271" y="3084644"/>
            <a:ext cx="3413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BD7A1589-C85A-4C07-5DCC-35D45FED67F7}"/>
              </a:ext>
            </a:extLst>
          </p:cNvPr>
          <p:cNvSpPr txBox="1"/>
          <p:nvPr/>
        </p:nvSpPr>
        <p:spPr>
          <a:xfrm>
            <a:off x="8509527" y="2809745"/>
            <a:ext cx="415498" cy="369332"/>
          </a:xfrm>
          <a:prstGeom prst="rect">
            <a:avLst/>
          </a:prstGeom>
          <a:noFill/>
        </p:spPr>
        <p:txBody>
          <a:bodyPr wrap="none" rtlCol="0">
            <a:spAutoFit/>
          </a:bodyPr>
          <a:lstStyle/>
          <a:p>
            <a:r>
              <a:rPr kumimoji="1" lang="en-US" altLang="ja-JP" b="1" dirty="0">
                <a:solidFill>
                  <a:srgbClr val="FF0000"/>
                </a:solidFill>
              </a:rPr>
              <a:t>※</a:t>
            </a:r>
            <a:endParaRPr kumimoji="1" lang="ja-JP" altLang="en-US" b="1" dirty="0">
              <a:solidFill>
                <a:srgbClr val="FF0000"/>
              </a:solidFill>
            </a:endParaRPr>
          </a:p>
        </p:txBody>
      </p:sp>
    </p:spTree>
    <p:extLst>
      <p:ext uri="{BB962C8B-B14F-4D97-AF65-F5344CB8AC3E}">
        <p14:creationId xmlns:p14="http://schemas.microsoft.com/office/powerpoint/2010/main" val="124241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8A5BF87-0C6A-D36E-060B-CBADF8708893}"/>
              </a:ext>
            </a:extLst>
          </p:cNvPr>
          <p:cNvPicPr>
            <a:picLocks noChangeAspect="1"/>
          </p:cNvPicPr>
          <p:nvPr/>
        </p:nvPicPr>
        <p:blipFill>
          <a:blip r:embed="rId2"/>
          <a:stretch>
            <a:fillRect/>
          </a:stretch>
        </p:blipFill>
        <p:spPr>
          <a:xfrm>
            <a:off x="300037" y="1072611"/>
            <a:ext cx="11591925" cy="1323975"/>
          </a:xfrm>
          <a:prstGeom prst="rect">
            <a:avLst/>
          </a:prstGeom>
        </p:spPr>
      </p:pic>
      <p:sp>
        <p:nvSpPr>
          <p:cNvPr id="3" name="タイトル 2">
            <a:extLst>
              <a:ext uri="{FF2B5EF4-FFF2-40B4-BE49-F238E27FC236}">
                <a16:creationId xmlns:a16="http://schemas.microsoft.com/office/drawing/2014/main" id="{C657086D-5212-E06A-480D-29FC5713AF06}"/>
              </a:ext>
            </a:extLst>
          </p:cNvPr>
          <p:cNvSpPr txBox="1">
            <a:spLocks/>
          </p:cNvSpPr>
          <p:nvPr/>
        </p:nvSpPr>
        <p:spPr>
          <a:xfrm>
            <a:off x="972000" y="30387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BareMetal Server for VPC</a:t>
            </a:r>
            <a:endParaRPr lang="ja-JP" altLang="en-US" dirty="0"/>
          </a:p>
        </p:txBody>
      </p:sp>
      <p:cxnSp>
        <p:nvCxnSpPr>
          <p:cNvPr id="4" name="直線コネクタ 3">
            <a:extLst>
              <a:ext uri="{FF2B5EF4-FFF2-40B4-BE49-F238E27FC236}">
                <a16:creationId xmlns:a16="http://schemas.microsoft.com/office/drawing/2014/main" id="{FE968D18-65E1-83F9-77EA-D98A17D69F6A}"/>
              </a:ext>
            </a:extLst>
          </p:cNvPr>
          <p:cNvCxnSpPr>
            <a:cxnSpLocks/>
          </p:cNvCxnSpPr>
          <p:nvPr/>
        </p:nvCxnSpPr>
        <p:spPr>
          <a:xfrm>
            <a:off x="5717449" y="1734599"/>
            <a:ext cx="16118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2F624470-9C25-40FD-8569-80E6687C17DD}"/>
              </a:ext>
            </a:extLst>
          </p:cNvPr>
          <p:cNvSpPr txBox="1"/>
          <p:nvPr/>
        </p:nvSpPr>
        <p:spPr>
          <a:xfrm>
            <a:off x="715520" y="3137976"/>
            <a:ext cx="10249922" cy="1323439"/>
          </a:xfrm>
          <a:prstGeom prst="rect">
            <a:avLst/>
          </a:prstGeom>
          <a:noFill/>
        </p:spPr>
        <p:txBody>
          <a:bodyPr wrap="none" rtlCol="0">
            <a:spAutoFit/>
          </a:bodyPr>
          <a:lstStyle/>
          <a:p>
            <a:r>
              <a:rPr lang="en-US" altLang="ja-JP" sz="1600" dirty="0"/>
              <a:t>BareMetal Server for VPC</a:t>
            </a:r>
            <a:r>
              <a:rPr kumimoji="1" lang="ja-JP" altLang="en-US" sz="1600" dirty="0"/>
              <a:t>（ベアメタル）をご利用の場合、回答ください。</a:t>
            </a:r>
            <a:endParaRPr kumimoji="1" lang="en-US" altLang="ja-JP" sz="1600" dirty="0"/>
          </a:p>
          <a:p>
            <a:r>
              <a:rPr lang="ja-JP" altLang="en-US" sz="1600" dirty="0"/>
              <a:t>複数のスペックのサーバーがある場合は「</a:t>
            </a:r>
            <a:r>
              <a:rPr lang="en-US" altLang="ja-JP" sz="1600" dirty="0"/>
              <a:t> BareMetal Server for VPC </a:t>
            </a:r>
            <a:r>
              <a:rPr lang="ja-JP" altLang="en-US" sz="1600" dirty="0"/>
              <a:t>」シートをコピーして記載ください。</a:t>
            </a:r>
            <a:endParaRPr kumimoji="1" lang="en-US" altLang="ja-JP" sz="1600" dirty="0"/>
          </a:p>
          <a:p>
            <a:endParaRPr kumimoji="1" lang="en-US" altLang="ja-JP" sz="1600" dirty="0"/>
          </a:p>
          <a:p>
            <a:endParaRPr kumimoji="1" lang="en-US" altLang="ja-JP" sz="1600" dirty="0"/>
          </a:p>
          <a:p>
            <a:r>
              <a:rPr lang="en-US" altLang="ja-JP" sz="1600" dirty="0"/>
              <a:t>※</a:t>
            </a:r>
            <a:r>
              <a:rPr lang="ja-JP" altLang="en-US" sz="1600" dirty="0"/>
              <a:t>大阪</a:t>
            </a:r>
            <a:r>
              <a:rPr lang="en-US" altLang="ja-JP" sz="1600" dirty="0"/>
              <a:t>DC</a:t>
            </a:r>
            <a:r>
              <a:rPr lang="ja-JP" altLang="en-US" sz="1600" dirty="0"/>
              <a:t>での提供はありませんので、ご注意ください。</a:t>
            </a:r>
            <a:endParaRPr kumimoji="1" lang="ja-JP" altLang="en-US" sz="1600" dirty="0"/>
          </a:p>
        </p:txBody>
      </p:sp>
      <p:sp>
        <p:nvSpPr>
          <p:cNvPr id="6" name="テキスト ボックス 5">
            <a:extLst>
              <a:ext uri="{FF2B5EF4-FFF2-40B4-BE49-F238E27FC236}">
                <a16:creationId xmlns:a16="http://schemas.microsoft.com/office/drawing/2014/main" id="{55C2BC35-0326-68FF-8976-14A51A2FECB9}"/>
              </a:ext>
            </a:extLst>
          </p:cNvPr>
          <p:cNvSpPr txBox="1"/>
          <p:nvPr/>
        </p:nvSpPr>
        <p:spPr>
          <a:xfrm>
            <a:off x="6913770" y="1467416"/>
            <a:ext cx="415498" cy="369332"/>
          </a:xfrm>
          <a:prstGeom prst="rect">
            <a:avLst/>
          </a:prstGeom>
          <a:noFill/>
        </p:spPr>
        <p:txBody>
          <a:bodyPr wrap="none" rtlCol="0">
            <a:spAutoFit/>
          </a:bodyPr>
          <a:lstStyle/>
          <a:p>
            <a:r>
              <a:rPr kumimoji="1" lang="en-US" altLang="ja-JP" b="1" dirty="0">
                <a:solidFill>
                  <a:srgbClr val="FF0000"/>
                </a:solidFill>
              </a:rPr>
              <a:t>※</a:t>
            </a:r>
            <a:endParaRPr kumimoji="1" lang="ja-JP" altLang="en-US" b="1" dirty="0">
              <a:solidFill>
                <a:srgbClr val="FF0000"/>
              </a:solidFill>
            </a:endParaRPr>
          </a:p>
        </p:txBody>
      </p:sp>
    </p:spTree>
    <p:extLst>
      <p:ext uri="{BB962C8B-B14F-4D97-AF65-F5344CB8AC3E}">
        <p14:creationId xmlns:p14="http://schemas.microsoft.com/office/powerpoint/2010/main" val="242334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492F4C9B-6E00-0DE1-E75A-3062AF38DE25}"/>
              </a:ext>
            </a:extLst>
          </p:cNvPr>
          <p:cNvSpPr txBox="1">
            <a:spLocks/>
          </p:cNvSpPr>
          <p:nvPr/>
        </p:nvSpPr>
        <p:spPr>
          <a:xfrm>
            <a:off x="972000" y="317938"/>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Dedicated Host for VPC</a:t>
            </a:r>
            <a:endParaRPr lang="ja-JP" altLang="en-US" dirty="0"/>
          </a:p>
        </p:txBody>
      </p:sp>
      <p:sp>
        <p:nvSpPr>
          <p:cNvPr id="3" name="テキスト ボックス 2">
            <a:extLst>
              <a:ext uri="{FF2B5EF4-FFF2-40B4-BE49-F238E27FC236}">
                <a16:creationId xmlns:a16="http://schemas.microsoft.com/office/drawing/2014/main" id="{7DF356C4-141D-A194-F7B8-27EA946EF827}"/>
              </a:ext>
            </a:extLst>
          </p:cNvPr>
          <p:cNvSpPr txBox="1"/>
          <p:nvPr/>
        </p:nvSpPr>
        <p:spPr>
          <a:xfrm>
            <a:off x="617938" y="3013501"/>
            <a:ext cx="9368270" cy="830997"/>
          </a:xfrm>
          <a:prstGeom prst="rect">
            <a:avLst/>
          </a:prstGeom>
          <a:noFill/>
        </p:spPr>
        <p:txBody>
          <a:bodyPr wrap="none" rtlCol="0">
            <a:spAutoFit/>
          </a:bodyPr>
          <a:lstStyle/>
          <a:p>
            <a:r>
              <a:rPr lang="en-US" altLang="ja-JP" sz="1600" dirty="0"/>
              <a:t>Dedicated Host for VPC</a:t>
            </a:r>
            <a:r>
              <a:rPr kumimoji="1" lang="ja-JP" altLang="en-US" sz="1600" dirty="0"/>
              <a:t>（専用ホスト）をご利用の場合、回答ください。</a:t>
            </a:r>
            <a:endParaRPr kumimoji="1" lang="en-US" altLang="ja-JP" sz="1600" dirty="0"/>
          </a:p>
          <a:p>
            <a:r>
              <a:rPr lang="ja-JP" altLang="en-US" sz="1600" dirty="0"/>
              <a:t>複数のスペックのサーバーがある場合は「</a:t>
            </a:r>
            <a:r>
              <a:rPr lang="en-US" altLang="ja-JP" sz="1600" dirty="0"/>
              <a:t>Dedicated Host </a:t>
            </a:r>
            <a:r>
              <a:rPr lang="ja-JP" altLang="en-US" sz="1600" dirty="0"/>
              <a:t>」シートをコピーして記載ください。</a:t>
            </a:r>
            <a:endParaRPr kumimoji="1" lang="en-US" altLang="ja-JP" sz="1600" dirty="0"/>
          </a:p>
          <a:p>
            <a:endParaRPr kumimoji="1" lang="en-US" altLang="ja-JP" sz="1600" dirty="0"/>
          </a:p>
        </p:txBody>
      </p:sp>
      <p:pic>
        <p:nvPicPr>
          <p:cNvPr id="6" name="図 5">
            <a:extLst>
              <a:ext uri="{FF2B5EF4-FFF2-40B4-BE49-F238E27FC236}">
                <a16:creationId xmlns:a16="http://schemas.microsoft.com/office/drawing/2014/main" id="{EEB6CAC6-0691-10E3-14C6-9735E0A1E38E}"/>
              </a:ext>
            </a:extLst>
          </p:cNvPr>
          <p:cNvPicPr>
            <a:picLocks noChangeAspect="1"/>
          </p:cNvPicPr>
          <p:nvPr/>
        </p:nvPicPr>
        <p:blipFill>
          <a:blip r:embed="rId2"/>
          <a:stretch>
            <a:fillRect/>
          </a:stretch>
        </p:blipFill>
        <p:spPr>
          <a:xfrm>
            <a:off x="528363" y="1389476"/>
            <a:ext cx="11135273" cy="1255249"/>
          </a:xfrm>
          <a:prstGeom prst="rect">
            <a:avLst/>
          </a:prstGeom>
        </p:spPr>
      </p:pic>
    </p:spTree>
    <p:extLst>
      <p:ext uri="{BB962C8B-B14F-4D97-AF65-F5344CB8AC3E}">
        <p14:creationId xmlns:p14="http://schemas.microsoft.com/office/powerpoint/2010/main" val="345343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B9BCADBE-52CF-8262-066D-0CD17264A036}"/>
              </a:ext>
            </a:extLst>
          </p:cNvPr>
          <p:cNvSpPr txBox="1">
            <a:spLocks/>
          </p:cNvSpPr>
          <p:nvPr/>
        </p:nvSpPr>
        <p:spPr>
          <a:xfrm>
            <a:off x="972000" y="332006"/>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a:t>Block Storage</a:t>
            </a:r>
            <a:endParaRPr lang="ja-JP" altLang="en-US" dirty="0"/>
          </a:p>
        </p:txBody>
      </p:sp>
      <p:sp>
        <p:nvSpPr>
          <p:cNvPr id="3" name="テキスト ボックス 2">
            <a:extLst>
              <a:ext uri="{FF2B5EF4-FFF2-40B4-BE49-F238E27FC236}">
                <a16:creationId xmlns:a16="http://schemas.microsoft.com/office/drawing/2014/main" id="{0DD1DAD9-FCAA-A6C2-583F-CE28BD9247A6}"/>
              </a:ext>
            </a:extLst>
          </p:cNvPr>
          <p:cNvSpPr txBox="1"/>
          <p:nvPr/>
        </p:nvSpPr>
        <p:spPr>
          <a:xfrm>
            <a:off x="972000" y="3035004"/>
            <a:ext cx="9358011" cy="1815882"/>
          </a:xfrm>
          <a:prstGeom prst="rect">
            <a:avLst/>
          </a:prstGeom>
          <a:noFill/>
        </p:spPr>
        <p:txBody>
          <a:bodyPr wrap="none" rtlCol="0">
            <a:spAutoFit/>
          </a:bodyPr>
          <a:lstStyle/>
          <a:p>
            <a:r>
              <a:rPr kumimoji="1" lang="en-US" altLang="ja-JP" sz="1600" dirty="0"/>
              <a:t>Block Storage</a:t>
            </a:r>
            <a:r>
              <a:rPr kumimoji="1" lang="ja-JP" altLang="en-US" sz="1600" dirty="0"/>
              <a:t>をご利用の場合、回答ください。</a:t>
            </a:r>
            <a:endParaRPr kumimoji="1" lang="en-US" altLang="ja-JP" sz="1600" dirty="0"/>
          </a:p>
          <a:p>
            <a:endParaRPr kumimoji="1" lang="en-US" altLang="ja-JP" sz="1600" dirty="0"/>
          </a:p>
          <a:p>
            <a:r>
              <a:rPr lang="en-US" altLang="ja-JP" sz="1600" dirty="0"/>
              <a:t>※Virtual Server for VPC</a:t>
            </a:r>
            <a:r>
              <a:rPr lang="ja-JP" altLang="en-US" sz="1600" dirty="0"/>
              <a:t>（仮想マシン）をご利用の際にボリュームを追加する必要がありましたら</a:t>
            </a:r>
            <a:endParaRPr lang="en-US" altLang="ja-JP" sz="1600" dirty="0"/>
          </a:p>
          <a:p>
            <a:r>
              <a:rPr lang="ja-JP" altLang="en-US" sz="1600" dirty="0"/>
              <a:t>　こちらのシートに必要事項を回答ください。</a:t>
            </a:r>
            <a:endParaRPr lang="en-US" altLang="ja-JP" sz="1600" dirty="0"/>
          </a:p>
          <a:p>
            <a:endParaRPr lang="en-US" altLang="ja-JP" sz="1600" dirty="0"/>
          </a:p>
          <a:p>
            <a:r>
              <a:rPr lang="en-US" altLang="ja-JP" sz="1600" dirty="0">
                <a:solidFill>
                  <a:srgbClr val="FF0000"/>
                </a:solidFill>
              </a:rPr>
              <a:t>※</a:t>
            </a:r>
            <a:r>
              <a:rPr lang="ja-JP" altLang="en-US" sz="1600" dirty="0">
                <a:solidFill>
                  <a:srgbClr val="FF0000"/>
                </a:solidFill>
              </a:rPr>
              <a:t>複数のスペックのストレージがある場合はこのシートを複製して記載いただくか、</a:t>
            </a:r>
            <a:endParaRPr lang="en-US" altLang="ja-JP" sz="1600" dirty="0">
              <a:solidFill>
                <a:srgbClr val="FF0000"/>
              </a:solidFill>
            </a:endParaRPr>
          </a:p>
          <a:p>
            <a:r>
              <a:rPr lang="ja-JP" altLang="en-US" sz="1600" dirty="0">
                <a:solidFill>
                  <a:srgbClr val="FF0000"/>
                </a:solidFill>
              </a:rPr>
              <a:t>　同シートの下部に必要数分コピーして記載いただいても構いません。</a:t>
            </a:r>
            <a:endParaRPr lang="en-US" altLang="ja-JP" sz="1600" dirty="0">
              <a:solidFill>
                <a:srgbClr val="FF0000"/>
              </a:solidFill>
            </a:endParaRPr>
          </a:p>
        </p:txBody>
      </p:sp>
      <p:grpSp>
        <p:nvGrpSpPr>
          <p:cNvPr id="4" name="グループ化 3">
            <a:extLst>
              <a:ext uri="{FF2B5EF4-FFF2-40B4-BE49-F238E27FC236}">
                <a16:creationId xmlns:a16="http://schemas.microsoft.com/office/drawing/2014/main" id="{E95B7B85-5D5D-062E-E6A6-8879E69F5A90}"/>
              </a:ext>
            </a:extLst>
          </p:cNvPr>
          <p:cNvGrpSpPr/>
          <p:nvPr/>
        </p:nvGrpSpPr>
        <p:grpSpPr>
          <a:xfrm>
            <a:off x="972000" y="1087862"/>
            <a:ext cx="9386485" cy="1780968"/>
            <a:chOff x="972000" y="1270746"/>
            <a:chExt cx="9386485" cy="1780968"/>
          </a:xfrm>
        </p:grpSpPr>
        <p:pic>
          <p:nvPicPr>
            <p:cNvPr id="5" name="図 4">
              <a:extLst>
                <a:ext uri="{FF2B5EF4-FFF2-40B4-BE49-F238E27FC236}">
                  <a16:creationId xmlns:a16="http://schemas.microsoft.com/office/drawing/2014/main" id="{4928A5DF-0C2C-0843-3918-C647BFB7C9F7}"/>
                </a:ext>
              </a:extLst>
            </p:cNvPr>
            <p:cNvPicPr>
              <a:picLocks noChangeAspect="1"/>
            </p:cNvPicPr>
            <p:nvPr/>
          </p:nvPicPr>
          <p:blipFill>
            <a:blip r:embed="rId2"/>
            <a:stretch>
              <a:fillRect/>
            </a:stretch>
          </p:blipFill>
          <p:spPr>
            <a:xfrm>
              <a:off x="972000" y="1270746"/>
              <a:ext cx="9386485" cy="1780968"/>
            </a:xfrm>
            <a:prstGeom prst="rect">
              <a:avLst/>
            </a:prstGeom>
          </p:spPr>
        </p:pic>
        <p:cxnSp>
          <p:nvCxnSpPr>
            <p:cNvPr id="6" name="直線コネクタ 5">
              <a:extLst>
                <a:ext uri="{FF2B5EF4-FFF2-40B4-BE49-F238E27FC236}">
                  <a16:creationId xmlns:a16="http://schemas.microsoft.com/office/drawing/2014/main" id="{079F6FA1-9FBE-50F4-B01B-1BF8344ED82F}"/>
                </a:ext>
              </a:extLst>
            </p:cNvPr>
            <p:cNvCxnSpPr/>
            <p:nvPr/>
          </p:nvCxnSpPr>
          <p:spPr>
            <a:xfrm flipV="1">
              <a:off x="10358485" y="1364974"/>
              <a:ext cx="0" cy="1497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115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9A9F7013-5D6A-5B01-B227-130BE508E2FF}"/>
              </a:ext>
            </a:extLst>
          </p:cNvPr>
          <p:cNvSpPr txBox="1">
            <a:spLocks/>
          </p:cNvSpPr>
          <p:nvPr/>
        </p:nvSpPr>
        <p:spPr>
          <a:xfrm>
            <a:off x="972000" y="332006"/>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a:t>Network</a:t>
            </a:r>
            <a:endParaRPr lang="ja-JP" altLang="en-US" dirty="0"/>
          </a:p>
        </p:txBody>
      </p:sp>
      <p:sp>
        <p:nvSpPr>
          <p:cNvPr id="3" name="テキスト ボックス 2">
            <a:extLst>
              <a:ext uri="{FF2B5EF4-FFF2-40B4-BE49-F238E27FC236}">
                <a16:creationId xmlns:a16="http://schemas.microsoft.com/office/drawing/2014/main" id="{59632A12-E5C6-C571-5360-FDB4AFD72439}"/>
              </a:ext>
            </a:extLst>
          </p:cNvPr>
          <p:cNvSpPr txBox="1"/>
          <p:nvPr/>
        </p:nvSpPr>
        <p:spPr>
          <a:xfrm>
            <a:off x="713728" y="2922112"/>
            <a:ext cx="9828794" cy="523220"/>
          </a:xfrm>
          <a:prstGeom prst="rect">
            <a:avLst/>
          </a:prstGeom>
          <a:noFill/>
        </p:spPr>
        <p:txBody>
          <a:bodyPr wrap="square" rtlCol="0">
            <a:spAutoFit/>
          </a:bodyPr>
          <a:lstStyle/>
          <a:p>
            <a:r>
              <a:rPr kumimoji="1" lang="ja-JP" altLang="en-US" sz="1400" dirty="0"/>
              <a:t>図を参考にヒアリングシートの枠内に</a:t>
            </a:r>
            <a:r>
              <a:rPr kumimoji="1" lang="ja-JP" altLang="en-US" sz="1400" b="1" dirty="0">
                <a:solidFill>
                  <a:srgbClr val="FF0000"/>
                </a:solidFill>
              </a:rPr>
              <a:t>ネットワーク構成図を記載ください。</a:t>
            </a:r>
            <a:endParaRPr kumimoji="1" lang="en-US" altLang="ja-JP" sz="1400" b="1" dirty="0">
              <a:solidFill>
                <a:srgbClr val="FF0000"/>
              </a:solidFill>
            </a:endParaRPr>
          </a:p>
          <a:p>
            <a:r>
              <a:rPr kumimoji="1" lang="en-US" altLang="ja-JP" sz="1400" dirty="0">
                <a:solidFill>
                  <a:srgbClr val="FF0000"/>
                </a:solidFill>
              </a:rPr>
              <a:t>※</a:t>
            </a:r>
            <a:r>
              <a:rPr kumimoji="1" lang="ja-JP" altLang="en-US" sz="1400" dirty="0">
                <a:solidFill>
                  <a:srgbClr val="FF0000"/>
                </a:solidFill>
              </a:rPr>
              <a:t>必要に応じてヒアリングの場を設けさせていただく場合がございます。</a:t>
            </a:r>
          </a:p>
        </p:txBody>
      </p:sp>
      <p:pic>
        <p:nvPicPr>
          <p:cNvPr id="4" name="図 3">
            <a:extLst>
              <a:ext uri="{FF2B5EF4-FFF2-40B4-BE49-F238E27FC236}">
                <a16:creationId xmlns:a16="http://schemas.microsoft.com/office/drawing/2014/main" id="{F54EF89C-DEA6-304E-67F2-B0F5234E498C}"/>
              </a:ext>
            </a:extLst>
          </p:cNvPr>
          <p:cNvPicPr>
            <a:picLocks noChangeAspect="1"/>
          </p:cNvPicPr>
          <p:nvPr/>
        </p:nvPicPr>
        <p:blipFill>
          <a:blip r:embed="rId2"/>
          <a:stretch>
            <a:fillRect/>
          </a:stretch>
        </p:blipFill>
        <p:spPr>
          <a:xfrm>
            <a:off x="740232" y="3375108"/>
            <a:ext cx="3526968" cy="3214940"/>
          </a:xfrm>
          <a:prstGeom prst="rect">
            <a:avLst/>
          </a:prstGeom>
        </p:spPr>
      </p:pic>
      <p:pic>
        <p:nvPicPr>
          <p:cNvPr id="5" name="図 4">
            <a:extLst>
              <a:ext uri="{FF2B5EF4-FFF2-40B4-BE49-F238E27FC236}">
                <a16:creationId xmlns:a16="http://schemas.microsoft.com/office/drawing/2014/main" id="{4D9F4DBE-9081-A6FC-BFAF-0313003200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1161" y="3397844"/>
            <a:ext cx="4166295" cy="3192203"/>
          </a:xfrm>
          <a:prstGeom prst="rect">
            <a:avLst/>
          </a:prstGeom>
          <a:ln w="3175">
            <a:solidFill>
              <a:schemeClr val="tx1"/>
            </a:solidFill>
          </a:ln>
        </p:spPr>
      </p:pic>
      <p:pic>
        <p:nvPicPr>
          <p:cNvPr id="6" name="図 5">
            <a:extLst>
              <a:ext uri="{FF2B5EF4-FFF2-40B4-BE49-F238E27FC236}">
                <a16:creationId xmlns:a16="http://schemas.microsoft.com/office/drawing/2014/main" id="{425D5F3F-D0F1-7002-EA45-B9A8173C2CD1}"/>
              </a:ext>
            </a:extLst>
          </p:cNvPr>
          <p:cNvPicPr>
            <a:picLocks noChangeAspect="1"/>
          </p:cNvPicPr>
          <p:nvPr/>
        </p:nvPicPr>
        <p:blipFill>
          <a:blip r:embed="rId4"/>
          <a:stretch>
            <a:fillRect/>
          </a:stretch>
        </p:blipFill>
        <p:spPr>
          <a:xfrm>
            <a:off x="740232" y="969487"/>
            <a:ext cx="9553575" cy="1952625"/>
          </a:xfrm>
          <a:prstGeom prst="rect">
            <a:avLst/>
          </a:prstGeom>
        </p:spPr>
      </p:pic>
    </p:spTree>
    <p:extLst>
      <p:ext uri="{BB962C8B-B14F-4D97-AF65-F5344CB8AC3E}">
        <p14:creationId xmlns:p14="http://schemas.microsoft.com/office/powerpoint/2010/main" val="175015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5D010762-1175-110D-0B6D-25AC901456F4}"/>
              </a:ext>
            </a:extLst>
          </p:cNvPr>
          <p:cNvSpPr txBox="1">
            <a:spLocks/>
          </p:cNvSpPr>
          <p:nvPr/>
        </p:nvSpPr>
        <p:spPr>
          <a:xfrm>
            <a:off x="957932" y="275734"/>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a:t>VPN</a:t>
            </a:r>
            <a:r>
              <a:rPr lang="ja-JP" altLang="en-US"/>
              <a:t>（</a:t>
            </a:r>
            <a:r>
              <a:rPr lang="en-US" altLang="ja-JP"/>
              <a:t>IPSec VPN – VPN for VPC</a:t>
            </a:r>
            <a:r>
              <a:rPr lang="ja-JP" altLang="en-US"/>
              <a:t>接続）</a:t>
            </a:r>
            <a:endParaRPr lang="ja-JP" altLang="en-US" dirty="0"/>
          </a:p>
        </p:txBody>
      </p:sp>
      <p:pic>
        <p:nvPicPr>
          <p:cNvPr id="4" name="図 3">
            <a:extLst>
              <a:ext uri="{FF2B5EF4-FFF2-40B4-BE49-F238E27FC236}">
                <a16:creationId xmlns:a16="http://schemas.microsoft.com/office/drawing/2014/main" id="{F8183F7D-447B-FB58-EBE4-13564908C5BC}"/>
              </a:ext>
            </a:extLst>
          </p:cNvPr>
          <p:cNvPicPr>
            <a:picLocks noChangeAspect="1"/>
          </p:cNvPicPr>
          <p:nvPr/>
        </p:nvPicPr>
        <p:blipFill>
          <a:blip r:embed="rId2"/>
          <a:stretch>
            <a:fillRect/>
          </a:stretch>
        </p:blipFill>
        <p:spPr>
          <a:xfrm>
            <a:off x="804143" y="1013437"/>
            <a:ext cx="2680114" cy="1652737"/>
          </a:xfrm>
          <a:prstGeom prst="rect">
            <a:avLst/>
          </a:prstGeom>
          <a:ln>
            <a:solidFill>
              <a:schemeClr val="tx1"/>
            </a:solidFill>
          </a:ln>
        </p:spPr>
      </p:pic>
      <p:pic>
        <p:nvPicPr>
          <p:cNvPr id="5" name="図 4">
            <a:extLst>
              <a:ext uri="{FF2B5EF4-FFF2-40B4-BE49-F238E27FC236}">
                <a16:creationId xmlns:a16="http://schemas.microsoft.com/office/drawing/2014/main" id="{14EEE049-BCC4-7F60-C899-583769926E0E}"/>
              </a:ext>
            </a:extLst>
          </p:cNvPr>
          <p:cNvPicPr>
            <a:picLocks noChangeAspect="1"/>
          </p:cNvPicPr>
          <p:nvPr/>
        </p:nvPicPr>
        <p:blipFill rotWithShape="1">
          <a:blip r:embed="rId3"/>
          <a:srcRect b="3142"/>
          <a:stretch/>
        </p:blipFill>
        <p:spPr>
          <a:xfrm>
            <a:off x="3644769" y="1013437"/>
            <a:ext cx="2724783" cy="1652737"/>
          </a:xfrm>
          <a:prstGeom prst="rect">
            <a:avLst/>
          </a:prstGeom>
          <a:ln>
            <a:solidFill>
              <a:schemeClr val="tx1"/>
            </a:solidFill>
          </a:ln>
        </p:spPr>
      </p:pic>
      <p:sp>
        <p:nvSpPr>
          <p:cNvPr id="6" name="テキスト ボックス 5">
            <a:extLst>
              <a:ext uri="{FF2B5EF4-FFF2-40B4-BE49-F238E27FC236}">
                <a16:creationId xmlns:a16="http://schemas.microsoft.com/office/drawing/2014/main" id="{E1DA7119-E7EA-9166-BE36-9F88A8A97609}"/>
              </a:ext>
            </a:extLst>
          </p:cNvPr>
          <p:cNvSpPr txBox="1"/>
          <p:nvPr/>
        </p:nvSpPr>
        <p:spPr>
          <a:xfrm>
            <a:off x="6472524" y="983413"/>
            <a:ext cx="5705408" cy="1615827"/>
          </a:xfrm>
          <a:prstGeom prst="rect">
            <a:avLst/>
          </a:prstGeom>
          <a:noFill/>
        </p:spPr>
        <p:txBody>
          <a:bodyPr wrap="none" rtlCol="0">
            <a:spAutoFit/>
          </a:bodyPr>
          <a:lstStyle/>
          <a:p>
            <a:r>
              <a:rPr kumimoji="1" lang="en-US" altLang="ja-JP" sz="1500" b="1" dirty="0"/>
              <a:t>VPN</a:t>
            </a:r>
            <a:r>
              <a:rPr kumimoji="1" lang="ja-JP" altLang="en-US" sz="1500" b="1" dirty="0"/>
              <a:t>接続で</a:t>
            </a:r>
            <a:r>
              <a:rPr kumimoji="1" lang="en-US" altLang="ja-JP" sz="1500" b="1" dirty="0"/>
              <a:t>IBM Cloud</a:t>
            </a:r>
            <a:r>
              <a:rPr kumimoji="1" lang="ja-JP" altLang="en-US" sz="1500" b="1" dirty="0"/>
              <a:t>に接続する場合に質問に回答ください。</a:t>
            </a:r>
            <a:endParaRPr kumimoji="1" lang="en-US" altLang="ja-JP" sz="1500" b="1" dirty="0"/>
          </a:p>
          <a:p>
            <a:r>
              <a:rPr kumimoji="1" lang="ja-JP" altLang="en-US" sz="1400" dirty="0"/>
              <a:t>「サイト間の</a:t>
            </a:r>
            <a:r>
              <a:rPr kumimoji="1" lang="en-US" altLang="ja-JP" sz="1400" dirty="0"/>
              <a:t>VPN</a:t>
            </a:r>
            <a:r>
              <a:rPr kumimoji="1" lang="ja-JP" altLang="en-US" sz="1400" dirty="0"/>
              <a:t>ゲートウェイ」または</a:t>
            </a:r>
            <a:endParaRPr kumimoji="1" lang="en-US" altLang="ja-JP" sz="1400" dirty="0"/>
          </a:p>
          <a:p>
            <a:r>
              <a:rPr kumimoji="1" lang="ja-JP" altLang="en-US" sz="1400" dirty="0"/>
              <a:t>「クライアント・サイト間の</a:t>
            </a:r>
            <a:r>
              <a:rPr kumimoji="1" lang="en-US" altLang="ja-JP" sz="1400" dirty="0"/>
              <a:t>VPN</a:t>
            </a:r>
            <a:r>
              <a:rPr kumimoji="1" lang="ja-JP" altLang="en-US" sz="1400" dirty="0"/>
              <a:t>」から</a:t>
            </a:r>
            <a:r>
              <a:rPr lang="ja-JP" altLang="en-US" sz="1400" dirty="0"/>
              <a:t>選択できます。</a:t>
            </a:r>
            <a:endParaRPr lang="en-US" altLang="ja-JP" sz="1400" dirty="0"/>
          </a:p>
          <a:p>
            <a:r>
              <a:rPr lang="ja-JP" altLang="en-US" sz="1400" dirty="0"/>
              <a:t>　選択した内容によって、以下の質問に回答ください。</a:t>
            </a:r>
            <a:endParaRPr lang="en-US" altLang="ja-JP" sz="1400" dirty="0"/>
          </a:p>
          <a:p>
            <a:endParaRPr kumimoji="1" lang="en-US" altLang="ja-JP" sz="1400" dirty="0"/>
          </a:p>
          <a:p>
            <a:r>
              <a:rPr kumimoji="1" lang="ja-JP" altLang="en-US" sz="1400" b="1" dirty="0"/>
              <a:t>・サイト間の</a:t>
            </a:r>
            <a:r>
              <a:rPr kumimoji="1" lang="en-US" altLang="ja-JP" sz="1400" b="1" dirty="0"/>
              <a:t>VPN</a:t>
            </a:r>
            <a:r>
              <a:rPr kumimoji="1" lang="ja-JP" altLang="en-US" sz="1400" b="1" dirty="0"/>
              <a:t>ゲートウェイ　　→　質問</a:t>
            </a:r>
            <a:r>
              <a:rPr kumimoji="1" lang="en-US" altLang="ja-JP" sz="1400" b="1" dirty="0"/>
              <a:t>1</a:t>
            </a:r>
            <a:r>
              <a:rPr kumimoji="1" lang="ja-JP" altLang="en-US" sz="1400" b="1" dirty="0"/>
              <a:t>・質問</a:t>
            </a:r>
            <a:r>
              <a:rPr kumimoji="1" lang="en-US" altLang="ja-JP" sz="1400" b="1" dirty="0"/>
              <a:t>3</a:t>
            </a:r>
          </a:p>
          <a:p>
            <a:r>
              <a:rPr lang="ja-JP" altLang="en-US" sz="1400" b="1" dirty="0"/>
              <a:t>・クライアント・サイト間の</a:t>
            </a:r>
            <a:r>
              <a:rPr lang="en-US" altLang="ja-JP" sz="1400" b="1" dirty="0"/>
              <a:t>VPN</a:t>
            </a:r>
            <a:r>
              <a:rPr lang="ja-JP" altLang="en-US" sz="1400" b="1" dirty="0"/>
              <a:t>　→　質問</a:t>
            </a:r>
            <a:r>
              <a:rPr lang="en-US" altLang="ja-JP" sz="1400" b="1" dirty="0"/>
              <a:t>2</a:t>
            </a:r>
            <a:r>
              <a:rPr lang="ja-JP" altLang="en-US" sz="1400" b="1" dirty="0"/>
              <a:t>・質問</a:t>
            </a:r>
            <a:r>
              <a:rPr lang="en-US" altLang="ja-JP" sz="1400" b="1" dirty="0"/>
              <a:t>3</a:t>
            </a:r>
            <a:endParaRPr kumimoji="1" lang="ja-JP" altLang="en-US" sz="1400" b="1" dirty="0"/>
          </a:p>
        </p:txBody>
      </p:sp>
      <p:sp>
        <p:nvSpPr>
          <p:cNvPr id="7" name="テキスト ボックス 6">
            <a:extLst>
              <a:ext uri="{FF2B5EF4-FFF2-40B4-BE49-F238E27FC236}">
                <a16:creationId xmlns:a16="http://schemas.microsoft.com/office/drawing/2014/main" id="{FA66C183-3040-A0E5-DA18-926D6CB46EA9}"/>
              </a:ext>
            </a:extLst>
          </p:cNvPr>
          <p:cNvSpPr txBox="1"/>
          <p:nvPr/>
        </p:nvSpPr>
        <p:spPr>
          <a:xfrm>
            <a:off x="6647634" y="2539678"/>
            <a:ext cx="5287025" cy="646331"/>
          </a:xfrm>
          <a:prstGeom prst="rect">
            <a:avLst/>
          </a:prstGeom>
          <a:noFill/>
        </p:spPr>
        <p:txBody>
          <a:bodyPr wrap="none" rtlCol="0">
            <a:spAutoFit/>
          </a:bodyPr>
          <a:lstStyle/>
          <a:p>
            <a:r>
              <a:rPr kumimoji="1" lang="en-US" altLang="ja-JP" sz="1200" dirty="0">
                <a:solidFill>
                  <a:srgbClr val="FF0000"/>
                </a:solidFill>
              </a:rPr>
              <a:t>※</a:t>
            </a:r>
            <a:r>
              <a:rPr kumimoji="1" lang="ja-JP" altLang="en-US" sz="1200" dirty="0">
                <a:solidFill>
                  <a:srgbClr val="FF0000"/>
                </a:solidFill>
              </a:rPr>
              <a:t>クライアント・サイト間の</a:t>
            </a:r>
            <a:r>
              <a:rPr kumimoji="1" lang="en-US" altLang="ja-JP" sz="1200" dirty="0">
                <a:solidFill>
                  <a:srgbClr val="FF0000"/>
                </a:solidFill>
              </a:rPr>
              <a:t>VPN</a:t>
            </a:r>
            <a:r>
              <a:rPr lang="ja-JP" altLang="en-US" sz="1200" dirty="0">
                <a:solidFill>
                  <a:srgbClr val="FF0000"/>
                </a:solidFill>
              </a:rPr>
              <a:t>を選択された場合、</a:t>
            </a:r>
            <a:r>
              <a:rPr lang="en-US" altLang="ja-JP" sz="1200" dirty="0">
                <a:solidFill>
                  <a:srgbClr val="FF0000"/>
                </a:solidFill>
              </a:rPr>
              <a:t>Secrets Manager</a:t>
            </a:r>
            <a:r>
              <a:rPr lang="ja-JP" altLang="en-US" sz="1200" dirty="0">
                <a:solidFill>
                  <a:srgbClr val="FF0000"/>
                </a:solidFill>
              </a:rPr>
              <a:t>が</a:t>
            </a:r>
            <a:endParaRPr lang="en-US" altLang="ja-JP" sz="1200" dirty="0">
              <a:solidFill>
                <a:srgbClr val="FF0000"/>
              </a:solidFill>
            </a:endParaRPr>
          </a:p>
          <a:p>
            <a:r>
              <a:rPr kumimoji="1" lang="ja-JP" altLang="en-US" sz="1200" dirty="0">
                <a:solidFill>
                  <a:srgbClr val="FF0000"/>
                </a:solidFill>
              </a:rPr>
              <a:t>　必須となりますのであわせてお見積りさせていただきます。</a:t>
            </a:r>
            <a:endParaRPr kumimoji="1" lang="en-US" altLang="ja-JP" sz="1200" dirty="0">
              <a:solidFill>
                <a:srgbClr val="FF0000"/>
              </a:solidFill>
            </a:endParaRPr>
          </a:p>
          <a:p>
            <a:r>
              <a:rPr kumimoji="1" lang="ja-JP" altLang="en-US" sz="1200" dirty="0">
                <a:solidFill>
                  <a:srgbClr val="FF0000"/>
                </a:solidFill>
              </a:rPr>
              <a:t>（ヒアリングシートに質問項目はございません）</a:t>
            </a:r>
          </a:p>
        </p:txBody>
      </p:sp>
      <p:pic>
        <p:nvPicPr>
          <p:cNvPr id="8" name="図 7">
            <a:extLst>
              <a:ext uri="{FF2B5EF4-FFF2-40B4-BE49-F238E27FC236}">
                <a16:creationId xmlns:a16="http://schemas.microsoft.com/office/drawing/2014/main" id="{DBB6B764-7EDA-8BD9-14C0-C5C4A804F58F}"/>
              </a:ext>
            </a:extLst>
          </p:cNvPr>
          <p:cNvPicPr>
            <a:picLocks noChangeAspect="1"/>
          </p:cNvPicPr>
          <p:nvPr/>
        </p:nvPicPr>
        <p:blipFill>
          <a:blip r:embed="rId4"/>
          <a:stretch>
            <a:fillRect/>
          </a:stretch>
        </p:blipFill>
        <p:spPr>
          <a:xfrm>
            <a:off x="146869" y="3193681"/>
            <a:ext cx="7326541" cy="3354614"/>
          </a:xfrm>
          <a:prstGeom prst="rect">
            <a:avLst/>
          </a:prstGeom>
        </p:spPr>
      </p:pic>
      <p:sp>
        <p:nvSpPr>
          <p:cNvPr id="9" name="テキスト ボックス 8">
            <a:extLst>
              <a:ext uri="{FF2B5EF4-FFF2-40B4-BE49-F238E27FC236}">
                <a16:creationId xmlns:a16="http://schemas.microsoft.com/office/drawing/2014/main" id="{B0B41153-DE47-E8EF-0AA2-3C3B91A327EE}"/>
              </a:ext>
            </a:extLst>
          </p:cNvPr>
          <p:cNvSpPr txBox="1"/>
          <p:nvPr/>
        </p:nvSpPr>
        <p:spPr>
          <a:xfrm>
            <a:off x="7169829" y="3808610"/>
            <a:ext cx="4310795" cy="523220"/>
          </a:xfrm>
          <a:prstGeom prst="rect">
            <a:avLst/>
          </a:prstGeom>
          <a:noFill/>
        </p:spPr>
        <p:txBody>
          <a:bodyPr wrap="none" rtlCol="0">
            <a:spAutoFit/>
          </a:bodyPr>
          <a:lstStyle/>
          <a:p>
            <a:r>
              <a:rPr kumimoji="1" lang="ja-JP" altLang="en-US" sz="1400" dirty="0"/>
              <a:t>←接続拠点数は</a:t>
            </a:r>
            <a:r>
              <a:rPr kumimoji="1" lang="en-US" altLang="ja-JP" sz="1400" dirty="0">
                <a:solidFill>
                  <a:srgbClr val="FF0000"/>
                </a:solidFill>
              </a:rPr>
              <a:t>IBM Cloud</a:t>
            </a:r>
            <a:r>
              <a:rPr kumimoji="1" lang="ja-JP" altLang="en-US" sz="1400" dirty="0">
                <a:solidFill>
                  <a:srgbClr val="FF0000"/>
                </a:solidFill>
              </a:rPr>
              <a:t>に直接接続する拠点数</a:t>
            </a:r>
            <a:r>
              <a:rPr kumimoji="1" lang="ja-JP" altLang="en-US" sz="1400" dirty="0"/>
              <a:t>を</a:t>
            </a:r>
            <a:endParaRPr kumimoji="1" lang="en-US" altLang="ja-JP" sz="1400" dirty="0"/>
          </a:p>
          <a:p>
            <a:r>
              <a:rPr lang="ja-JP" altLang="en-US" sz="1400" dirty="0"/>
              <a:t>　</a:t>
            </a:r>
            <a:r>
              <a:rPr kumimoji="1" lang="ja-JP" altLang="en-US" sz="1400" dirty="0"/>
              <a:t>記載ください</a:t>
            </a:r>
          </a:p>
        </p:txBody>
      </p:sp>
      <p:sp>
        <p:nvSpPr>
          <p:cNvPr id="10" name="テキスト ボックス 9">
            <a:extLst>
              <a:ext uri="{FF2B5EF4-FFF2-40B4-BE49-F238E27FC236}">
                <a16:creationId xmlns:a16="http://schemas.microsoft.com/office/drawing/2014/main" id="{B21C5EFE-5AEE-3D23-52DF-5C0D3A9D124A}"/>
              </a:ext>
            </a:extLst>
          </p:cNvPr>
          <p:cNvSpPr txBox="1"/>
          <p:nvPr/>
        </p:nvSpPr>
        <p:spPr>
          <a:xfrm>
            <a:off x="7169829" y="6123873"/>
            <a:ext cx="3954929" cy="307777"/>
          </a:xfrm>
          <a:prstGeom prst="rect">
            <a:avLst/>
          </a:prstGeom>
          <a:noFill/>
        </p:spPr>
        <p:txBody>
          <a:bodyPr wrap="none" rtlCol="0">
            <a:spAutoFit/>
          </a:bodyPr>
          <a:lstStyle/>
          <a:p>
            <a:r>
              <a:rPr kumimoji="1" lang="ja-JP" altLang="en-US" sz="1400" dirty="0"/>
              <a:t>←空欄の場合は「不要」とさせていただきます</a:t>
            </a:r>
          </a:p>
        </p:txBody>
      </p:sp>
    </p:spTree>
    <p:extLst>
      <p:ext uri="{BB962C8B-B14F-4D97-AF65-F5344CB8AC3E}">
        <p14:creationId xmlns:p14="http://schemas.microsoft.com/office/powerpoint/2010/main" val="247742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2DF49A0E-1198-FFAB-1654-D4BE997F548E}"/>
              </a:ext>
            </a:extLst>
          </p:cNvPr>
          <p:cNvSpPr txBox="1">
            <a:spLocks/>
          </p:cNvSpPr>
          <p:nvPr/>
        </p:nvSpPr>
        <p:spPr>
          <a:xfrm>
            <a:off x="972000" y="317938"/>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ja-JP" altLang="en-US"/>
              <a:t>専用線接続</a:t>
            </a:r>
            <a:endParaRPr lang="ja-JP" altLang="en-US" dirty="0"/>
          </a:p>
        </p:txBody>
      </p:sp>
      <p:sp>
        <p:nvSpPr>
          <p:cNvPr id="6" name="テキスト ボックス 5">
            <a:extLst>
              <a:ext uri="{FF2B5EF4-FFF2-40B4-BE49-F238E27FC236}">
                <a16:creationId xmlns:a16="http://schemas.microsoft.com/office/drawing/2014/main" id="{B3757064-2EDD-5F89-70D2-ADDEBAF6D3E3}"/>
              </a:ext>
            </a:extLst>
          </p:cNvPr>
          <p:cNvSpPr txBox="1"/>
          <p:nvPr/>
        </p:nvSpPr>
        <p:spPr>
          <a:xfrm>
            <a:off x="452907" y="5680525"/>
            <a:ext cx="4253948" cy="307777"/>
          </a:xfrm>
          <a:prstGeom prst="rect">
            <a:avLst/>
          </a:prstGeom>
          <a:noFill/>
        </p:spPr>
        <p:txBody>
          <a:bodyPr wrap="square" rtlCol="0">
            <a:spAutoFit/>
          </a:bodyPr>
          <a:lstStyle/>
          <a:p>
            <a:r>
              <a:rPr kumimoji="1" lang="en-US" altLang="ja-JP" sz="1400" dirty="0">
                <a:solidFill>
                  <a:sysClr val="windowText" lastClr="000000"/>
                </a:solidFill>
                <a:latin typeface="Meiryo" charset="-128"/>
                <a:ea typeface="Meiryo" charset="-128"/>
                <a:cs typeface="Meiryo" charset="-128"/>
                <a:hlinkClick r:id="rId2"/>
              </a:rPr>
              <a:t>https://ibm.box.com/v/ibmcloud-yawaraka</a:t>
            </a:r>
            <a:endParaRPr kumimoji="1" lang="en-US" altLang="ja-JP" sz="1400" dirty="0">
              <a:solidFill>
                <a:sysClr val="windowText" lastClr="000000"/>
              </a:solidFill>
              <a:latin typeface="Meiryo" charset="-128"/>
              <a:ea typeface="Meiryo" charset="-128"/>
              <a:cs typeface="Meiryo" charset="-128"/>
            </a:endParaRPr>
          </a:p>
        </p:txBody>
      </p:sp>
      <p:pic>
        <p:nvPicPr>
          <p:cNvPr id="8" name="図 7">
            <a:extLst>
              <a:ext uri="{FF2B5EF4-FFF2-40B4-BE49-F238E27FC236}">
                <a16:creationId xmlns:a16="http://schemas.microsoft.com/office/drawing/2014/main" id="{A2674C20-B90A-E000-F988-CDB8995283C6}"/>
              </a:ext>
            </a:extLst>
          </p:cNvPr>
          <p:cNvPicPr>
            <a:picLocks noChangeAspect="1"/>
          </p:cNvPicPr>
          <p:nvPr/>
        </p:nvPicPr>
        <p:blipFill>
          <a:blip r:embed="rId3"/>
          <a:stretch>
            <a:fillRect/>
          </a:stretch>
        </p:blipFill>
        <p:spPr>
          <a:xfrm>
            <a:off x="593584" y="873736"/>
            <a:ext cx="10306050" cy="3000375"/>
          </a:xfrm>
          <a:prstGeom prst="rect">
            <a:avLst/>
          </a:prstGeom>
        </p:spPr>
      </p:pic>
      <p:sp>
        <p:nvSpPr>
          <p:cNvPr id="9" name="テキスト ボックス 8">
            <a:extLst>
              <a:ext uri="{FF2B5EF4-FFF2-40B4-BE49-F238E27FC236}">
                <a16:creationId xmlns:a16="http://schemas.microsoft.com/office/drawing/2014/main" id="{095362AC-CEA4-C969-7DF6-4BA240CCF060}"/>
              </a:ext>
            </a:extLst>
          </p:cNvPr>
          <p:cNvSpPr txBox="1"/>
          <p:nvPr/>
        </p:nvSpPr>
        <p:spPr>
          <a:xfrm>
            <a:off x="233721" y="4018532"/>
            <a:ext cx="11025775" cy="1815882"/>
          </a:xfrm>
          <a:prstGeom prst="rect">
            <a:avLst/>
          </a:prstGeom>
          <a:noFill/>
        </p:spPr>
        <p:txBody>
          <a:bodyPr wrap="none" rtlCol="0">
            <a:spAutoFit/>
          </a:bodyPr>
          <a:lstStyle/>
          <a:p>
            <a:r>
              <a:rPr kumimoji="1" lang="ja-JP" altLang="en-US" sz="1400" dirty="0"/>
              <a:t>　専用線接続（</a:t>
            </a:r>
            <a:r>
              <a:rPr kumimoji="1" lang="en-US" altLang="ja-JP" sz="1400" dirty="0"/>
              <a:t>Direct Link</a:t>
            </a:r>
            <a:r>
              <a:rPr lang="ja-JP" altLang="en-US" sz="1400" dirty="0"/>
              <a:t>）で</a:t>
            </a:r>
            <a:r>
              <a:rPr lang="en-US" altLang="ja-JP" sz="1400" dirty="0"/>
              <a:t>IBM Cloud</a:t>
            </a:r>
            <a:r>
              <a:rPr lang="ja-JP" altLang="en-US" sz="1400" dirty="0"/>
              <a:t>に接続する場合、各項目に回答ください</a:t>
            </a:r>
            <a:r>
              <a:rPr lang="ja-JP" altLang="en-US" sz="1400" dirty="0">
                <a:latin typeface="+mn-ea"/>
              </a:rPr>
              <a:t>。</a:t>
            </a:r>
            <a:endParaRPr kumimoji="1" lang="en-US" altLang="ja-JP" sz="1400" dirty="0">
              <a:latin typeface="+mn-ea"/>
            </a:endParaRPr>
          </a:p>
          <a:p>
            <a:r>
              <a:rPr kumimoji="1" lang="ja-JP" altLang="en-US" sz="1400" dirty="0">
                <a:latin typeface="+mn-ea"/>
              </a:rPr>
              <a:t>　キャリア名の欄は「技術よりな人が最初に読む </a:t>
            </a:r>
            <a:r>
              <a:rPr kumimoji="1" lang="en-US" altLang="ja-JP" sz="1400" dirty="0">
                <a:latin typeface="+mn-ea"/>
              </a:rPr>
              <a:t>IBM Cloud</a:t>
            </a:r>
            <a:r>
              <a:rPr kumimoji="1" lang="ja-JP" altLang="en-US" sz="1400" dirty="0">
                <a:latin typeface="+mn-ea"/>
              </a:rPr>
              <a:t>柔らか層本</a:t>
            </a:r>
            <a:r>
              <a:rPr kumimoji="1" lang="en-US" altLang="ja-JP" sz="1400" dirty="0">
                <a:latin typeface="+mn-ea"/>
              </a:rPr>
              <a:t>v4</a:t>
            </a:r>
            <a:r>
              <a:rPr kumimoji="1" lang="ja-JP" altLang="en-US" sz="1400" dirty="0">
                <a:latin typeface="+mn-ea"/>
              </a:rPr>
              <a:t>」 </a:t>
            </a:r>
            <a:r>
              <a:rPr kumimoji="1" lang="en-US" altLang="ja-JP" sz="1400" dirty="0">
                <a:latin typeface="+mn-ea"/>
              </a:rPr>
              <a:t>13-1. Direct Link</a:t>
            </a:r>
            <a:r>
              <a:rPr kumimoji="1" lang="ja-JP" altLang="en-US" sz="1400" dirty="0">
                <a:latin typeface="+mn-ea"/>
              </a:rPr>
              <a:t>の</a:t>
            </a:r>
            <a:endParaRPr kumimoji="1" lang="en-US" altLang="ja-JP" sz="1400" dirty="0">
              <a:latin typeface="+mn-ea"/>
            </a:endParaRPr>
          </a:p>
          <a:p>
            <a:r>
              <a:rPr kumimoji="1" lang="ja-JP" altLang="en-US" sz="1400" dirty="0">
                <a:latin typeface="+mn-ea"/>
              </a:rPr>
              <a:t>　日本国内の</a:t>
            </a:r>
            <a:r>
              <a:rPr kumimoji="1" lang="en-US" altLang="ja-JP" sz="1400" dirty="0">
                <a:latin typeface="+mn-ea"/>
              </a:rPr>
              <a:t>DC</a:t>
            </a:r>
            <a:r>
              <a:rPr kumimoji="1" lang="ja-JP" altLang="en-US" sz="1400" dirty="0">
                <a:latin typeface="+mn-ea"/>
              </a:rPr>
              <a:t>や</a:t>
            </a:r>
            <a:r>
              <a:rPr kumimoji="1" lang="en-US" altLang="ja-JP" sz="1400" dirty="0">
                <a:latin typeface="+mn-ea"/>
              </a:rPr>
              <a:t>POP</a:t>
            </a:r>
            <a:r>
              <a:rPr kumimoji="1" lang="ja-JP" altLang="en-US" sz="1400" dirty="0">
                <a:latin typeface="+mn-ea"/>
              </a:rPr>
              <a:t>に対しオーダー可能な</a:t>
            </a:r>
            <a:r>
              <a:rPr kumimoji="1" lang="en-US" altLang="ja-JP" sz="1400" dirty="0">
                <a:latin typeface="+mn-ea"/>
              </a:rPr>
              <a:t>Direct Link</a:t>
            </a:r>
            <a:r>
              <a:rPr kumimoji="1" lang="ja-JP" altLang="en-US" sz="1400" dirty="0">
                <a:latin typeface="+mn-ea"/>
              </a:rPr>
              <a:t>のタイプと場所に関する表（</a:t>
            </a:r>
            <a:r>
              <a:rPr kumimoji="1" lang="en-US" altLang="ja-JP" sz="1400" dirty="0">
                <a:latin typeface="+mn-ea"/>
              </a:rPr>
              <a:t>P.417</a:t>
            </a:r>
            <a:r>
              <a:rPr kumimoji="1" lang="ja-JP" altLang="en-US" sz="1400" dirty="0">
                <a:latin typeface="+mn-ea"/>
              </a:rPr>
              <a:t>前後</a:t>
            </a:r>
            <a:r>
              <a:rPr kumimoji="1" lang="en-US" altLang="ja-JP" sz="1400" dirty="0">
                <a:solidFill>
                  <a:srgbClr val="FF0000"/>
                </a:solidFill>
                <a:latin typeface="+mn-ea"/>
              </a:rPr>
              <a:t>※</a:t>
            </a:r>
            <a:r>
              <a:rPr kumimoji="1" lang="ja-JP" altLang="en-US" sz="1400" dirty="0">
                <a:latin typeface="+mn-ea"/>
              </a:rPr>
              <a:t>）をご確認のうえご記入ください。</a:t>
            </a:r>
            <a:endParaRPr kumimoji="1" lang="en-US" altLang="ja-JP" sz="1400" dirty="0">
              <a:latin typeface="+mn-ea"/>
            </a:endParaRPr>
          </a:p>
          <a:p>
            <a:r>
              <a:rPr lang="ja-JP" altLang="en-US" sz="1400" dirty="0">
                <a:latin typeface="+mn-ea"/>
              </a:rPr>
              <a:t>　</a:t>
            </a:r>
            <a:r>
              <a:rPr lang="en-US" altLang="ja-JP" sz="1200" dirty="0">
                <a:solidFill>
                  <a:srgbClr val="FF0000"/>
                </a:solidFill>
                <a:latin typeface="+mn-ea"/>
              </a:rPr>
              <a:t>※IBM Cloud</a:t>
            </a:r>
            <a:r>
              <a:rPr lang="ja-JP" altLang="en-US" sz="1200" dirty="0">
                <a:solidFill>
                  <a:srgbClr val="FF0000"/>
                </a:solidFill>
                <a:latin typeface="+mn-ea"/>
              </a:rPr>
              <a:t>柔らか層本は不定期に更新がおこなわれます。そのためダウンロードしたタイミングによりページ数が異なる場合がございます。</a:t>
            </a:r>
            <a:endParaRPr lang="en-US" altLang="ja-JP" sz="1200" dirty="0">
              <a:solidFill>
                <a:srgbClr val="FF0000"/>
              </a:solidFill>
              <a:latin typeface="+mn-ea"/>
            </a:endParaRPr>
          </a:p>
          <a:p>
            <a:endParaRPr lang="en-US" altLang="ja-JP" sz="1400" dirty="0">
              <a:latin typeface="+mn-ea"/>
            </a:endParaRPr>
          </a:p>
          <a:p>
            <a:r>
              <a:rPr lang="ja-JP" altLang="en-US" sz="1400" dirty="0">
                <a:latin typeface="+mn-ea"/>
              </a:rPr>
              <a:t>　</a:t>
            </a:r>
            <a:r>
              <a:rPr lang="en-US" altLang="ja-JP" sz="1400" dirty="0">
                <a:latin typeface="+mn-ea"/>
              </a:rPr>
              <a:t>IBM Cloud</a:t>
            </a:r>
            <a:r>
              <a:rPr lang="ja-JP" altLang="en-US" sz="1400" dirty="0">
                <a:latin typeface="+mn-ea"/>
              </a:rPr>
              <a:t>柔らか層本は以下の</a:t>
            </a:r>
            <a:r>
              <a:rPr lang="en-US" altLang="ja-JP" sz="1400" dirty="0">
                <a:latin typeface="+mn-ea"/>
              </a:rPr>
              <a:t>URL</a:t>
            </a:r>
            <a:r>
              <a:rPr lang="ja-JP" altLang="en-US" sz="1400" dirty="0">
                <a:latin typeface="+mn-ea"/>
              </a:rPr>
              <a:t>からダウンロード可能です。</a:t>
            </a:r>
            <a:endParaRPr lang="en-US" altLang="ja-JP" sz="1400" dirty="0">
              <a:latin typeface="+mn-ea"/>
            </a:endParaRPr>
          </a:p>
          <a:p>
            <a:r>
              <a:rPr kumimoji="1" lang="ja-JP" altLang="en-US" sz="1400" dirty="0">
                <a:solidFill>
                  <a:sysClr val="windowText" lastClr="000000"/>
                </a:solidFill>
                <a:latin typeface="Meiryo" charset="-128"/>
                <a:ea typeface="Meiryo" charset="-128"/>
                <a:cs typeface="Meiryo" charset="-128"/>
              </a:rPr>
              <a:t>　</a:t>
            </a:r>
            <a:endParaRPr kumimoji="1" lang="en-US" altLang="ja-JP" sz="1400" dirty="0">
              <a:solidFill>
                <a:sysClr val="windowText" lastClr="000000"/>
              </a:solidFill>
              <a:latin typeface="Meiryo" charset="-128"/>
              <a:ea typeface="Meiryo" charset="-128"/>
              <a:cs typeface="Meiryo" charset="-128"/>
            </a:endParaRPr>
          </a:p>
          <a:p>
            <a:endParaRPr kumimoji="1" lang="ja-JP" altLang="en-US" sz="1400" dirty="0"/>
          </a:p>
        </p:txBody>
      </p:sp>
    </p:spTree>
    <p:extLst>
      <p:ext uri="{BB962C8B-B14F-4D97-AF65-F5344CB8AC3E}">
        <p14:creationId xmlns:p14="http://schemas.microsoft.com/office/powerpoint/2010/main" val="17796347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_20230308_02">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UAZUテンプレート_2024ワイド版" id="{4C588E77-9495-43E9-9BF6-2A3CC6974620}" vid="{BE7DC103-A339-4853-A77E-4D582112FAC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IGUAZUテンプレート_2024ワイド版</Template>
  <TotalTime>196</TotalTime>
  <Words>1019</Words>
  <Application>Microsoft Office PowerPoint</Application>
  <PresentationFormat>ワイド画面</PresentationFormat>
  <Paragraphs>121</Paragraphs>
  <Slides>16</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Meiryo</vt:lpstr>
      <vt:lpstr>Meiryo</vt:lpstr>
      <vt:lpstr>游ゴシック</vt:lpstr>
      <vt:lpstr>Arial</vt:lpstr>
      <vt:lpstr>Calibri</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小島 奈津美</dc:creator>
  <cp:lastModifiedBy>小島 奈津美</cp:lastModifiedBy>
  <cp:revision>10</cp:revision>
  <cp:lastPrinted>2020-03-18T02:20:42Z</cp:lastPrinted>
  <dcterms:created xsi:type="dcterms:W3CDTF">2024-05-02T07:17:34Z</dcterms:created>
  <dcterms:modified xsi:type="dcterms:W3CDTF">2025-03-04T04:35:24Z</dcterms:modified>
</cp:coreProperties>
</file>