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35" r:id="rId1"/>
  </p:sldMasterIdLst>
  <p:notesMasterIdLst>
    <p:notesMasterId r:id="rId11"/>
  </p:notesMasterIdLst>
  <p:handoutMasterIdLst>
    <p:handoutMasterId r:id="rId12"/>
  </p:handoutMasterIdLst>
  <p:sldIdLst>
    <p:sldId id="266" r:id="rId2"/>
    <p:sldId id="271" r:id="rId3"/>
    <p:sldId id="272" r:id="rId4"/>
    <p:sldId id="273" r:id="rId5"/>
    <p:sldId id="274" r:id="rId6"/>
    <p:sldId id="275" r:id="rId7"/>
    <p:sldId id="276" r:id="rId8"/>
    <p:sldId id="277" r:id="rId9"/>
    <p:sldId id="260" r:id="rId10"/>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7" userDrawn="1">
          <p15:clr>
            <a:srgbClr val="A4A3A4"/>
          </p15:clr>
        </p15:guide>
        <p15:guide id="2" pos="6268" userDrawn="1">
          <p15:clr>
            <a:srgbClr val="A4A3A4"/>
          </p15:clr>
        </p15:guide>
        <p15:guide id="4" pos="490" userDrawn="1">
          <p15:clr>
            <a:srgbClr val="A4A3A4"/>
          </p15:clr>
        </p15:guide>
        <p15:guide id="5" orient="horz" pos="799" userDrawn="1">
          <p15:clr>
            <a:srgbClr val="A4A3A4"/>
          </p15:clr>
        </p15:guide>
        <p15:guide id="6" pos="351" userDrawn="1">
          <p15:clr>
            <a:srgbClr val="A4A3A4"/>
          </p15:clr>
        </p15:guide>
        <p15:guide id="7" pos="2320" userDrawn="1">
          <p15:clr>
            <a:srgbClr val="A4A3A4"/>
          </p15:clr>
        </p15:guide>
        <p15:guide id="8" orient="horz" pos="397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EE"/>
    <a:srgbClr val="004294"/>
    <a:srgbClr val="008ECD"/>
    <a:srgbClr val="0077C8"/>
    <a:srgbClr val="CC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957" autoAdjust="0"/>
  </p:normalViewPr>
  <p:slideViewPr>
    <p:cSldViewPr snapToGrid="0" showGuides="1">
      <p:cViewPr varScale="1">
        <p:scale>
          <a:sx n="69" d="100"/>
          <a:sy n="69" d="100"/>
        </p:scale>
        <p:origin x="564" y="60"/>
      </p:cViewPr>
      <p:guideLst>
        <p:guide orient="horz" pos="527"/>
        <p:guide pos="6268"/>
        <p:guide pos="490"/>
        <p:guide orient="horz" pos="799"/>
        <p:guide pos="351"/>
        <p:guide pos="2320"/>
        <p:guide orient="horz" pos="3974"/>
      </p:guideLst>
    </p:cSldViewPr>
  </p:slideViewPr>
  <p:notesTextViewPr>
    <p:cViewPr>
      <p:scale>
        <a:sx n="1" d="1"/>
        <a:sy n="1" d="1"/>
      </p:scale>
      <p:origin x="0" y="0"/>
    </p:cViewPr>
  </p:notesTextViewPr>
  <p:sorterViewPr>
    <p:cViewPr>
      <p:scale>
        <a:sx n="104" d="100"/>
        <a:sy n="104" d="100"/>
      </p:scale>
      <p:origin x="0" y="0"/>
    </p:cViewPr>
  </p:sorterViewPr>
  <p:notesViewPr>
    <p:cSldViewPr snapToGrid="0">
      <p:cViewPr varScale="1">
        <p:scale>
          <a:sx n="59" d="100"/>
          <a:sy n="59" d="100"/>
        </p:scale>
        <p:origin x="262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小島 奈津美" userId="d1fc365b-7a04-40e1-82f9-d9c3862f9ce8" providerId="ADAL" clId="{05CEA534-00FE-4DEB-BFEA-FB3C7F1CE27F}"/>
    <pc:docChg chg="modSld">
      <pc:chgData name="小島 奈津美" userId="d1fc365b-7a04-40e1-82f9-d9c3862f9ce8" providerId="ADAL" clId="{05CEA534-00FE-4DEB-BFEA-FB3C7F1CE27F}" dt="2025-03-04T04:24:17.850" v="85" actId="20577"/>
      <pc:docMkLst>
        <pc:docMk/>
      </pc:docMkLst>
      <pc:sldChg chg="modSp mod">
        <pc:chgData name="小島 奈津美" userId="d1fc365b-7a04-40e1-82f9-d9c3862f9ce8" providerId="ADAL" clId="{05CEA534-00FE-4DEB-BFEA-FB3C7F1CE27F}" dt="2025-03-04T04:21:56.479" v="0" actId="14100"/>
        <pc:sldMkLst>
          <pc:docMk/>
          <pc:sldMk cId="1110546432" sldId="271"/>
        </pc:sldMkLst>
        <pc:spChg chg="mod">
          <ac:chgData name="小島 奈津美" userId="d1fc365b-7a04-40e1-82f9-d9c3862f9ce8" providerId="ADAL" clId="{05CEA534-00FE-4DEB-BFEA-FB3C7F1CE27F}" dt="2025-03-04T04:21:56.479" v="0" actId="14100"/>
          <ac:spMkLst>
            <pc:docMk/>
            <pc:sldMk cId="1110546432" sldId="271"/>
            <ac:spMk id="7" creationId="{97FE4478-0644-E6E1-7920-CEB59084ECF5}"/>
          </ac:spMkLst>
        </pc:spChg>
      </pc:sldChg>
      <pc:sldChg chg="addSp modSp mod">
        <pc:chgData name="小島 奈津美" userId="d1fc365b-7a04-40e1-82f9-d9c3862f9ce8" providerId="ADAL" clId="{05CEA534-00FE-4DEB-BFEA-FB3C7F1CE27F}" dt="2025-03-04T04:23:04.865" v="81" actId="20577"/>
        <pc:sldMkLst>
          <pc:docMk/>
          <pc:sldMk cId="745940802" sldId="272"/>
        </pc:sldMkLst>
        <pc:spChg chg="add mod">
          <ac:chgData name="小島 奈津美" userId="d1fc365b-7a04-40e1-82f9-d9c3862f9ce8" providerId="ADAL" clId="{05CEA534-00FE-4DEB-BFEA-FB3C7F1CE27F}" dt="2025-03-04T04:23:04.865" v="81" actId="20577"/>
          <ac:spMkLst>
            <pc:docMk/>
            <pc:sldMk cId="745940802" sldId="272"/>
            <ac:spMk id="10" creationId="{D5491C41-B1DF-C589-10DC-BD24F3A91D27}"/>
          </ac:spMkLst>
        </pc:spChg>
      </pc:sldChg>
      <pc:sldChg chg="modSp mod">
        <pc:chgData name="小島 奈津美" userId="d1fc365b-7a04-40e1-82f9-d9c3862f9ce8" providerId="ADAL" clId="{05CEA534-00FE-4DEB-BFEA-FB3C7F1CE27F}" dt="2025-03-04T04:24:17.850" v="85" actId="20577"/>
        <pc:sldMkLst>
          <pc:docMk/>
          <pc:sldMk cId="2729352508" sldId="275"/>
        </pc:sldMkLst>
        <pc:spChg chg="mod">
          <ac:chgData name="小島 奈津美" userId="d1fc365b-7a04-40e1-82f9-d9c3862f9ce8" providerId="ADAL" clId="{05CEA534-00FE-4DEB-BFEA-FB3C7F1CE27F}" dt="2025-03-04T04:24:17.850" v="85" actId="20577"/>
          <ac:spMkLst>
            <pc:docMk/>
            <pc:sldMk cId="2729352508" sldId="275"/>
            <ac:spMk id="3" creationId="{72A5E7C4-91FF-7E10-7A7C-B6BB5F4E695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A7F69011-6527-48BF-9980-2430695214CA}" type="datetimeFigureOut">
              <a:rPr kumimoji="1" lang="ja-JP" altLang="en-US" smtClean="0"/>
              <a:t>2025/3/4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D072BEA6-8FA8-4078-9D18-FD13F40027EA}" type="slidenum">
              <a:rPr kumimoji="1" lang="ja-JP" altLang="en-US" smtClean="0"/>
              <a:t>‹#›</a:t>
            </a:fld>
            <a:endParaRPr kumimoji="1" lang="ja-JP" altLang="en-US"/>
          </a:p>
        </p:txBody>
      </p:sp>
    </p:spTree>
    <p:extLst>
      <p:ext uri="{BB962C8B-B14F-4D97-AF65-F5344CB8AC3E}">
        <p14:creationId xmlns:p14="http://schemas.microsoft.com/office/powerpoint/2010/main" val="24528780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8D0611F-0EF9-4E00-962D-38CC94D649C3}" type="datetimeFigureOut">
              <a:rPr kumimoji="1" lang="ja-JP" altLang="en-US" smtClean="0"/>
              <a:t>2025/3/4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F1D6331-3B95-4894-92CE-CD444FBF93F4}" type="slidenum">
              <a:rPr kumimoji="1" lang="ja-JP" altLang="en-US" smtClean="0"/>
              <a:t>‹#›</a:t>
            </a:fld>
            <a:endParaRPr kumimoji="1" lang="ja-JP" altLang="en-US"/>
          </a:p>
        </p:txBody>
      </p:sp>
    </p:spTree>
    <p:extLst>
      <p:ext uri="{BB962C8B-B14F-4D97-AF65-F5344CB8AC3E}">
        <p14:creationId xmlns:p14="http://schemas.microsoft.com/office/powerpoint/2010/main" val="38705855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1D6331-3B95-4894-92CE-CD444FBF93F4}" type="slidenum">
              <a:rPr kumimoji="1" lang="ja-JP" altLang="en-US" smtClean="0"/>
              <a:t>0</a:t>
            </a:fld>
            <a:endParaRPr kumimoji="1" lang="ja-JP" altLang="en-US"/>
          </a:p>
        </p:txBody>
      </p:sp>
    </p:spTree>
    <p:extLst>
      <p:ext uri="{BB962C8B-B14F-4D97-AF65-F5344CB8AC3E}">
        <p14:creationId xmlns:p14="http://schemas.microsoft.com/office/powerpoint/2010/main" val="1453998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1D6331-3B95-4894-92CE-CD444FBF93F4}" type="slidenum">
              <a:rPr kumimoji="1" lang="ja-JP" altLang="en-US" smtClean="0"/>
              <a:t>1</a:t>
            </a:fld>
            <a:endParaRPr kumimoji="1" lang="ja-JP" altLang="en-US"/>
          </a:p>
        </p:txBody>
      </p:sp>
    </p:spTree>
    <p:extLst>
      <p:ext uri="{BB962C8B-B14F-4D97-AF65-F5344CB8AC3E}">
        <p14:creationId xmlns:p14="http://schemas.microsoft.com/office/powerpoint/2010/main" val="492235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_スライド">
    <p:spTree>
      <p:nvGrpSpPr>
        <p:cNvPr id="1" name=""/>
        <p:cNvGrpSpPr/>
        <p:nvPr/>
      </p:nvGrpSpPr>
      <p:grpSpPr>
        <a:xfrm>
          <a:off x="0" y="0"/>
          <a:ext cx="0" cy="0"/>
          <a:chOff x="0" y="0"/>
          <a:chExt cx="0" cy="0"/>
        </a:xfrm>
      </p:grpSpPr>
      <p:pic>
        <p:nvPicPr>
          <p:cNvPr id="3" name="図 2" descr="図形, 矢印&#10;&#10;自動的に生成された説明">
            <a:extLst>
              <a:ext uri="{FF2B5EF4-FFF2-40B4-BE49-F238E27FC236}">
                <a16:creationId xmlns:a16="http://schemas.microsoft.com/office/drawing/2014/main" id="{49339497-890B-41C2-6A63-E9AC3987B3A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910"/>
          </a:xfrm>
          <a:prstGeom prst="rect">
            <a:avLst/>
          </a:prstGeom>
        </p:spPr>
      </p:pic>
      <p:sp>
        <p:nvSpPr>
          <p:cNvPr id="18" name="正方形/長方形 17">
            <a:extLst>
              <a:ext uri="{FF2B5EF4-FFF2-40B4-BE49-F238E27FC236}">
                <a16:creationId xmlns:a16="http://schemas.microsoft.com/office/drawing/2014/main" id="{2C465BAB-55A2-F1C2-5BE1-FB3FD4361AAF}"/>
              </a:ext>
            </a:extLst>
          </p:cNvPr>
          <p:cNvSpPr/>
          <p:nvPr userDrawn="1"/>
        </p:nvSpPr>
        <p:spPr>
          <a:xfrm>
            <a:off x="9526410" y="6486985"/>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80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Copyright 2024 IGUAZU Corporation</a:t>
            </a:r>
            <a:endParaRPr lang="ja-JP" altLang="en-US" sz="8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a:extLst>
              <a:ext uri="{FF2B5EF4-FFF2-40B4-BE49-F238E27FC236}">
                <a16:creationId xmlns:a16="http://schemas.microsoft.com/office/drawing/2014/main" id="{D65403C0-CEB5-321D-356A-1D0A07435C4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25238" y="188369"/>
            <a:ext cx="974426" cy="322904"/>
          </a:xfrm>
          <a:prstGeom prst="rect">
            <a:avLst/>
          </a:prstGeom>
        </p:spPr>
      </p:pic>
    </p:spTree>
    <p:extLst>
      <p:ext uri="{BB962C8B-B14F-4D97-AF65-F5344CB8AC3E}">
        <p14:creationId xmlns:p14="http://schemas.microsoft.com/office/powerpoint/2010/main" val="802460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ベース_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023B2AD-089E-485B-6527-0F69E9FE5251}"/>
              </a:ext>
            </a:extLst>
          </p:cNvPr>
          <p:cNvSpPr/>
          <p:nvPr userDrawn="1"/>
        </p:nvSpPr>
        <p:spPr>
          <a:xfrm>
            <a:off x="7492945" y="6567247"/>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1"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799">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Copyright 2022 IGUAZU Corporation</a:t>
            </a:r>
            <a:endParaRPr lang="ja-JP" altLang="en-US" sz="799"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1">
            <a:extLst>
              <a:ext uri="{FF2B5EF4-FFF2-40B4-BE49-F238E27FC236}">
                <a16:creationId xmlns:a16="http://schemas.microsoft.com/office/drawing/2014/main" id="{1D1702E5-0267-5A91-0440-495512BD5039}"/>
              </a:ext>
            </a:extLst>
          </p:cNvPr>
          <p:cNvSpPr txBox="1">
            <a:spLocks/>
          </p:cNvSpPr>
          <p:nvPr userDrawn="1"/>
        </p:nvSpPr>
        <p:spPr>
          <a:xfrm>
            <a:off x="11789516" y="6516000"/>
            <a:ext cx="258762" cy="200324"/>
          </a:xfrm>
          <a:prstGeom prst="rect">
            <a:avLst/>
          </a:prstGeom>
          <a:noFill/>
        </p:spPr>
        <p:txBody>
          <a:bodyPr wrap="none" lIns="72000" tIns="36000" rIns="72000" bIns="36000" anchor="b" anchorCtr="0"/>
          <a:lstStyle>
            <a:defPPr>
              <a:defRPr lang="ja-JP"/>
            </a:defPPr>
            <a:lvl1pPr marL="0" algn="ctr" defTabSz="914400" rtl="0" eaLnBrk="1" latinLnBrk="0" hangingPunct="1">
              <a:defRPr kumimoji="1" sz="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1553A74-1AEF-4BCD-991F-1EA2CCBD2E3A}" type="slidenum">
              <a:rPr lang="ja-JP" altLang="en-US" smtClean="0">
                <a:solidFill>
                  <a:schemeClr val="bg1">
                    <a:lumMod val="50000"/>
                  </a:schemeClr>
                </a:solidFill>
              </a:rPr>
              <a:pPr/>
              <a:t>‹#›</a:t>
            </a:fld>
            <a:endParaRPr lang="ja-JP" altLang="en-US" dirty="0">
              <a:solidFill>
                <a:schemeClr val="bg1">
                  <a:lumMod val="50000"/>
                </a:schemeClr>
              </a:solidFill>
            </a:endParaRPr>
          </a:p>
        </p:txBody>
      </p:sp>
      <p:pic>
        <p:nvPicPr>
          <p:cNvPr id="2" name="図 1">
            <a:extLst>
              <a:ext uri="{FF2B5EF4-FFF2-40B4-BE49-F238E27FC236}">
                <a16:creationId xmlns:a16="http://schemas.microsoft.com/office/drawing/2014/main" id="{D2424ECD-78A8-B3D0-7433-4006166F9C13}"/>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498000" y="599976"/>
            <a:ext cx="11196000" cy="215900"/>
          </a:xfrm>
          <a:prstGeom prst="rect">
            <a:avLst/>
          </a:prstGeom>
        </p:spPr>
      </p:pic>
      <p:pic>
        <p:nvPicPr>
          <p:cNvPr id="3" name="図 2">
            <a:extLst>
              <a:ext uri="{FF2B5EF4-FFF2-40B4-BE49-F238E27FC236}">
                <a16:creationId xmlns:a16="http://schemas.microsoft.com/office/drawing/2014/main" id="{EAC81A0C-7F74-BFA8-C19C-B02CBC21019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25238" y="188369"/>
            <a:ext cx="974426" cy="322904"/>
          </a:xfrm>
          <a:prstGeom prst="rect">
            <a:avLst/>
          </a:prstGeom>
        </p:spPr>
      </p:pic>
      <p:sp>
        <p:nvSpPr>
          <p:cNvPr id="8" name="正方形/長方形 7">
            <a:extLst>
              <a:ext uri="{FF2B5EF4-FFF2-40B4-BE49-F238E27FC236}">
                <a16:creationId xmlns:a16="http://schemas.microsoft.com/office/drawing/2014/main" id="{240C0358-2FE1-933C-A100-5C39C4300A28}"/>
              </a:ext>
            </a:extLst>
          </p:cNvPr>
          <p:cNvSpPr/>
          <p:nvPr userDrawn="1"/>
        </p:nvSpPr>
        <p:spPr>
          <a:xfrm>
            <a:off x="9526410" y="6486985"/>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80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Copyright 2024 IGUAZU Corporation</a:t>
            </a:r>
            <a:endParaRPr lang="ja-JP" altLang="en-US" sz="8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21701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最終_スライド">
    <p:spTree>
      <p:nvGrpSpPr>
        <p:cNvPr id="1" name=""/>
        <p:cNvGrpSpPr/>
        <p:nvPr/>
      </p:nvGrpSpPr>
      <p:grpSpPr>
        <a:xfrm>
          <a:off x="0" y="0"/>
          <a:ext cx="0" cy="0"/>
          <a:chOff x="0" y="0"/>
          <a:chExt cx="0" cy="0"/>
        </a:xfrm>
      </p:grpSpPr>
      <p:pic>
        <p:nvPicPr>
          <p:cNvPr id="5" name="図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99709" y="2757963"/>
            <a:ext cx="2992582" cy="997527"/>
          </a:xfrm>
          <a:prstGeom prst="rect">
            <a:avLst/>
          </a:prstGeom>
        </p:spPr>
      </p:pic>
    </p:spTree>
    <p:extLst>
      <p:ext uri="{BB962C8B-B14F-4D97-AF65-F5344CB8AC3E}">
        <p14:creationId xmlns:p14="http://schemas.microsoft.com/office/powerpoint/2010/main" val="42550187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9183168"/>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29" r:id="rId3"/>
  </p:sldLayoutIdLst>
  <p:hf hdr="0" ftr="0" dt="0"/>
  <p:txStyles>
    <p:title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24" indent="-228624" algn="l" defTabSz="914492"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69" indent="-228624" algn="l" defTabSz="914492"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114" indent="-228624" algn="l" defTabSz="91449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360"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608"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852"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2097"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344"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588"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92" rtl="0" eaLnBrk="1" latinLnBrk="0" hangingPunct="1">
        <a:defRPr kumimoji="1" sz="1800" kern="1200">
          <a:solidFill>
            <a:schemeClr val="tx1"/>
          </a:solidFill>
          <a:latin typeface="+mn-lt"/>
          <a:ea typeface="+mn-ea"/>
          <a:cs typeface="+mn-cs"/>
        </a:defRPr>
      </a:lvl1pPr>
      <a:lvl2pPr marL="457247" algn="l" defTabSz="914492" rtl="0" eaLnBrk="1" latinLnBrk="0" hangingPunct="1">
        <a:defRPr kumimoji="1" sz="1800" kern="1200">
          <a:solidFill>
            <a:schemeClr val="tx1"/>
          </a:solidFill>
          <a:latin typeface="+mn-lt"/>
          <a:ea typeface="+mn-ea"/>
          <a:cs typeface="+mn-cs"/>
        </a:defRPr>
      </a:lvl2pPr>
      <a:lvl3pPr marL="914492" algn="l" defTabSz="914492" rtl="0" eaLnBrk="1" latinLnBrk="0" hangingPunct="1">
        <a:defRPr kumimoji="1" sz="1800" kern="1200">
          <a:solidFill>
            <a:schemeClr val="tx1"/>
          </a:solidFill>
          <a:latin typeface="+mn-lt"/>
          <a:ea typeface="+mn-ea"/>
          <a:cs typeface="+mn-cs"/>
        </a:defRPr>
      </a:lvl3pPr>
      <a:lvl4pPr marL="1371736" algn="l" defTabSz="914492" rtl="0" eaLnBrk="1" latinLnBrk="0" hangingPunct="1">
        <a:defRPr kumimoji="1" sz="1800" kern="1200">
          <a:solidFill>
            <a:schemeClr val="tx1"/>
          </a:solidFill>
          <a:latin typeface="+mn-lt"/>
          <a:ea typeface="+mn-ea"/>
          <a:cs typeface="+mn-cs"/>
        </a:defRPr>
      </a:lvl4pPr>
      <a:lvl5pPr marL="1828984" algn="l" defTabSz="914492" rtl="0" eaLnBrk="1" latinLnBrk="0" hangingPunct="1">
        <a:defRPr kumimoji="1" sz="1800" kern="1200">
          <a:solidFill>
            <a:schemeClr val="tx1"/>
          </a:solidFill>
          <a:latin typeface="+mn-lt"/>
          <a:ea typeface="+mn-ea"/>
          <a:cs typeface="+mn-cs"/>
        </a:defRPr>
      </a:lvl5pPr>
      <a:lvl6pPr marL="2286228" algn="l" defTabSz="914492" rtl="0" eaLnBrk="1" latinLnBrk="0" hangingPunct="1">
        <a:defRPr kumimoji="1" sz="1800" kern="1200">
          <a:solidFill>
            <a:schemeClr val="tx1"/>
          </a:solidFill>
          <a:latin typeface="+mn-lt"/>
          <a:ea typeface="+mn-ea"/>
          <a:cs typeface="+mn-cs"/>
        </a:defRPr>
      </a:lvl6pPr>
      <a:lvl7pPr marL="2743474" algn="l" defTabSz="914492" rtl="0" eaLnBrk="1" latinLnBrk="0" hangingPunct="1">
        <a:defRPr kumimoji="1" sz="1800" kern="1200">
          <a:solidFill>
            <a:schemeClr val="tx1"/>
          </a:solidFill>
          <a:latin typeface="+mn-lt"/>
          <a:ea typeface="+mn-ea"/>
          <a:cs typeface="+mn-cs"/>
        </a:defRPr>
      </a:lvl7pPr>
      <a:lvl8pPr marL="3200720" algn="l" defTabSz="914492" rtl="0" eaLnBrk="1" latinLnBrk="0" hangingPunct="1">
        <a:defRPr kumimoji="1" sz="1800" kern="1200">
          <a:solidFill>
            <a:schemeClr val="tx1"/>
          </a:solidFill>
          <a:latin typeface="+mn-lt"/>
          <a:ea typeface="+mn-ea"/>
          <a:cs typeface="+mn-cs"/>
        </a:defRPr>
      </a:lvl8pPr>
      <a:lvl9pPr marL="3657964" algn="l" defTabSz="91449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ibm.box.com/v/ibmcloud-yawarak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A6BF7284-B876-E100-CC28-36DA98C34938}"/>
              </a:ext>
            </a:extLst>
          </p:cNvPr>
          <p:cNvSpPr txBox="1">
            <a:spLocks/>
          </p:cNvSpPr>
          <p:nvPr/>
        </p:nvSpPr>
        <p:spPr>
          <a:xfrm>
            <a:off x="3151187" y="1743707"/>
            <a:ext cx="5889625" cy="477837"/>
          </a:xfrm>
          <a:prstGeom prst="rect">
            <a:avLst/>
          </a:prstGeom>
        </p:spPr>
        <p:txBody>
          <a:bodyPr anchor="t"/>
          <a:lstStyle>
            <a:lvl1pPr algn="ctr" defTabSz="914492" rtl="0" eaLnBrk="1" latinLnBrk="0" hangingPunct="1">
              <a:lnSpc>
                <a:spcPct val="90000"/>
              </a:lnSpc>
              <a:spcBef>
                <a:spcPct val="0"/>
              </a:spcBef>
              <a:buNone/>
              <a:defRPr kumimoji="1" sz="2600" b="1" kern="1200">
                <a:solidFill>
                  <a:schemeClr val="tx1"/>
                </a:solidFill>
                <a:latin typeface="+mj-lt"/>
                <a:ea typeface="+mj-ea"/>
                <a:cs typeface="+mj-cs"/>
              </a:defRPr>
            </a:lvl1pPr>
          </a:lstStyle>
          <a:p>
            <a:r>
              <a:rPr lang="en-US" altLang="ja-JP" sz="2800" dirty="0"/>
              <a:t>IBM</a:t>
            </a:r>
            <a:r>
              <a:rPr lang="ja-JP" altLang="en-US" sz="2800" dirty="0"/>
              <a:t> </a:t>
            </a:r>
            <a:r>
              <a:rPr lang="en-US" altLang="ja-JP" sz="2800" dirty="0"/>
              <a:t>Cloud</a:t>
            </a:r>
            <a:r>
              <a:rPr lang="ja-JP" altLang="en-US" sz="2800" dirty="0"/>
              <a:t>　</a:t>
            </a:r>
          </a:p>
        </p:txBody>
      </p:sp>
      <p:sp>
        <p:nvSpPr>
          <p:cNvPr id="6" name="字幕 2">
            <a:extLst>
              <a:ext uri="{FF2B5EF4-FFF2-40B4-BE49-F238E27FC236}">
                <a16:creationId xmlns:a16="http://schemas.microsoft.com/office/drawing/2014/main" id="{877135E6-0C52-1857-7198-FAB57B3156D8}"/>
              </a:ext>
            </a:extLst>
          </p:cNvPr>
          <p:cNvSpPr txBox="1">
            <a:spLocks/>
          </p:cNvSpPr>
          <p:nvPr/>
        </p:nvSpPr>
        <p:spPr>
          <a:xfrm>
            <a:off x="3151187" y="2292982"/>
            <a:ext cx="6244604" cy="365125"/>
          </a:xfrm>
          <a:prstGeom prst="rect">
            <a:avLst/>
          </a:prstGeom>
        </p:spPr>
        <p:txBody>
          <a:bodyPr/>
          <a:lstStyle>
            <a:lvl1pPr marL="0" indent="0" algn="ctr" defTabSz="914492" rtl="0" eaLnBrk="1" latinLnBrk="0" hangingPunct="1">
              <a:lnSpc>
                <a:spcPct val="90000"/>
              </a:lnSpc>
              <a:spcBef>
                <a:spcPts val="1000"/>
              </a:spcBef>
              <a:buFont typeface="Arial" panose="020B0604020202020204" pitchFamily="34" charset="0"/>
              <a:buNone/>
              <a:defRPr kumimoji="1" sz="2000" b="1" kern="1200">
                <a:solidFill>
                  <a:schemeClr val="tx1"/>
                </a:solidFill>
                <a:latin typeface="+mn-lt"/>
                <a:ea typeface="+mn-ea"/>
                <a:cs typeface="+mn-cs"/>
              </a:defRPr>
            </a:lvl1pPr>
            <a:lvl2pPr marL="457200" indent="0" algn="ctr" defTabSz="914492"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92"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2400" dirty="0"/>
              <a:t>IaaS</a:t>
            </a:r>
            <a:r>
              <a:rPr lang="ja-JP" altLang="en-US" sz="2400" dirty="0"/>
              <a:t>（</a:t>
            </a:r>
            <a:r>
              <a:rPr lang="en-US" altLang="ja-JP" sz="2400" dirty="0"/>
              <a:t>Classic VSI</a:t>
            </a:r>
            <a:r>
              <a:rPr lang="ja-JP" altLang="en-US" sz="2400" dirty="0"/>
              <a:t>）用ヒアリングシート記入時の注意事項</a:t>
            </a:r>
            <a:endParaRPr lang="en-US" altLang="ja-JP" sz="2400" dirty="0"/>
          </a:p>
          <a:p>
            <a:r>
              <a:rPr lang="en-US" altLang="ja-JP" dirty="0"/>
              <a:t>(20250303</a:t>
            </a:r>
            <a:r>
              <a:rPr lang="ja-JP" altLang="en-US" dirty="0"/>
              <a:t>版</a:t>
            </a:r>
            <a:r>
              <a:rPr lang="en-US" altLang="ja-JP" dirty="0"/>
              <a:t>)</a:t>
            </a:r>
            <a:endParaRPr lang="ja-JP" altLang="en-US" dirty="0"/>
          </a:p>
        </p:txBody>
      </p:sp>
      <p:pic>
        <p:nvPicPr>
          <p:cNvPr id="7" name="Picture 2">
            <a:extLst>
              <a:ext uri="{FF2B5EF4-FFF2-40B4-BE49-F238E27FC236}">
                <a16:creationId xmlns:a16="http://schemas.microsoft.com/office/drawing/2014/main" id="{87F03DC3-4786-BF1B-6627-B6F25D20A263}"/>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4248839" y="3429000"/>
            <a:ext cx="3531863" cy="1165331"/>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C2E98626-5E64-56AE-CB6A-A64EFDDEE831}"/>
              </a:ext>
            </a:extLst>
          </p:cNvPr>
          <p:cNvSpPr txBox="1"/>
          <p:nvPr/>
        </p:nvSpPr>
        <p:spPr>
          <a:xfrm>
            <a:off x="4248839" y="4765059"/>
            <a:ext cx="3694322" cy="1200329"/>
          </a:xfrm>
          <a:prstGeom prst="rect">
            <a:avLst/>
          </a:prstGeom>
          <a:noFill/>
        </p:spPr>
        <p:txBody>
          <a:bodyPr wrap="square" rtlCol="0">
            <a:spAutoFit/>
          </a:bodyPr>
          <a:lstStyle/>
          <a:p>
            <a:pPr algn="ctr">
              <a:lnSpc>
                <a:spcPct val="150000"/>
              </a:lnSpc>
            </a:pPr>
            <a:r>
              <a:rPr lang="en-US" altLang="ja-JP" sz="1600" dirty="0">
                <a:latin typeface="+mn-ea"/>
              </a:rPr>
              <a:t>2025</a:t>
            </a:r>
            <a:r>
              <a:rPr lang="ja-JP" altLang="en-US" sz="1600" dirty="0">
                <a:latin typeface="+mn-ea"/>
              </a:rPr>
              <a:t>年 </a:t>
            </a:r>
            <a:r>
              <a:rPr lang="en-US" altLang="ja-JP" sz="1600" dirty="0">
                <a:latin typeface="+mn-ea"/>
              </a:rPr>
              <a:t>3</a:t>
            </a:r>
            <a:r>
              <a:rPr lang="ja-JP" altLang="en-US" sz="1600" dirty="0">
                <a:latin typeface="+mn-ea"/>
              </a:rPr>
              <a:t>月</a:t>
            </a:r>
            <a:endParaRPr lang="en-US" altLang="ja-JP" sz="1600" dirty="0">
              <a:latin typeface="+mn-ea"/>
            </a:endParaRPr>
          </a:p>
          <a:p>
            <a:pPr algn="ctr"/>
            <a:r>
              <a:rPr lang="ja-JP" altLang="en-US" sz="1600" dirty="0">
                <a:latin typeface="+mn-ea"/>
              </a:rPr>
              <a:t>株式会社イグアス</a:t>
            </a:r>
            <a:endParaRPr lang="en-US" altLang="ja-JP" sz="1600" dirty="0">
              <a:latin typeface="+mn-ea"/>
            </a:endParaRPr>
          </a:p>
          <a:p>
            <a:pPr algn="ctr"/>
            <a:r>
              <a:rPr lang="ja-JP" altLang="ja-JP" sz="1600" dirty="0">
                <a:effectLst/>
                <a:latin typeface="+mn-ea"/>
                <a:cs typeface="ＭＳ Ｐゴシック" panose="020B0600070205080204" pitchFamily="50" charset="-128"/>
              </a:rPr>
              <a:t>パートナービジネス事業部　</a:t>
            </a:r>
            <a:endParaRPr lang="en-US" altLang="ja-JP" sz="1600" dirty="0">
              <a:effectLst/>
              <a:latin typeface="+mn-ea"/>
              <a:cs typeface="ＭＳ Ｐゴシック" panose="020B0600070205080204" pitchFamily="50" charset="-128"/>
            </a:endParaRPr>
          </a:p>
          <a:p>
            <a:pPr algn="ctr"/>
            <a:r>
              <a:rPr lang="ja-JP" altLang="en-US" sz="1600" dirty="0">
                <a:latin typeface="+mn-ea"/>
                <a:cs typeface="ＭＳ Ｐゴシック" panose="020B0600070205080204" pitchFamily="50" charset="-128"/>
              </a:rPr>
              <a:t>クラウド＆ </a:t>
            </a:r>
            <a:r>
              <a:rPr lang="en-US" altLang="ja-JP" sz="1600" dirty="0">
                <a:latin typeface="+mn-ea"/>
                <a:cs typeface="ＭＳ Ｐゴシック" panose="020B0600070205080204" pitchFamily="50" charset="-128"/>
              </a:rPr>
              <a:t>AI</a:t>
            </a:r>
            <a:r>
              <a:rPr lang="ja-JP" altLang="en-US" sz="1600" dirty="0">
                <a:latin typeface="+mn-ea"/>
                <a:cs typeface="ＭＳ Ｐゴシック" panose="020B0600070205080204" pitchFamily="50" charset="-128"/>
              </a:rPr>
              <a:t>営業開発部</a:t>
            </a:r>
            <a:endParaRPr lang="ja-JP" altLang="ja-JP" sz="1600" dirty="0">
              <a:effectLst/>
              <a:latin typeface="+mn-ea"/>
              <a:cs typeface="ＭＳ Ｐゴシック" panose="020B0600070205080204" pitchFamily="50" charset="-128"/>
            </a:endParaRPr>
          </a:p>
        </p:txBody>
      </p:sp>
    </p:spTree>
    <p:extLst>
      <p:ext uri="{BB962C8B-B14F-4D97-AF65-F5344CB8AC3E}">
        <p14:creationId xmlns:p14="http://schemas.microsoft.com/office/powerpoint/2010/main" val="1632656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97385613-C705-ECE9-25FA-BDA6D5247CA1}"/>
              </a:ext>
            </a:extLst>
          </p:cNvPr>
          <p:cNvPicPr>
            <a:picLocks noChangeAspect="1"/>
          </p:cNvPicPr>
          <p:nvPr/>
        </p:nvPicPr>
        <p:blipFill>
          <a:blip r:embed="rId3"/>
          <a:stretch>
            <a:fillRect/>
          </a:stretch>
        </p:blipFill>
        <p:spPr>
          <a:xfrm>
            <a:off x="309230" y="864712"/>
            <a:ext cx="6671969" cy="5823388"/>
          </a:xfrm>
          <a:prstGeom prst="rect">
            <a:avLst/>
          </a:prstGeom>
        </p:spPr>
      </p:pic>
      <p:sp>
        <p:nvSpPr>
          <p:cNvPr id="4" name="タイトル 3">
            <a:extLst>
              <a:ext uri="{FF2B5EF4-FFF2-40B4-BE49-F238E27FC236}">
                <a16:creationId xmlns:a16="http://schemas.microsoft.com/office/drawing/2014/main" id="{3A25E29D-C682-E855-96A1-0717617B3AD2}"/>
              </a:ext>
            </a:extLst>
          </p:cNvPr>
          <p:cNvSpPr txBox="1">
            <a:spLocks/>
          </p:cNvSpPr>
          <p:nvPr/>
        </p:nvSpPr>
        <p:spPr>
          <a:xfrm>
            <a:off x="972000" y="332006"/>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a:t>【</a:t>
            </a:r>
            <a:r>
              <a:rPr lang="ja-JP" altLang="en-US"/>
              <a:t>必須</a:t>
            </a:r>
            <a:r>
              <a:rPr lang="en-US" altLang="ja-JP"/>
              <a:t>】</a:t>
            </a:r>
            <a:r>
              <a:rPr lang="ja-JP" altLang="en-US"/>
              <a:t>見積必要情報</a:t>
            </a:r>
            <a:endParaRPr lang="ja-JP" altLang="en-US" dirty="0"/>
          </a:p>
        </p:txBody>
      </p:sp>
      <p:sp>
        <p:nvSpPr>
          <p:cNvPr id="7" name="正方形/長方形 6">
            <a:extLst>
              <a:ext uri="{FF2B5EF4-FFF2-40B4-BE49-F238E27FC236}">
                <a16:creationId xmlns:a16="http://schemas.microsoft.com/office/drawing/2014/main" id="{97FE4478-0644-E6E1-7920-CEB59084ECF5}"/>
              </a:ext>
            </a:extLst>
          </p:cNvPr>
          <p:cNvSpPr/>
          <p:nvPr/>
        </p:nvSpPr>
        <p:spPr>
          <a:xfrm>
            <a:off x="1364566" y="1154544"/>
            <a:ext cx="5584873" cy="549947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52026E7F-C36B-3CE5-A734-CE8B06F91A45}"/>
              </a:ext>
            </a:extLst>
          </p:cNvPr>
          <p:cNvCxnSpPr>
            <a:cxnSpLocks/>
          </p:cNvCxnSpPr>
          <p:nvPr/>
        </p:nvCxnSpPr>
        <p:spPr>
          <a:xfrm>
            <a:off x="1378635" y="2825202"/>
            <a:ext cx="263718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DA73057D-6DA8-5263-852E-0D03265853E5}"/>
              </a:ext>
            </a:extLst>
          </p:cNvPr>
          <p:cNvCxnSpPr>
            <a:cxnSpLocks/>
          </p:cNvCxnSpPr>
          <p:nvPr/>
        </p:nvCxnSpPr>
        <p:spPr>
          <a:xfrm>
            <a:off x="1392703" y="5273390"/>
            <a:ext cx="301048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B06BAFD4-A1BE-DEC5-D77E-CBE90B09E735}"/>
              </a:ext>
            </a:extLst>
          </p:cNvPr>
          <p:cNvCxnSpPr>
            <a:cxnSpLocks/>
          </p:cNvCxnSpPr>
          <p:nvPr/>
        </p:nvCxnSpPr>
        <p:spPr>
          <a:xfrm>
            <a:off x="1406771" y="2128038"/>
            <a:ext cx="244777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C8F7D350-01AA-58D0-5767-57BCB6EA2A5A}"/>
              </a:ext>
            </a:extLst>
          </p:cNvPr>
          <p:cNvCxnSpPr>
            <a:cxnSpLocks/>
          </p:cNvCxnSpPr>
          <p:nvPr/>
        </p:nvCxnSpPr>
        <p:spPr>
          <a:xfrm>
            <a:off x="1392703" y="5031894"/>
            <a:ext cx="301048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ADA07A38-BB9F-91DD-0018-C9B46D0A517A}"/>
              </a:ext>
            </a:extLst>
          </p:cNvPr>
          <p:cNvSpPr txBox="1"/>
          <p:nvPr/>
        </p:nvSpPr>
        <p:spPr>
          <a:xfrm>
            <a:off x="6981199" y="1360360"/>
            <a:ext cx="4786743" cy="4832092"/>
          </a:xfrm>
          <a:prstGeom prst="rect">
            <a:avLst/>
          </a:prstGeom>
          <a:noFill/>
        </p:spPr>
        <p:txBody>
          <a:bodyPr wrap="square" rtlCol="0">
            <a:spAutoFit/>
          </a:bodyPr>
          <a:lstStyle/>
          <a:p>
            <a:r>
              <a:rPr lang="ja-JP" altLang="en-US" sz="1400" dirty="0">
                <a:latin typeface="+mn-ea"/>
              </a:rPr>
              <a:t>●見積期間をご選択ください。</a:t>
            </a:r>
            <a:endParaRPr lang="en-US" altLang="ja-JP" sz="1400" dirty="0">
              <a:latin typeface="+mn-ea"/>
            </a:endParaRPr>
          </a:p>
          <a:p>
            <a:r>
              <a:rPr lang="ja-JP" altLang="en-US" sz="1400" dirty="0">
                <a:latin typeface="+mn-ea"/>
              </a:rPr>
              <a:t>　その他を選択された場合は右欄の（　）内に</a:t>
            </a:r>
            <a:endParaRPr lang="en-US" altLang="ja-JP" sz="1400" dirty="0">
              <a:latin typeface="+mn-ea"/>
            </a:endParaRPr>
          </a:p>
          <a:p>
            <a:r>
              <a:rPr lang="ja-JP" altLang="en-US" sz="1400" dirty="0">
                <a:latin typeface="+mn-ea"/>
              </a:rPr>
              <a:t>　希望期間をご記入ください。</a:t>
            </a:r>
            <a:endParaRPr lang="en-US" altLang="ja-JP" sz="1400" dirty="0">
              <a:latin typeface="+mn-ea"/>
            </a:endParaRPr>
          </a:p>
          <a:p>
            <a:r>
              <a:rPr lang="ja-JP" altLang="en-US" sz="1400" dirty="0">
                <a:latin typeface="+mn-ea"/>
              </a:rPr>
              <a:t>　</a:t>
            </a:r>
            <a:r>
              <a:rPr lang="en-US" altLang="ja-JP" sz="1400" dirty="0">
                <a:solidFill>
                  <a:srgbClr val="FF0000"/>
                </a:solidFill>
                <a:latin typeface="+mn-ea"/>
              </a:rPr>
              <a:t>※</a:t>
            </a:r>
            <a:r>
              <a:rPr lang="ja-JP" altLang="en-US" sz="1400" dirty="0">
                <a:solidFill>
                  <a:srgbClr val="FF0000"/>
                </a:solidFill>
                <a:latin typeface="+mn-ea"/>
              </a:rPr>
              <a:t>最低契約期間は</a:t>
            </a:r>
            <a:r>
              <a:rPr lang="en-US" altLang="ja-JP" sz="1400" dirty="0">
                <a:solidFill>
                  <a:srgbClr val="FF0000"/>
                </a:solidFill>
                <a:latin typeface="+mn-ea"/>
              </a:rPr>
              <a:t>6</a:t>
            </a:r>
            <a:r>
              <a:rPr lang="ja-JP" altLang="en-US" sz="1400" dirty="0">
                <a:solidFill>
                  <a:srgbClr val="FF0000"/>
                </a:solidFill>
                <a:latin typeface="+mn-ea"/>
              </a:rPr>
              <a:t>ケ月</a:t>
            </a:r>
            <a:endParaRPr lang="en-US" altLang="ja-JP" sz="1400" dirty="0">
              <a:solidFill>
                <a:srgbClr val="FF0000"/>
              </a:solidFill>
              <a:latin typeface="+mn-ea"/>
            </a:endParaRPr>
          </a:p>
          <a:p>
            <a:endParaRPr lang="en-US" altLang="ja-JP" sz="1400" dirty="0">
              <a:latin typeface="+mn-ea"/>
            </a:endParaRPr>
          </a:p>
          <a:p>
            <a:r>
              <a:rPr lang="ja-JP" altLang="en-US" sz="1400" dirty="0">
                <a:latin typeface="+mn-ea"/>
              </a:rPr>
              <a:t>●概算見積の場合もおおよその時期で構わないので</a:t>
            </a:r>
            <a:endParaRPr lang="en-US" altLang="ja-JP" sz="1400" dirty="0">
              <a:latin typeface="+mn-ea"/>
            </a:endParaRPr>
          </a:p>
          <a:p>
            <a:r>
              <a:rPr lang="ja-JP" altLang="en-US" sz="1400" dirty="0">
                <a:solidFill>
                  <a:srgbClr val="FF0000"/>
                </a:solidFill>
                <a:latin typeface="+mn-ea"/>
              </a:rPr>
              <a:t>　開始日</a:t>
            </a:r>
            <a:r>
              <a:rPr lang="ja-JP" altLang="en-US" sz="1400" dirty="0">
                <a:latin typeface="+mn-ea"/>
              </a:rPr>
              <a:t>をご記入ください。</a:t>
            </a:r>
            <a:endParaRPr lang="en-US" altLang="ja-JP" sz="1400" dirty="0">
              <a:latin typeface="+mn-ea"/>
            </a:endParaRPr>
          </a:p>
          <a:p>
            <a:pPr>
              <a:buClr>
                <a:srgbClr val="0000CC"/>
              </a:buClr>
            </a:pPr>
            <a:endParaRPr kumimoji="1" lang="en-US" altLang="ja-JP" sz="1400" dirty="0">
              <a:latin typeface="+mn-ea"/>
            </a:endParaRPr>
          </a:p>
          <a:p>
            <a:pPr>
              <a:buClr>
                <a:srgbClr val="0000CC"/>
              </a:buClr>
            </a:pPr>
            <a:r>
              <a:rPr kumimoji="1" lang="ja-JP" altLang="en-US" sz="1400" dirty="0">
                <a:latin typeface="+mn-ea"/>
              </a:rPr>
              <a:t>●</a:t>
            </a:r>
            <a:r>
              <a:rPr kumimoji="1" lang="ja-JP" altLang="en-US" sz="1400" u="sng" dirty="0">
                <a:latin typeface="+mn-ea"/>
              </a:rPr>
              <a:t>正式見積の場合は</a:t>
            </a:r>
            <a:r>
              <a:rPr kumimoji="1" lang="en-US" altLang="ja-JP" sz="1400" u="sng" dirty="0">
                <a:solidFill>
                  <a:srgbClr val="FF0000"/>
                </a:solidFill>
                <a:latin typeface="+mn-ea"/>
              </a:rPr>
              <a:t>PA/PAE</a:t>
            </a:r>
            <a:r>
              <a:rPr kumimoji="1" lang="ja-JP" altLang="en-US" sz="1400" u="sng" dirty="0">
                <a:solidFill>
                  <a:srgbClr val="FF0000"/>
                </a:solidFill>
                <a:latin typeface="+mn-ea"/>
              </a:rPr>
              <a:t>番号・オポチュニティ番号</a:t>
            </a:r>
            <a:r>
              <a:rPr kumimoji="1" lang="ja-JP" altLang="en-US" sz="1400" u="sng" dirty="0">
                <a:latin typeface="+mn-ea"/>
              </a:rPr>
              <a:t>が</a:t>
            </a:r>
            <a:endParaRPr kumimoji="1" lang="en-US" altLang="ja-JP" sz="1400" u="sng" dirty="0">
              <a:latin typeface="+mn-ea"/>
            </a:endParaRPr>
          </a:p>
          <a:p>
            <a:pPr>
              <a:buClr>
                <a:srgbClr val="0000CC"/>
              </a:buClr>
            </a:pPr>
            <a:r>
              <a:rPr lang="ja-JP" altLang="en-US" sz="1400" dirty="0">
                <a:latin typeface="+mn-ea"/>
              </a:rPr>
              <a:t>　</a:t>
            </a:r>
            <a:r>
              <a:rPr kumimoji="1" lang="ja-JP" altLang="en-US" sz="1400" u="sng" dirty="0">
                <a:latin typeface="+mn-ea"/>
              </a:rPr>
              <a:t>必要</a:t>
            </a:r>
            <a:r>
              <a:rPr kumimoji="1" lang="ja-JP" altLang="en-US" sz="1400" dirty="0">
                <a:latin typeface="+mn-ea"/>
              </a:rPr>
              <a:t>となりますのでご記入ください。</a:t>
            </a:r>
            <a:endParaRPr kumimoji="1" lang="en-US" altLang="ja-JP" sz="1400" dirty="0">
              <a:latin typeface="+mn-ea"/>
            </a:endParaRPr>
          </a:p>
          <a:p>
            <a:endParaRPr kumimoji="1" lang="en-US" altLang="ja-JP" sz="1400" dirty="0">
              <a:latin typeface="+mn-ea"/>
            </a:endParaRPr>
          </a:p>
          <a:p>
            <a:r>
              <a:rPr kumimoji="1" lang="ja-JP" altLang="en-US" sz="1400" dirty="0">
                <a:latin typeface="+mn-ea"/>
              </a:rPr>
              <a:t>●見積希望項目は</a:t>
            </a:r>
            <a:r>
              <a:rPr kumimoji="1" lang="en-US" altLang="ja-JP" sz="1400" dirty="0">
                <a:latin typeface="+mn-ea"/>
              </a:rPr>
              <a:t>Virtual Server for Classic</a:t>
            </a:r>
            <a:r>
              <a:rPr kumimoji="1" lang="ja-JP" altLang="en-US" sz="1400" dirty="0">
                <a:latin typeface="+mn-ea"/>
              </a:rPr>
              <a:t>、</a:t>
            </a:r>
            <a:endParaRPr kumimoji="1" lang="en-US" altLang="ja-JP" sz="1400" dirty="0">
              <a:latin typeface="+mn-ea"/>
            </a:endParaRPr>
          </a:p>
          <a:p>
            <a:r>
              <a:rPr lang="ja-JP" altLang="en-US" sz="1400" dirty="0">
                <a:latin typeface="+mn-ea"/>
              </a:rPr>
              <a:t>　</a:t>
            </a:r>
            <a:r>
              <a:rPr kumimoji="1" lang="en-US" altLang="ja-JP" sz="1400" dirty="0">
                <a:latin typeface="+mn-ea"/>
              </a:rPr>
              <a:t>Network</a:t>
            </a:r>
            <a:r>
              <a:rPr kumimoji="1" lang="ja-JP" altLang="en-US" sz="1400" dirty="0">
                <a:latin typeface="+mn-ea"/>
              </a:rPr>
              <a:t>は必須のため予めチェックが入っています。</a:t>
            </a:r>
            <a:endParaRPr kumimoji="1" lang="en-US" altLang="ja-JP" sz="1400" dirty="0">
              <a:latin typeface="+mn-ea"/>
            </a:endParaRPr>
          </a:p>
          <a:p>
            <a:r>
              <a:rPr lang="ja-JP" altLang="en-US" sz="1400" dirty="0">
                <a:latin typeface="+mn-ea"/>
              </a:rPr>
              <a:t>　</a:t>
            </a:r>
            <a:r>
              <a:rPr kumimoji="1" lang="ja-JP" altLang="en-US" sz="1400" dirty="0">
                <a:latin typeface="+mn-ea"/>
              </a:rPr>
              <a:t>その他、見積が必要となる項目にチェックを</a:t>
            </a:r>
            <a:endParaRPr kumimoji="1" lang="en-US" altLang="ja-JP" sz="1400" dirty="0">
              <a:latin typeface="+mn-ea"/>
            </a:endParaRPr>
          </a:p>
          <a:p>
            <a:r>
              <a:rPr lang="ja-JP" altLang="en-US" sz="1400" dirty="0">
                <a:latin typeface="+mn-ea"/>
              </a:rPr>
              <a:t>　</a:t>
            </a:r>
            <a:r>
              <a:rPr kumimoji="1" lang="ja-JP" altLang="en-US" sz="1400" dirty="0">
                <a:latin typeface="+mn-ea"/>
              </a:rPr>
              <a:t>入れてください。</a:t>
            </a:r>
            <a:endParaRPr kumimoji="1" lang="en-US" altLang="ja-JP" sz="1400" dirty="0">
              <a:latin typeface="+mn-ea"/>
            </a:endParaRPr>
          </a:p>
          <a:p>
            <a:r>
              <a:rPr lang="ja-JP" altLang="en-US" sz="1400" dirty="0">
                <a:latin typeface="+mn-ea"/>
              </a:rPr>
              <a:t>　</a:t>
            </a:r>
            <a:r>
              <a:rPr lang="en-US" altLang="ja-JP" sz="1400" b="1" dirty="0">
                <a:solidFill>
                  <a:srgbClr val="FF0000"/>
                </a:solidFill>
                <a:latin typeface="+mn-ea"/>
              </a:rPr>
              <a:t>※</a:t>
            </a:r>
            <a:r>
              <a:rPr lang="ja-JP" altLang="en-US" sz="1400" b="1" dirty="0">
                <a:solidFill>
                  <a:srgbClr val="FF0000"/>
                </a:solidFill>
                <a:latin typeface="+mn-ea"/>
              </a:rPr>
              <a:t>チェックのついた項目のみお見積りいたします。</a:t>
            </a:r>
            <a:endParaRPr lang="en-US" altLang="ja-JP" sz="1400" b="1" dirty="0">
              <a:solidFill>
                <a:srgbClr val="FF0000"/>
              </a:solidFill>
              <a:latin typeface="+mn-ea"/>
            </a:endParaRPr>
          </a:p>
          <a:p>
            <a:r>
              <a:rPr lang="ja-JP" altLang="en-US" sz="1400" b="1" dirty="0">
                <a:solidFill>
                  <a:srgbClr val="FF0000"/>
                </a:solidFill>
                <a:latin typeface="+mn-ea"/>
              </a:rPr>
              <a:t>　　つけ忘れにご注意ください。</a:t>
            </a:r>
            <a:endParaRPr lang="en-US" altLang="ja-JP" sz="1400" b="1" dirty="0">
              <a:solidFill>
                <a:srgbClr val="FF0000"/>
              </a:solidFill>
              <a:latin typeface="+mn-ea"/>
            </a:endParaRPr>
          </a:p>
          <a:p>
            <a:endParaRPr kumimoji="1" lang="en-US" altLang="ja-JP" sz="1400" dirty="0">
              <a:latin typeface="+mn-ea"/>
            </a:endParaRPr>
          </a:p>
          <a:p>
            <a:r>
              <a:rPr kumimoji="1" lang="ja-JP" altLang="en-US" sz="1400" dirty="0">
                <a:latin typeface="+mn-ea"/>
              </a:rPr>
              <a:t>●</a:t>
            </a:r>
            <a:r>
              <a:rPr kumimoji="1" lang="en-US" altLang="ja-JP" sz="1400" dirty="0">
                <a:latin typeface="+mn-ea"/>
              </a:rPr>
              <a:t>IBM Cloud</a:t>
            </a:r>
            <a:r>
              <a:rPr kumimoji="1" lang="ja-JP" altLang="en-US" sz="1400" dirty="0">
                <a:latin typeface="+mn-ea"/>
              </a:rPr>
              <a:t>サポートは本番利用を想定されている場合　　</a:t>
            </a:r>
            <a:endParaRPr kumimoji="1" lang="en-US" altLang="ja-JP" sz="1400" dirty="0">
              <a:latin typeface="+mn-ea"/>
            </a:endParaRPr>
          </a:p>
          <a:p>
            <a:r>
              <a:rPr lang="ja-JP" altLang="en-US" sz="1400" dirty="0">
                <a:latin typeface="+mn-ea"/>
              </a:rPr>
              <a:t>　</a:t>
            </a:r>
            <a:r>
              <a:rPr kumimoji="1" lang="ja-JP" altLang="en-US" sz="1400" dirty="0">
                <a:latin typeface="+mn-ea"/>
              </a:rPr>
              <a:t>は「アドバンスト」サポートのご利用を推奨します。</a:t>
            </a:r>
            <a:endParaRPr kumimoji="1" lang="en-US" altLang="ja-JP" sz="1400" dirty="0">
              <a:latin typeface="+mn-ea"/>
            </a:endParaRPr>
          </a:p>
          <a:p>
            <a:r>
              <a:rPr lang="ja-JP" altLang="en-US" sz="1400" dirty="0">
                <a:solidFill>
                  <a:srgbClr val="FF0000"/>
                </a:solidFill>
                <a:latin typeface="+mn-ea"/>
              </a:rPr>
              <a:t>　</a:t>
            </a:r>
            <a:r>
              <a:rPr kumimoji="1" lang="en-US" altLang="ja-JP" sz="1400" dirty="0">
                <a:solidFill>
                  <a:srgbClr val="FF0000"/>
                </a:solidFill>
                <a:latin typeface="+mn-ea"/>
              </a:rPr>
              <a:t>※</a:t>
            </a:r>
            <a:r>
              <a:rPr kumimoji="1" lang="ja-JP" altLang="en-US" sz="1400" dirty="0">
                <a:solidFill>
                  <a:srgbClr val="FF0000"/>
                </a:solidFill>
                <a:latin typeface="+mn-ea"/>
              </a:rPr>
              <a:t>ベーシックサポートは標準提供</a:t>
            </a:r>
          </a:p>
          <a:p>
            <a:r>
              <a:rPr lang="ja-JP" altLang="en-US" sz="1400" dirty="0">
                <a:latin typeface="+mn-ea"/>
              </a:rPr>
              <a:t>　</a:t>
            </a:r>
            <a:endParaRPr kumimoji="1" lang="ja-JP" altLang="en-US" sz="1400" dirty="0">
              <a:latin typeface="+mn-ea"/>
            </a:endParaRPr>
          </a:p>
        </p:txBody>
      </p:sp>
      <p:cxnSp>
        <p:nvCxnSpPr>
          <p:cNvPr id="15" name="直線コネクタ 14">
            <a:extLst>
              <a:ext uri="{FF2B5EF4-FFF2-40B4-BE49-F238E27FC236}">
                <a16:creationId xmlns:a16="http://schemas.microsoft.com/office/drawing/2014/main" id="{0F0805E5-8711-2F84-170B-542916D723B0}"/>
              </a:ext>
            </a:extLst>
          </p:cNvPr>
          <p:cNvCxnSpPr>
            <a:cxnSpLocks/>
          </p:cNvCxnSpPr>
          <p:nvPr/>
        </p:nvCxnSpPr>
        <p:spPr>
          <a:xfrm>
            <a:off x="1392703" y="3327358"/>
            <a:ext cx="301048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054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C638EF43-995F-D4DB-8821-576A467D756C}"/>
              </a:ext>
            </a:extLst>
          </p:cNvPr>
          <p:cNvSpPr txBox="1">
            <a:spLocks/>
          </p:cNvSpPr>
          <p:nvPr/>
        </p:nvSpPr>
        <p:spPr>
          <a:xfrm>
            <a:off x="972000" y="346074"/>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a:t>【</a:t>
            </a:r>
            <a:r>
              <a:rPr lang="ja-JP" altLang="en-US"/>
              <a:t>必須</a:t>
            </a:r>
            <a:r>
              <a:rPr lang="en-US" altLang="ja-JP"/>
              <a:t>】Virtual Server for Classic</a:t>
            </a:r>
            <a:endParaRPr lang="ja-JP" altLang="en-US" dirty="0"/>
          </a:p>
        </p:txBody>
      </p:sp>
      <p:pic>
        <p:nvPicPr>
          <p:cNvPr id="3" name="図 2">
            <a:extLst>
              <a:ext uri="{FF2B5EF4-FFF2-40B4-BE49-F238E27FC236}">
                <a16:creationId xmlns:a16="http://schemas.microsoft.com/office/drawing/2014/main" id="{EDF6F5D4-1802-7F14-87CA-1F3DC958F0EB}"/>
              </a:ext>
            </a:extLst>
          </p:cNvPr>
          <p:cNvPicPr>
            <a:picLocks noChangeAspect="1"/>
          </p:cNvPicPr>
          <p:nvPr/>
        </p:nvPicPr>
        <p:blipFill>
          <a:blip r:embed="rId2"/>
          <a:stretch>
            <a:fillRect/>
          </a:stretch>
        </p:blipFill>
        <p:spPr>
          <a:xfrm>
            <a:off x="582268" y="878980"/>
            <a:ext cx="4533900" cy="5695950"/>
          </a:xfrm>
          <a:prstGeom prst="rect">
            <a:avLst/>
          </a:prstGeom>
        </p:spPr>
      </p:pic>
      <p:sp>
        <p:nvSpPr>
          <p:cNvPr id="4" name="テキスト ボックス 3">
            <a:extLst>
              <a:ext uri="{FF2B5EF4-FFF2-40B4-BE49-F238E27FC236}">
                <a16:creationId xmlns:a16="http://schemas.microsoft.com/office/drawing/2014/main" id="{3E85C52E-A513-F428-F9D8-BEBDAAD23189}"/>
              </a:ext>
            </a:extLst>
          </p:cNvPr>
          <p:cNvSpPr txBox="1"/>
          <p:nvPr/>
        </p:nvSpPr>
        <p:spPr>
          <a:xfrm>
            <a:off x="5302073" y="984123"/>
            <a:ext cx="6109365" cy="307777"/>
          </a:xfrm>
          <a:prstGeom prst="rect">
            <a:avLst/>
          </a:prstGeom>
          <a:noFill/>
        </p:spPr>
        <p:txBody>
          <a:bodyPr wrap="none" rtlCol="0">
            <a:spAutoFit/>
          </a:bodyPr>
          <a:lstStyle/>
          <a:p>
            <a:r>
              <a:rPr kumimoji="1" lang="ja-JP" altLang="en-US" sz="1400" b="1" dirty="0"/>
              <a:t>ヒアリングシートの説明項目を参照のうえ、黄色部分にご回答ください。</a:t>
            </a:r>
          </a:p>
        </p:txBody>
      </p:sp>
      <p:sp>
        <p:nvSpPr>
          <p:cNvPr id="5" name="テキスト ボックス 4">
            <a:extLst>
              <a:ext uri="{FF2B5EF4-FFF2-40B4-BE49-F238E27FC236}">
                <a16:creationId xmlns:a16="http://schemas.microsoft.com/office/drawing/2014/main" id="{5A47E430-6C81-C6DF-6C79-05E1FF8937D4}"/>
              </a:ext>
            </a:extLst>
          </p:cNvPr>
          <p:cNvSpPr txBox="1"/>
          <p:nvPr/>
        </p:nvSpPr>
        <p:spPr>
          <a:xfrm>
            <a:off x="5209120" y="2405200"/>
            <a:ext cx="6197530" cy="276999"/>
          </a:xfrm>
          <a:prstGeom prst="rect">
            <a:avLst/>
          </a:prstGeom>
          <a:noFill/>
        </p:spPr>
        <p:txBody>
          <a:bodyPr wrap="none" rtlCol="0">
            <a:spAutoFit/>
          </a:bodyPr>
          <a:lstStyle/>
          <a:p>
            <a:r>
              <a:rPr kumimoji="1" lang="ja-JP" altLang="en-US" sz="1200" dirty="0">
                <a:solidFill>
                  <a:srgbClr val="FF0000"/>
                </a:solidFill>
              </a:rPr>
              <a:t>←</a:t>
            </a:r>
            <a:r>
              <a:rPr lang="en-US" altLang="ja-JP" sz="1200" dirty="0">
                <a:solidFill>
                  <a:srgbClr val="FF0000"/>
                </a:solidFill>
              </a:rPr>
              <a:t>OS</a:t>
            </a:r>
            <a:r>
              <a:rPr lang="ja-JP" altLang="en-US" sz="1200" dirty="0">
                <a:solidFill>
                  <a:srgbClr val="FF0000"/>
                </a:solidFill>
              </a:rPr>
              <a:t>で</a:t>
            </a:r>
            <a:r>
              <a:rPr lang="en-US" altLang="ja-JP" sz="1200" dirty="0">
                <a:solidFill>
                  <a:srgbClr val="FF0000"/>
                </a:solidFill>
              </a:rPr>
              <a:t>Windows</a:t>
            </a:r>
            <a:r>
              <a:rPr lang="ja-JP" altLang="en-US" sz="1200" dirty="0">
                <a:solidFill>
                  <a:srgbClr val="FF0000"/>
                </a:solidFill>
              </a:rPr>
              <a:t>を選択した場合</a:t>
            </a:r>
            <a:r>
              <a:rPr kumimoji="1" lang="ja-JP" altLang="en-US" sz="1200" dirty="0">
                <a:solidFill>
                  <a:srgbClr val="FF0000"/>
                </a:solidFill>
              </a:rPr>
              <a:t>は</a:t>
            </a:r>
            <a:r>
              <a:rPr kumimoji="1" lang="en-US" altLang="ja-JP" sz="1200" dirty="0">
                <a:solidFill>
                  <a:srgbClr val="FF0000"/>
                </a:solidFill>
              </a:rPr>
              <a:t>100GB</a:t>
            </a:r>
            <a:r>
              <a:rPr kumimoji="1" lang="ja-JP" altLang="en-US" sz="1200" dirty="0">
                <a:solidFill>
                  <a:srgbClr val="FF0000"/>
                </a:solidFill>
              </a:rPr>
              <a:t>のみの選択となりますのでご注意ください。</a:t>
            </a:r>
          </a:p>
        </p:txBody>
      </p:sp>
      <p:sp>
        <p:nvSpPr>
          <p:cNvPr id="6" name="右大かっこ 5">
            <a:extLst>
              <a:ext uri="{FF2B5EF4-FFF2-40B4-BE49-F238E27FC236}">
                <a16:creationId xmlns:a16="http://schemas.microsoft.com/office/drawing/2014/main" id="{E85B1A49-CE15-1479-A297-8689737601CB}"/>
              </a:ext>
            </a:extLst>
          </p:cNvPr>
          <p:cNvSpPr/>
          <p:nvPr/>
        </p:nvSpPr>
        <p:spPr>
          <a:xfrm>
            <a:off x="5116168" y="2839427"/>
            <a:ext cx="185905" cy="596348"/>
          </a:xfrm>
          <a:prstGeom prst="rightBracket">
            <a:avLst/>
          </a:prstGeom>
          <a:ln w="28575">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7A1BB76E-D163-48CF-F8CF-E3E5F3A0686F}"/>
              </a:ext>
            </a:extLst>
          </p:cNvPr>
          <p:cNvSpPr txBox="1"/>
          <p:nvPr/>
        </p:nvSpPr>
        <p:spPr>
          <a:xfrm>
            <a:off x="5341003" y="2947269"/>
            <a:ext cx="3916457" cy="276999"/>
          </a:xfrm>
          <a:prstGeom prst="rect">
            <a:avLst/>
          </a:prstGeom>
          <a:noFill/>
        </p:spPr>
        <p:txBody>
          <a:bodyPr wrap="none" rtlCol="0">
            <a:spAutoFit/>
          </a:bodyPr>
          <a:lstStyle/>
          <a:p>
            <a:r>
              <a:rPr kumimoji="1" lang="ja-JP" altLang="en-US" sz="1200" dirty="0"/>
              <a:t>←ディスク</a:t>
            </a:r>
            <a:r>
              <a:rPr kumimoji="1" lang="en-US" altLang="ja-JP" sz="1200" dirty="0"/>
              <a:t>2</a:t>
            </a:r>
            <a:r>
              <a:rPr kumimoji="1" lang="ja-JP" altLang="en-US" sz="1200" dirty="0"/>
              <a:t>～</a:t>
            </a:r>
            <a:r>
              <a:rPr kumimoji="1" lang="en-US" altLang="ja-JP" sz="1200" dirty="0"/>
              <a:t>4</a:t>
            </a:r>
            <a:r>
              <a:rPr kumimoji="1" lang="ja-JP" altLang="en-US" sz="1200" dirty="0"/>
              <a:t>は追加をしない場合は選択不要です。</a:t>
            </a:r>
          </a:p>
        </p:txBody>
      </p:sp>
      <p:sp>
        <p:nvSpPr>
          <p:cNvPr id="8" name="テキスト ボックス 7">
            <a:extLst>
              <a:ext uri="{FF2B5EF4-FFF2-40B4-BE49-F238E27FC236}">
                <a16:creationId xmlns:a16="http://schemas.microsoft.com/office/drawing/2014/main" id="{C00DB022-9629-DF11-5F74-C9288FA7A060}"/>
              </a:ext>
            </a:extLst>
          </p:cNvPr>
          <p:cNvSpPr txBox="1"/>
          <p:nvPr/>
        </p:nvSpPr>
        <p:spPr>
          <a:xfrm>
            <a:off x="5209120" y="4478073"/>
            <a:ext cx="6186309" cy="461665"/>
          </a:xfrm>
          <a:prstGeom prst="rect">
            <a:avLst/>
          </a:prstGeom>
          <a:noFill/>
        </p:spPr>
        <p:txBody>
          <a:bodyPr wrap="none" rtlCol="0">
            <a:spAutoFit/>
          </a:bodyPr>
          <a:lstStyle/>
          <a:p>
            <a:r>
              <a:rPr kumimoji="1" lang="ja-JP" altLang="en-US" sz="1200" dirty="0"/>
              <a:t>←</a:t>
            </a:r>
            <a:r>
              <a:rPr kumimoji="1" lang="en-US" altLang="ja-JP" sz="1200" dirty="0"/>
              <a:t>IBM Cloud</a:t>
            </a:r>
            <a:r>
              <a:rPr lang="ja-JP" altLang="en-US" sz="1200" dirty="0"/>
              <a:t> </a:t>
            </a:r>
            <a:r>
              <a:rPr lang="en-US" altLang="ja-JP" sz="1200" dirty="0"/>
              <a:t>Backup</a:t>
            </a:r>
            <a:r>
              <a:rPr lang="ja-JP" altLang="en-US" sz="1200" dirty="0"/>
              <a:t>を利用する場合は容量を選択ください。</a:t>
            </a:r>
            <a:endParaRPr lang="en-US" altLang="ja-JP" sz="1200" dirty="0"/>
          </a:p>
          <a:p>
            <a:r>
              <a:rPr kumimoji="1" lang="ja-JP" altLang="en-US" sz="1200" dirty="0"/>
              <a:t>　また、</a:t>
            </a:r>
            <a:r>
              <a:rPr kumimoji="1" lang="ja-JP" altLang="en-US" sz="1200" b="1" dirty="0">
                <a:solidFill>
                  <a:srgbClr val="FF0000"/>
                </a:solidFill>
              </a:rPr>
              <a:t>ご利用の場合は「バックアップ」シートの必要項目についても回答ください。</a:t>
            </a:r>
          </a:p>
        </p:txBody>
      </p:sp>
      <p:sp>
        <p:nvSpPr>
          <p:cNvPr id="9" name="テキスト ボックス 8">
            <a:extLst>
              <a:ext uri="{FF2B5EF4-FFF2-40B4-BE49-F238E27FC236}">
                <a16:creationId xmlns:a16="http://schemas.microsoft.com/office/drawing/2014/main" id="{FEBA5381-88CF-0B09-0AC2-3D071911D3E9}"/>
              </a:ext>
            </a:extLst>
          </p:cNvPr>
          <p:cNvSpPr txBox="1"/>
          <p:nvPr/>
        </p:nvSpPr>
        <p:spPr>
          <a:xfrm>
            <a:off x="5296653" y="5562428"/>
            <a:ext cx="6032421" cy="461665"/>
          </a:xfrm>
          <a:prstGeom prst="rect">
            <a:avLst/>
          </a:prstGeom>
          <a:noFill/>
        </p:spPr>
        <p:txBody>
          <a:bodyPr wrap="none" rtlCol="0">
            <a:spAutoFit/>
          </a:bodyPr>
          <a:lstStyle/>
          <a:p>
            <a:r>
              <a:rPr lang="ja-JP" altLang="en-US" sz="1200" dirty="0">
                <a:latin typeface="+mn-ea"/>
              </a:rPr>
              <a:t>　イグアスではアドバンストサポートを推奨しています。</a:t>
            </a:r>
            <a:endParaRPr lang="en-US" altLang="ja-JP" sz="1200" dirty="0">
              <a:latin typeface="+mn-ea"/>
            </a:endParaRPr>
          </a:p>
          <a:p>
            <a:r>
              <a:rPr lang="ja-JP" altLang="en-US" sz="1200" dirty="0">
                <a:latin typeface="+mn-ea"/>
              </a:rPr>
              <a:t>←</a:t>
            </a:r>
            <a:r>
              <a:rPr kumimoji="1" lang="ja-JP" altLang="en-US" sz="1200" dirty="0">
                <a:latin typeface="+mn-ea"/>
              </a:rPr>
              <a:t>サポートの詳細は</a:t>
            </a:r>
            <a:r>
              <a:rPr kumimoji="1" lang="en-US" altLang="ja-JP" sz="1200" dirty="0">
                <a:latin typeface="+mn-ea"/>
              </a:rPr>
              <a:t>【</a:t>
            </a:r>
            <a:r>
              <a:rPr kumimoji="1" lang="ja-JP" altLang="en-US" sz="1200" dirty="0">
                <a:latin typeface="+mn-ea"/>
              </a:rPr>
              <a:t>参考資料</a:t>
            </a:r>
            <a:r>
              <a:rPr kumimoji="1" lang="en-US" altLang="ja-JP" sz="1200" dirty="0">
                <a:latin typeface="+mn-ea"/>
              </a:rPr>
              <a:t>】</a:t>
            </a:r>
            <a:r>
              <a:rPr kumimoji="1" lang="ja-JP" altLang="en-US" sz="1200" dirty="0">
                <a:latin typeface="+mn-ea"/>
              </a:rPr>
              <a:t>運用サポートメニューシートを参照してください。</a:t>
            </a:r>
            <a:endParaRPr kumimoji="1" lang="ja-JP" altLang="en-US" sz="1200" dirty="0"/>
          </a:p>
        </p:txBody>
      </p:sp>
      <p:sp>
        <p:nvSpPr>
          <p:cNvPr id="10" name="テキスト ボックス 9">
            <a:extLst>
              <a:ext uri="{FF2B5EF4-FFF2-40B4-BE49-F238E27FC236}">
                <a16:creationId xmlns:a16="http://schemas.microsoft.com/office/drawing/2014/main" id="{D5491C41-B1DF-C589-10DC-BD24F3A91D27}"/>
              </a:ext>
            </a:extLst>
          </p:cNvPr>
          <p:cNvSpPr txBox="1"/>
          <p:nvPr/>
        </p:nvSpPr>
        <p:spPr>
          <a:xfrm>
            <a:off x="5197899" y="1970973"/>
            <a:ext cx="6186309" cy="276999"/>
          </a:xfrm>
          <a:prstGeom prst="rect">
            <a:avLst/>
          </a:prstGeom>
          <a:noFill/>
        </p:spPr>
        <p:txBody>
          <a:bodyPr wrap="none" rtlCol="0">
            <a:spAutoFit/>
          </a:bodyPr>
          <a:lstStyle/>
          <a:p>
            <a:r>
              <a:rPr kumimoji="1" lang="ja-JP" altLang="en-US" sz="1200" dirty="0">
                <a:solidFill>
                  <a:srgbClr val="FF0000"/>
                </a:solidFill>
              </a:rPr>
              <a:t>←プロファイルの詳細はヒアリングシート下部に表がございますのでご参照ください。</a:t>
            </a:r>
          </a:p>
        </p:txBody>
      </p:sp>
    </p:spTree>
    <p:extLst>
      <p:ext uri="{BB962C8B-B14F-4D97-AF65-F5344CB8AC3E}">
        <p14:creationId xmlns:p14="http://schemas.microsoft.com/office/powerpoint/2010/main" val="745940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0B701E94-AF93-22C2-68C2-ABF0F744D018}"/>
              </a:ext>
            </a:extLst>
          </p:cNvPr>
          <p:cNvSpPr txBox="1">
            <a:spLocks/>
          </p:cNvSpPr>
          <p:nvPr/>
        </p:nvSpPr>
        <p:spPr>
          <a:xfrm>
            <a:off x="972000" y="346074"/>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a:t>【</a:t>
            </a:r>
            <a:r>
              <a:rPr lang="ja-JP" altLang="en-US"/>
              <a:t>必須</a:t>
            </a:r>
            <a:r>
              <a:rPr lang="en-US" altLang="ja-JP"/>
              <a:t>】Network</a:t>
            </a:r>
            <a:endParaRPr lang="ja-JP" altLang="en-US" dirty="0"/>
          </a:p>
        </p:txBody>
      </p:sp>
      <p:pic>
        <p:nvPicPr>
          <p:cNvPr id="3" name="図 2">
            <a:extLst>
              <a:ext uri="{FF2B5EF4-FFF2-40B4-BE49-F238E27FC236}">
                <a16:creationId xmlns:a16="http://schemas.microsoft.com/office/drawing/2014/main" id="{910F2472-7462-A638-D533-168D79650626}"/>
              </a:ext>
            </a:extLst>
          </p:cNvPr>
          <p:cNvPicPr>
            <a:picLocks noChangeAspect="1"/>
          </p:cNvPicPr>
          <p:nvPr/>
        </p:nvPicPr>
        <p:blipFill>
          <a:blip r:embed="rId2"/>
          <a:stretch>
            <a:fillRect/>
          </a:stretch>
        </p:blipFill>
        <p:spPr>
          <a:xfrm>
            <a:off x="638175" y="1011663"/>
            <a:ext cx="10915650" cy="1343025"/>
          </a:xfrm>
          <a:prstGeom prst="rect">
            <a:avLst/>
          </a:prstGeom>
        </p:spPr>
      </p:pic>
      <p:pic>
        <p:nvPicPr>
          <p:cNvPr id="4" name="図 3">
            <a:extLst>
              <a:ext uri="{FF2B5EF4-FFF2-40B4-BE49-F238E27FC236}">
                <a16:creationId xmlns:a16="http://schemas.microsoft.com/office/drawing/2014/main" id="{EB59BF2C-AE5A-B02D-EDA4-EAED4F81B8BA}"/>
              </a:ext>
            </a:extLst>
          </p:cNvPr>
          <p:cNvPicPr>
            <a:picLocks noChangeAspect="1"/>
          </p:cNvPicPr>
          <p:nvPr/>
        </p:nvPicPr>
        <p:blipFill>
          <a:blip r:embed="rId3"/>
          <a:stretch>
            <a:fillRect/>
          </a:stretch>
        </p:blipFill>
        <p:spPr>
          <a:xfrm>
            <a:off x="7215440" y="2593855"/>
            <a:ext cx="4338385" cy="3954571"/>
          </a:xfrm>
          <a:prstGeom prst="rect">
            <a:avLst/>
          </a:prstGeom>
        </p:spPr>
      </p:pic>
      <p:sp>
        <p:nvSpPr>
          <p:cNvPr id="5" name="正方形/長方形 4">
            <a:extLst>
              <a:ext uri="{FF2B5EF4-FFF2-40B4-BE49-F238E27FC236}">
                <a16:creationId xmlns:a16="http://schemas.microsoft.com/office/drawing/2014/main" id="{B795DEFB-8F70-105C-0144-02BC56ACA83B}"/>
              </a:ext>
            </a:extLst>
          </p:cNvPr>
          <p:cNvSpPr/>
          <p:nvPr/>
        </p:nvSpPr>
        <p:spPr>
          <a:xfrm>
            <a:off x="638175" y="2773167"/>
            <a:ext cx="6398729" cy="3775259"/>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7C5E9D26-BDA7-B1BF-15E6-0FBC186FCEB1}"/>
              </a:ext>
            </a:extLst>
          </p:cNvPr>
          <p:cNvSpPr txBox="1"/>
          <p:nvPr/>
        </p:nvSpPr>
        <p:spPr>
          <a:xfrm>
            <a:off x="570701" y="2471048"/>
            <a:ext cx="4733988" cy="307777"/>
          </a:xfrm>
          <a:prstGeom prst="rect">
            <a:avLst/>
          </a:prstGeom>
          <a:noFill/>
        </p:spPr>
        <p:txBody>
          <a:bodyPr wrap="none" rtlCol="0">
            <a:spAutoFit/>
          </a:bodyPr>
          <a:lstStyle/>
          <a:p>
            <a:r>
              <a:rPr lang="ja-JP" altLang="en-US" sz="1400" b="1" i="0" u="none" strike="noStrike" dirty="0">
                <a:solidFill>
                  <a:srgbClr val="FF0000"/>
                </a:solidFill>
                <a:effectLst/>
                <a:latin typeface="游ゴシック" panose="020B0400000000000000" pitchFamily="50" charset="-128"/>
                <a:ea typeface="游ゴシック" panose="020B0400000000000000" pitchFamily="50" charset="-128"/>
              </a:rPr>
              <a:t>以下にネットワーク構成図を記載してください（必須）</a:t>
            </a:r>
            <a:r>
              <a:rPr lang="ja-JP" altLang="en-US" sz="1400" dirty="0"/>
              <a:t> </a:t>
            </a:r>
            <a:endParaRPr kumimoji="1" lang="ja-JP" altLang="en-US" sz="1400" dirty="0"/>
          </a:p>
        </p:txBody>
      </p:sp>
      <p:sp>
        <p:nvSpPr>
          <p:cNvPr id="7" name="テキスト ボックス 6">
            <a:extLst>
              <a:ext uri="{FF2B5EF4-FFF2-40B4-BE49-F238E27FC236}">
                <a16:creationId xmlns:a16="http://schemas.microsoft.com/office/drawing/2014/main" id="{DC5BFB4F-8CFC-009B-980E-D98A47ECF6D2}"/>
              </a:ext>
            </a:extLst>
          </p:cNvPr>
          <p:cNvSpPr txBox="1"/>
          <p:nvPr/>
        </p:nvSpPr>
        <p:spPr>
          <a:xfrm>
            <a:off x="747003" y="3260184"/>
            <a:ext cx="6109365" cy="523220"/>
          </a:xfrm>
          <a:prstGeom prst="rect">
            <a:avLst/>
          </a:prstGeom>
          <a:noFill/>
        </p:spPr>
        <p:txBody>
          <a:bodyPr wrap="square" rtlCol="0">
            <a:spAutoFit/>
          </a:bodyPr>
          <a:lstStyle/>
          <a:p>
            <a:r>
              <a:rPr kumimoji="1" lang="ja-JP" altLang="en-US" sz="1400" dirty="0"/>
              <a:t>右図を参考にヒアリングシート内にネットワーク構成図を記載ください。</a:t>
            </a:r>
            <a:endParaRPr kumimoji="1" lang="en-US" altLang="ja-JP" sz="1400" dirty="0"/>
          </a:p>
          <a:p>
            <a:r>
              <a:rPr kumimoji="1" lang="en-US" altLang="ja-JP" sz="1400" dirty="0">
                <a:solidFill>
                  <a:srgbClr val="FF0000"/>
                </a:solidFill>
              </a:rPr>
              <a:t>※</a:t>
            </a:r>
            <a:r>
              <a:rPr kumimoji="1" lang="ja-JP" altLang="en-US" sz="1400" dirty="0">
                <a:solidFill>
                  <a:srgbClr val="FF0000"/>
                </a:solidFill>
              </a:rPr>
              <a:t>必要に応じてヒアリングの場を設けさせていただく場合がございます。</a:t>
            </a:r>
          </a:p>
        </p:txBody>
      </p:sp>
    </p:spTree>
    <p:extLst>
      <p:ext uri="{BB962C8B-B14F-4D97-AF65-F5344CB8AC3E}">
        <p14:creationId xmlns:p14="http://schemas.microsoft.com/office/powerpoint/2010/main" val="1922570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D968ED46-9914-4670-EB96-6F0B0AB204D0}"/>
              </a:ext>
            </a:extLst>
          </p:cNvPr>
          <p:cNvSpPr txBox="1">
            <a:spLocks/>
          </p:cNvSpPr>
          <p:nvPr/>
        </p:nvSpPr>
        <p:spPr>
          <a:xfrm>
            <a:off x="972000" y="360142"/>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a:t>VPN</a:t>
            </a:r>
            <a:endParaRPr lang="ja-JP" altLang="en-US" dirty="0"/>
          </a:p>
        </p:txBody>
      </p:sp>
      <p:sp>
        <p:nvSpPr>
          <p:cNvPr id="3" name="テキスト ボックス 2">
            <a:extLst>
              <a:ext uri="{FF2B5EF4-FFF2-40B4-BE49-F238E27FC236}">
                <a16:creationId xmlns:a16="http://schemas.microsoft.com/office/drawing/2014/main" id="{C5386FA2-49C1-A47D-0517-3637567E9D25}"/>
              </a:ext>
            </a:extLst>
          </p:cNvPr>
          <p:cNvSpPr txBox="1"/>
          <p:nvPr/>
        </p:nvSpPr>
        <p:spPr>
          <a:xfrm>
            <a:off x="344026" y="1018953"/>
            <a:ext cx="9288120" cy="338554"/>
          </a:xfrm>
          <a:prstGeom prst="rect">
            <a:avLst/>
          </a:prstGeom>
          <a:noFill/>
        </p:spPr>
        <p:txBody>
          <a:bodyPr wrap="none" rtlCol="0">
            <a:spAutoFit/>
          </a:bodyPr>
          <a:lstStyle/>
          <a:p>
            <a:r>
              <a:rPr kumimoji="1" lang="en-US" altLang="ja-JP" sz="1600" dirty="0"/>
              <a:t>【</a:t>
            </a:r>
            <a:r>
              <a:rPr kumimoji="1" lang="ja-JP" altLang="en-US" sz="1600" dirty="0"/>
              <a:t>必須</a:t>
            </a:r>
            <a:r>
              <a:rPr kumimoji="1" lang="en-US" altLang="ja-JP" sz="1600" dirty="0"/>
              <a:t>】Network</a:t>
            </a:r>
            <a:r>
              <a:rPr kumimoji="1" lang="ja-JP" altLang="en-US" sz="1600" dirty="0"/>
              <a:t>シートにて</a:t>
            </a:r>
            <a:r>
              <a:rPr kumimoji="1" lang="en-US" altLang="ja-JP" sz="1600" b="1" dirty="0">
                <a:solidFill>
                  <a:srgbClr val="FF0000"/>
                </a:solidFill>
              </a:rPr>
              <a:t>VPN</a:t>
            </a:r>
            <a:r>
              <a:rPr kumimoji="1" lang="ja-JP" altLang="en-US" sz="1600" b="1" dirty="0">
                <a:solidFill>
                  <a:srgbClr val="FF0000"/>
                </a:solidFill>
              </a:rPr>
              <a:t>接続を「使用する」と指定した場合</a:t>
            </a:r>
            <a:r>
              <a:rPr kumimoji="1" lang="ja-JP" altLang="en-US" sz="1600" dirty="0"/>
              <a:t>、質問</a:t>
            </a:r>
            <a:r>
              <a:rPr kumimoji="1" lang="en-US" altLang="ja-JP" sz="1600" dirty="0"/>
              <a:t>1</a:t>
            </a:r>
            <a:r>
              <a:rPr kumimoji="1" lang="ja-JP" altLang="en-US" sz="1600" dirty="0"/>
              <a:t>～</a:t>
            </a:r>
            <a:r>
              <a:rPr kumimoji="1" lang="en-US" altLang="ja-JP" sz="1600" dirty="0"/>
              <a:t>2</a:t>
            </a:r>
            <a:r>
              <a:rPr kumimoji="1" lang="ja-JP" altLang="en-US" sz="1600" dirty="0"/>
              <a:t>に回答ください。</a:t>
            </a:r>
          </a:p>
        </p:txBody>
      </p:sp>
      <p:grpSp>
        <p:nvGrpSpPr>
          <p:cNvPr id="4" name="グループ化 3">
            <a:extLst>
              <a:ext uri="{FF2B5EF4-FFF2-40B4-BE49-F238E27FC236}">
                <a16:creationId xmlns:a16="http://schemas.microsoft.com/office/drawing/2014/main" id="{4BF15700-0198-3555-056D-D56647277469}"/>
              </a:ext>
            </a:extLst>
          </p:cNvPr>
          <p:cNvGrpSpPr/>
          <p:nvPr/>
        </p:nvGrpSpPr>
        <p:grpSpPr>
          <a:xfrm>
            <a:off x="591469" y="1636366"/>
            <a:ext cx="9323488" cy="4246549"/>
            <a:chOff x="591469" y="1791114"/>
            <a:chExt cx="9323488" cy="4246549"/>
          </a:xfrm>
        </p:grpSpPr>
        <p:pic>
          <p:nvPicPr>
            <p:cNvPr id="5" name="図 4">
              <a:extLst>
                <a:ext uri="{FF2B5EF4-FFF2-40B4-BE49-F238E27FC236}">
                  <a16:creationId xmlns:a16="http://schemas.microsoft.com/office/drawing/2014/main" id="{8314739E-53C5-BFB4-99F6-B43E5B5517BD}"/>
                </a:ext>
              </a:extLst>
            </p:cNvPr>
            <p:cNvPicPr>
              <a:picLocks noChangeAspect="1"/>
            </p:cNvPicPr>
            <p:nvPr/>
          </p:nvPicPr>
          <p:blipFill>
            <a:blip r:embed="rId2"/>
            <a:stretch>
              <a:fillRect/>
            </a:stretch>
          </p:blipFill>
          <p:spPr>
            <a:xfrm>
              <a:off x="591469" y="1791114"/>
              <a:ext cx="9323488" cy="4246549"/>
            </a:xfrm>
            <a:prstGeom prst="rect">
              <a:avLst/>
            </a:prstGeom>
          </p:spPr>
        </p:pic>
        <p:cxnSp>
          <p:nvCxnSpPr>
            <p:cNvPr id="6" name="直線コネクタ 5">
              <a:extLst>
                <a:ext uri="{FF2B5EF4-FFF2-40B4-BE49-F238E27FC236}">
                  <a16:creationId xmlns:a16="http://schemas.microsoft.com/office/drawing/2014/main" id="{FFA4AB42-885D-CF37-EF6E-FF66774A9C4E}"/>
                </a:ext>
              </a:extLst>
            </p:cNvPr>
            <p:cNvCxnSpPr/>
            <p:nvPr/>
          </p:nvCxnSpPr>
          <p:spPr>
            <a:xfrm>
              <a:off x="591469" y="2067339"/>
              <a:ext cx="0" cy="23853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6394259D-F046-7AB5-1BB5-DE2A3C2EC321}"/>
                </a:ext>
              </a:extLst>
            </p:cNvPr>
            <p:cNvCxnSpPr>
              <a:cxnSpLocks/>
            </p:cNvCxnSpPr>
            <p:nvPr/>
          </p:nvCxnSpPr>
          <p:spPr>
            <a:xfrm flipH="1">
              <a:off x="591469" y="4921572"/>
              <a:ext cx="1747" cy="9756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24981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0563C6BF-DF91-57CA-34F9-AF0EC3678B10}"/>
              </a:ext>
            </a:extLst>
          </p:cNvPr>
          <p:cNvSpPr txBox="1">
            <a:spLocks/>
          </p:cNvSpPr>
          <p:nvPr/>
        </p:nvSpPr>
        <p:spPr>
          <a:xfrm>
            <a:off x="972000" y="303870"/>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ja-JP" altLang="en-US"/>
              <a:t>専用線接続</a:t>
            </a:r>
            <a:endParaRPr lang="ja-JP" altLang="en-US" dirty="0"/>
          </a:p>
        </p:txBody>
      </p:sp>
      <p:sp>
        <p:nvSpPr>
          <p:cNvPr id="3" name="テキスト ボックス 2">
            <a:extLst>
              <a:ext uri="{FF2B5EF4-FFF2-40B4-BE49-F238E27FC236}">
                <a16:creationId xmlns:a16="http://schemas.microsoft.com/office/drawing/2014/main" id="{72A5E7C4-91FF-7E10-7A7C-B6BB5F4E6952}"/>
              </a:ext>
            </a:extLst>
          </p:cNvPr>
          <p:cNvSpPr txBox="1"/>
          <p:nvPr/>
        </p:nvSpPr>
        <p:spPr>
          <a:xfrm>
            <a:off x="375887" y="5506811"/>
            <a:ext cx="11025775" cy="954107"/>
          </a:xfrm>
          <a:prstGeom prst="rect">
            <a:avLst/>
          </a:prstGeom>
          <a:noFill/>
        </p:spPr>
        <p:txBody>
          <a:bodyPr wrap="none" rtlCol="0">
            <a:spAutoFit/>
          </a:bodyPr>
          <a:lstStyle/>
          <a:p>
            <a:r>
              <a:rPr kumimoji="1" lang="ja-JP" altLang="en-US" sz="1400" dirty="0">
                <a:latin typeface="+mn-ea"/>
              </a:rPr>
              <a:t>　キャリア名の欄は「技術よりな人が最初に読む </a:t>
            </a:r>
            <a:r>
              <a:rPr kumimoji="1" lang="en-US" altLang="ja-JP" sz="1400" dirty="0">
                <a:latin typeface="+mn-ea"/>
              </a:rPr>
              <a:t>IBM Cloud</a:t>
            </a:r>
            <a:r>
              <a:rPr kumimoji="1" lang="ja-JP" altLang="en-US" sz="1400" dirty="0">
                <a:latin typeface="+mn-ea"/>
              </a:rPr>
              <a:t>柔らか層本</a:t>
            </a:r>
            <a:r>
              <a:rPr kumimoji="1" lang="en-US" altLang="ja-JP" sz="1400" dirty="0">
                <a:latin typeface="+mn-ea"/>
              </a:rPr>
              <a:t>v4</a:t>
            </a:r>
            <a:r>
              <a:rPr kumimoji="1" lang="ja-JP" altLang="en-US" sz="1400" dirty="0">
                <a:latin typeface="+mn-ea"/>
              </a:rPr>
              <a:t>」 </a:t>
            </a:r>
            <a:r>
              <a:rPr kumimoji="1" lang="en-US" altLang="ja-JP" sz="1400" dirty="0">
                <a:latin typeface="+mn-ea"/>
              </a:rPr>
              <a:t>13-1. Direct Link</a:t>
            </a:r>
            <a:r>
              <a:rPr kumimoji="1" lang="ja-JP" altLang="en-US" sz="1400" dirty="0">
                <a:latin typeface="+mn-ea"/>
              </a:rPr>
              <a:t>の</a:t>
            </a:r>
            <a:endParaRPr kumimoji="1" lang="en-US" altLang="ja-JP" sz="1400" dirty="0">
              <a:latin typeface="+mn-ea"/>
            </a:endParaRPr>
          </a:p>
          <a:p>
            <a:r>
              <a:rPr kumimoji="1" lang="ja-JP" altLang="en-US" sz="1400" dirty="0">
                <a:latin typeface="+mn-ea"/>
              </a:rPr>
              <a:t>　日本国内の</a:t>
            </a:r>
            <a:r>
              <a:rPr kumimoji="1" lang="en-US" altLang="ja-JP" sz="1400" dirty="0">
                <a:latin typeface="+mn-ea"/>
              </a:rPr>
              <a:t>DC</a:t>
            </a:r>
            <a:r>
              <a:rPr kumimoji="1" lang="ja-JP" altLang="en-US" sz="1400" dirty="0">
                <a:latin typeface="+mn-ea"/>
              </a:rPr>
              <a:t>や</a:t>
            </a:r>
            <a:r>
              <a:rPr kumimoji="1" lang="en-US" altLang="ja-JP" sz="1400" dirty="0">
                <a:latin typeface="+mn-ea"/>
              </a:rPr>
              <a:t>POP</a:t>
            </a:r>
            <a:r>
              <a:rPr kumimoji="1" lang="ja-JP" altLang="en-US" sz="1400" dirty="0">
                <a:latin typeface="+mn-ea"/>
              </a:rPr>
              <a:t>に対しオーダー可能な</a:t>
            </a:r>
            <a:r>
              <a:rPr kumimoji="1" lang="en-US" altLang="ja-JP" sz="1400" dirty="0">
                <a:latin typeface="+mn-ea"/>
              </a:rPr>
              <a:t>Direct Link</a:t>
            </a:r>
            <a:r>
              <a:rPr kumimoji="1" lang="ja-JP" altLang="en-US" sz="1400" dirty="0">
                <a:latin typeface="+mn-ea"/>
              </a:rPr>
              <a:t>のタイプと場所に関する表（</a:t>
            </a:r>
            <a:r>
              <a:rPr kumimoji="1" lang="en-US" altLang="ja-JP" sz="1400" dirty="0">
                <a:latin typeface="+mn-ea"/>
              </a:rPr>
              <a:t>P.417</a:t>
            </a:r>
            <a:r>
              <a:rPr kumimoji="1" lang="ja-JP" altLang="en-US" sz="1400" dirty="0">
                <a:latin typeface="+mn-ea"/>
              </a:rPr>
              <a:t>前後</a:t>
            </a:r>
            <a:r>
              <a:rPr kumimoji="1" lang="en-US" altLang="ja-JP" sz="1400" dirty="0">
                <a:solidFill>
                  <a:srgbClr val="FF0000"/>
                </a:solidFill>
                <a:latin typeface="+mn-ea"/>
              </a:rPr>
              <a:t>※</a:t>
            </a:r>
            <a:r>
              <a:rPr kumimoji="1" lang="ja-JP" altLang="en-US" sz="1400" dirty="0">
                <a:latin typeface="+mn-ea"/>
              </a:rPr>
              <a:t>）をご確認のうえご記入ください。</a:t>
            </a:r>
            <a:endParaRPr kumimoji="1" lang="en-US" altLang="ja-JP" sz="1400" dirty="0">
              <a:latin typeface="+mn-ea"/>
            </a:endParaRPr>
          </a:p>
          <a:p>
            <a:r>
              <a:rPr lang="ja-JP" altLang="en-US" sz="1400" dirty="0">
                <a:latin typeface="+mn-ea"/>
              </a:rPr>
              <a:t>　</a:t>
            </a:r>
            <a:r>
              <a:rPr lang="en-US" altLang="ja-JP" sz="1200" dirty="0">
                <a:solidFill>
                  <a:srgbClr val="FF0000"/>
                </a:solidFill>
                <a:latin typeface="+mn-ea"/>
              </a:rPr>
              <a:t>※IBM Cloud</a:t>
            </a:r>
            <a:r>
              <a:rPr lang="ja-JP" altLang="en-US" sz="1200" dirty="0">
                <a:solidFill>
                  <a:srgbClr val="FF0000"/>
                </a:solidFill>
                <a:latin typeface="+mn-ea"/>
              </a:rPr>
              <a:t>柔らか層本は不定期に更新がおこなわれます。そのためダウンロードしたタイミングによりページ数が異なる場合がございます。</a:t>
            </a:r>
            <a:endParaRPr lang="en-US" altLang="ja-JP" sz="1400" dirty="0">
              <a:latin typeface="+mn-ea"/>
            </a:endParaRPr>
          </a:p>
          <a:p>
            <a:r>
              <a:rPr lang="ja-JP" altLang="en-US" sz="1400" dirty="0">
                <a:latin typeface="+mn-ea"/>
              </a:rPr>
              <a:t>　</a:t>
            </a:r>
            <a:r>
              <a:rPr lang="en-US" altLang="ja-JP" sz="1400" dirty="0">
                <a:latin typeface="+mn-ea"/>
              </a:rPr>
              <a:t>IBM Cloud</a:t>
            </a:r>
            <a:r>
              <a:rPr lang="ja-JP" altLang="en-US" sz="1400" dirty="0">
                <a:latin typeface="+mn-ea"/>
              </a:rPr>
              <a:t>柔らか層本は以下の</a:t>
            </a:r>
            <a:r>
              <a:rPr lang="en-US" altLang="ja-JP" sz="1400" dirty="0">
                <a:latin typeface="+mn-ea"/>
              </a:rPr>
              <a:t>URL</a:t>
            </a:r>
            <a:r>
              <a:rPr lang="ja-JP" altLang="en-US" sz="1400" dirty="0">
                <a:latin typeface="+mn-ea"/>
              </a:rPr>
              <a:t>からダウンロード可能です。</a:t>
            </a:r>
            <a:endParaRPr lang="en-US" altLang="ja-JP" sz="1400" dirty="0">
              <a:latin typeface="+mn-ea"/>
            </a:endParaRPr>
          </a:p>
        </p:txBody>
      </p:sp>
      <p:sp>
        <p:nvSpPr>
          <p:cNvPr id="4" name="テキスト ボックス 3">
            <a:extLst>
              <a:ext uri="{FF2B5EF4-FFF2-40B4-BE49-F238E27FC236}">
                <a16:creationId xmlns:a16="http://schemas.microsoft.com/office/drawing/2014/main" id="{1AE97EC4-E3DF-E5A5-B95D-3FB2A6437EB2}"/>
              </a:ext>
            </a:extLst>
          </p:cNvPr>
          <p:cNvSpPr txBox="1"/>
          <p:nvPr/>
        </p:nvSpPr>
        <p:spPr>
          <a:xfrm>
            <a:off x="592643" y="6339203"/>
            <a:ext cx="4253948" cy="307777"/>
          </a:xfrm>
          <a:prstGeom prst="rect">
            <a:avLst/>
          </a:prstGeom>
          <a:noFill/>
        </p:spPr>
        <p:txBody>
          <a:bodyPr wrap="square" rtlCol="0">
            <a:spAutoFit/>
          </a:bodyPr>
          <a:lstStyle/>
          <a:p>
            <a:r>
              <a:rPr kumimoji="1" lang="en-US" altLang="ja-JP" sz="1400" dirty="0">
                <a:solidFill>
                  <a:sysClr val="windowText" lastClr="000000"/>
                </a:solidFill>
                <a:latin typeface="Meiryo" charset="-128"/>
                <a:ea typeface="Meiryo" charset="-128"/>
                <a:cs typeface="Meiryo" charset="-128"/>
                <a:hlinkClick r:id="rId2"/>
              </a:rPr>
              <a:t>https://ibm.box.com/v/ibmcloud-yawaraka</a:t>
            </a:r>
            <a:endParaRPr kumimoji="1" lang="en-US" altLang="ja-JP" sz="1400" dirty="0">
              <a:solidFill>
                <a:sysClr val="windowText" lastClr="000000"/>
              </a:solidFill>
              <a:latin typeface="Meiryo" charset="-128"/>
              <a:ea typeface="Meiryo" charset="-128"/>
              <a:cs typeface="Meiryo" charset="-128"/>
            </a:endParaRPr>
          </a:p>
        </p:txBody>
      </p:sp>
      <p:sp>
        <p:nvSpPr>
          <p:cNvPr id="6" name="テキスト ボックス 5">
            <a:extLst>
              <a:ext uri="{FF2B5EF4-FFF2-40B4-BE49-F238E27FC236}">
                <a16:creationId xmlns:a16="http://schemas.microsoft.com/office/drawing/2014/main" id="{F68C5A8C-42CD-13F5-1AA6-F29A68866474}"/>
              </a:ext>
            </a:extLst>
          </p:cNvPr>
          <p:cNvSpPr txBox="1"/>
          <p:nvPr/>
        </p:nvSpPr>
        <p:spPr>
          <a:xfrm>
            <a:off x="517859" y="837710"/>
            <a:ext cx="9674443" cy="323165"/>
          </a:xfrm>
          <a:prstGeom prst="rect">
            <a:avLst/>
          </a:prstGeom>
          <a:noFill/>
        </p:spPr>
        <p:txBody>
          <a:bodyPr wrap="none" rtlCol="0">
            <a:spAutoFit/>
          </a:bodyPr>
          <a:lstStyle/>
          <a:p>
            <a:r>
              <a:rPr kumimoji="1" lang="en-US" altLang="ja-JP" sz="1500" dirty="0"/>
              <a:t>【</a:t>
            </a:r>
            <a:r>
              <a:rPr kumimoji="1" lang="ja-JP" altLang="en-US" sz="1500" dirty="0"/>
              <a:t>必須</a:t>
            </a:r>
            <a:r>
              <a:rPr kumimoji="1" lang="en-US" altLang="ja-JP" sz="1500" dirty="0"/>
              <a:t>】Network</a:t>
            </a:r>
            <a:r>
              <a:rPr kumimoji="1" lang="ja-JP" altLang="en-US" sz="1500" dirty="0"/>
              <a:t>シートにて</a:t>
            </a:r>
            <a:r>
              <a:rPr lang="ja-JP" altLang="en-US" sz="1500" b="1" dirty="0">
                <a:solidFill>
                  <a:srgbClr val="FF0000"/>
                </a:solidFill>
              </a:rPr>
              <a:t>専用線</a:t>
            </a:r>
            <a:r>
              <a:rPr kumimoji="1" lang="ja-JP" altLang="en-US" sz="1500" b="1" dirty="0">
                <a:solidFill>
                  <a:srgbClr val="FF0000"/>
                </a:solidFill>
              </a:rPr>
              <a:t>接続を「使用する」と指定した場合</a:t>
            </a:r>
            <a:r>
              <a:rPr kumimoji="1" lang="ja-JP" altLang="en-US" sz="1500" dirty="0"/>
              <a:t>、質問</a:t>
            </a:r>
            <a:r>
              <a:rPr kumimoji="1" lang="en-US" altLang="ja-JP" sz="1500" dirty="0"/>
              <a:t>1</a:t>
            </a:r>
            <a:r>
              <a:rPr kumimoji="1" lang="ja-JP" altLang="en-US" sz="1500" dirty="0"/>
              <a:t>～</a:t>
            </a:r>
            <a:r>
              <a:rPr kumimoji="1" lang="en-US" altLang="ja-JP" sz="1500" dirty="0"/>
              <a:t>2</a:t>
            </a:r>
            <a:r>
              <a:rPr kumimoji="1" lang="ja-JP" altLang="en-US" sz="1500" dirty="0"/>
              <a:t>の各項目に回答ください。</a:t>
            </a:r>
          </a:p>
        </p:txBody>
      </p:sp>
      <p:pic>
        <p:nvPicPr>
          <p:cNvPr id="7" name="図 6">
            <a:extLst>
              <a:ext uri="{FF2B5EF4-FFF2-40B4-BE49-F238E27FC236}">
                <a16:creationId xmlns:a16="http://schemas.microsoft.com/office/drawing/2014/main" id="{176CC2A0-B529-08E8-1A27-AB77774DB81D}"/>
              </a:ext>
            </a:extLst>
          </p:cNvPr>
          <p:cNvPicPr>
            <a:picLocks noChangeAspect="1"/>
          </p:cNvPicPr>
          <p:nvPr/>
        </p:nvPicPr>
        <p:blipFill>
          <a:blip r:embed="rId3"/>
          <a:stretch>
            <a:fillRect/>
          </a:stretch>
        </p:blipFill>
        <p:spPr>
          <a:xfrm>
            <a:off x="690467" y="1160875"/>
            <a:ext cx="8312248" cy="4320182"/>
          </a:xfrm>
          <a:prstGeom prst="rect">
            <a:avLst/>
          </a:prstGeom>
        </p:spPr>
      </p:pic>
    </p:spTree>
    <p:extLst>
      <p:ext uri="{BB962C8B-B14F-4D97-AF65-F5344CB8AC3E}">
        <p14:creationId xmlns:p14="http://schemas.microsoft.com/office/powerpoint/2010/main" val="2729352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A6F07A75-4216-4E7C-705F-08844BECF05A}"/>
              </a:ext>
            </a:extLst>
          </p:cNvPr>
          <p:cNvSpPr txBox="1">
            <a:spLocks/>
          </p:cNvSpPr>
          <p:nvPr/>
        </p:nvSpPr>
        <p:spPr>
          <a:xfrm>
            <a:off x="915728" y="332006"/>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a:t>Load Balancer</a:t>
            </a:r>
            <a:endParaRPr lang="ja-JP" altLang="en-US" dirty="0"/>
          </a:p>
        </p:txBody>
      </p:sp>
      <p:sp>
        <p:nvSpPr>
          <p:cNvPr id="3" name="テキスト ボックス 2">
            <a:extLst>
              <a:ext uri="{FF2B5EF4-FFF2-40B4-BE49-F238E27FC236}">
                <a16:creationId xmlns:a16="http://schemas.microsoft.com/office/drawing/2014/main" id="{D760CAE5-06D1-F2B3-C0DC-23C266A903D7}"/>
              </a:ext>
            </a:extLst>
          </p:cNvPr>
          <p:cNvSpPr txBox="1"/>
          <p:nvPr/>
        </p:nvSpPr>
        <p:spPr>
          <a:xfrm>
            <a:off x="391713" y="1058192"/>
            <a:ext cx="10001649" cy="338554"/>
          </a:xfrm>
          <a:prstGeom prst="rect">
            <a:avLst/>
          </a:prstGeom>
          <a:noFill/>
        </p:spPr>
        <p:txBody>
          <a:bodyPr wrap="none" rtlCol="0">
            <a:spAutoFit/>
          </a:bodyPr>
          <a:lstStyle/>
          <a:p>
            <a:r>
              <a:rPr kumimoji="1" lang="en-US" altLang="ja-JP" sz="1600" dirty="0"/>
              <a:t>【</a:t>
            </a:r>
            <a:r>
              <a:rPr kumimoji="1" lang="ja-JP" altLang="en-US" sz="1600" dirty="0"/>
              <a:t>必須</a:t>
            </a:r>
            <a:r>
              <a:rPr kumimoji="1" lang="en-US" altLang="ja-JP" sz="1600" dirty="0"/>
              <a:t>】Network</a:t>
            </a:r>
            <a:r>
              <a:rPr kumimoji="1" lang="ja-JP" altLang="en-US" sz="1600" dirty="0"/>
              <a:t>シートにて</a:t>
            </a:r>
            <a:r>
              <a:rPr kumimoji="1" lang="en-US" altLang="ja-JP" sz="1600" b="1" dirty="0">
                <a:solidFill>
                  <a:srgbClr val="FF0000"/>
                </a:solidFill>
              </a:rPr>
              <a:t>Load Balancer</a:t>
            </a:r>
            <a:r>
              <a:rPr kumimoji="1" lang="ja-JP" altLang="en-US" sz="1600" b="1" dirty="0">
                <a:solidFill>
                  <a:srgbClr val="FF0000"/>
                </a:solidFill>
              </a:rPr>
              <a:t>を「使用する」と指定した場合</a:t>
            </a:r>
            <a:r>
              <a:rPr kumimoji="1" lang="ja-JP" altLang="en-US" sz="1600" dirty="0"/>
              <a:t>、質問</a:t>
            </a:r>
            <a:r>
              <a:rPr kumimoji="1" lang="en-US" altLang="ja-JP" sz="1600" dirty="0"/>
              <a:t>1</a:t>
            </a:r>
            <a:r>
              <a:rPr kumimoji="1" lang="ja-JP" altLang="en-US" sz="1600" dirty="0"/>
              <a:t>～</a:t>
            </a:r>
            <a:r>
              <a:rPr lang="en-US" altLang="ja-JP" sz="1600" dirty="0"/>
              <a:t>3</a:t>
            </a:r>
            <a:r>
              <a:rPr kumimoji="1" lang="ja-JP" altLang="en-US" sz="1600" dirty="0"/>
              <a:t>に回答ください。</a:t>
            </a:r>
          </a:p>
        </p:txBody>
      </p:sp>
      <p:sp>
        <p:nvSpPr>
          <p:cNvPr id="4" name="テキスト ボックス 3">
            <a:extLst>
              <a:ext uri="{FF2B5EF4-FFF2-40B4-BE49-F238E27FC236}">
                <a16:creationId xmlns:a16="http://schemas.microsoft.com/office/drawing/2014/main" id="{2C4A96CB-0381-CAAF-D1DD-7673A5092558}"/>
              </a:ext>
            </a:extLst>
          </p:cNvPr>
          <p:cNvSpPr txBox="1"/>
          <p:nvPr/>
        </p:nvSpPr>
        <p:spPr>
          <a:xfrm>
            <a:off x="8893641" y="1760531"/>
            <a:ext cx="3236784" cy="1169551"/>
          </a:xfrm>
          <a:prstGeom prst="rect">
            <a:avLst/>
          </a:prstGeom>
          <a:noFill/>
        </p:spPr>
        <p:txBody>
          <a:bodyPr wrap="none" rtlCol="0">
            <a:spAutoFit/>
          </a:bodyPr>
          <a:lstStyle/>
          <a:p>
            <a:r>
              <a:rPr kumimoji="1" lang="ja-JP" altLang="en-US" sz="1400" dirty="0"/>
              <a:t>←初期値は「不使用」になってます。</a:t>
            </a:r>
            <a:endParaRPr kumimoji="1" lang="en-US" altLang="ja-JP" sz="1400" dirty="0"/>
          </a:p>
          <a:p>
            <a:r>
              <a:rPr lang="ja-JP" altLang="en-US" sz="1400" dirty="0"/>
              <a:t>　ご利用の場合は</a:t>
            </a:r>
            <a:endParaRPr lang="en-US" altLang="ja-JP" sz="1400" dirty="0"/>
          </a:p>
          <a:p>
            <a:r>
              <a:rPr kumimoji="1" lang="ja-JP" altLang="en-US" sz="1400" dirty="0"/>
              <a:t>・</a:t>
            </a:r>
            <a:r>
              <a:rPr kumimoji="1" lang="en-US" altLang="ja-JP" sz="1400" dirty="0" err="1"/>
              <a:t>Netscaler</a:t>
            </a:r>
            <a:r>
              <a:rPr kumimoji="1" lang="en-US" altLang="ja-JP" sz="1400" dirty="0"/>
              <a:t> on Classic</a:t>
            </a:r>
          </a:p>
          <a:p>
            <a:r>
              <a:rPr lang="ja-JP" altLang="en-US" sz="1400" dirty="0"/>
              <a:t>・</a:t>
            </a:r>
            <a:r>
              <a:rPr lang="en-US" altLang="ja-JP" sz="1400" dirty="0"/>
              <a:t>Cloud Load Balancer</a:t>
            </a:r>
          </a:p>
          <a:p>
            <a:r>
              <a:rPr kumimoji="1" lang="ja-JP" altLang="en-US" sz="1400" dirty="0"/>
              <a:t>　のどちらかを選択ください。</a:t>
            </a:r>
          </a:p>
        </p:txBody>
      </p:sp>
      <p:pic>
        <p:nvPicPr>
          <p:cNvPr id="7" name="図 6">
            <a:extLst>
              <a:ext uri="{FF2B5EF4-FFF2-40B4-BE49-F238E27FC236}">
                <a16:creationId xmlns:a16="http://schemas.microsoft.com/office/drawing/2014/main" id="{9A18805C-7FFF-EC9F-06F7-66223501D5C6}"/>
              </a:ext>
            </a:extLst>
          </p:cNvPr>
          <p:cNvPicPr>
            <a:picLocks noChangeAspect="1"/>
          </p:cNvPicPr>
          <p:nvPr/>
        </p:nvPicPr>
        <p:blipFill>
          <a:blip r:embed="rId2"/>
          <a:stretch>
            <a:fillRect/>
          </a:stretch>
        </p:blipFill>
        <p:spPr>
          <a:xfrm>
            <a:off x="240856" y="1498208"/>
            <a:ext cx="8652785" cy="4159993"/>
          </a:xfrm>
          <a:prstGeom prst="rect">
            <a:avLst/>
          </a:prstGeom>
        </p:spPr>
      </p:pic>
    </p:spTree>
    <p:extLst>
      <p:ext uri="{BB962C8B-B14F-4D97-AF65-F5344CB8AC3E}">
        <p14:creationId xmlns:p14="http://schemas.microsoft.com/office/powerpoint/2010/main" val="53184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5BBE21FF-A4E3-7CA3-944F-31BC27EDF5A5}"/>
              </a:ext>
            </a:extLst>
          </p:cNvPr>
          <p:cNvSpPr txBox="1">
            <a:spLocks/>
          </p:cNvSpPr>
          <p:nvPr/>
        </p:nvSpPr>
        <p:spPr>
          <a:xfrm>
            <a:off x="972000" y="317938"/>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ja-JP" altLang="en-US"/>
              <a:t>バックアップ</a:t>
            </a:r>
            <a:endParaRPr lang="ja-JP" altLang="en-US" dirty="0"/>
          </a:p>
        </p:txBody>
      </p:sp>
      <p:sp>
        <p:nvSpPr>
          <p:cNvPr id="3" name="右中かっこ 2">
            <a:extLst>
              <a:ext uri="{FF2B5EF4-FFF2-40B4-BE49-F238E27FC236}">
                <a16:creationId xmlns:a16="http://schemas.microsoft.com/office/drawing/2014/main" id="{D7135E88-462A-E398-8E86-B1380614D785}"/>
              </a:ext>
            </a:extLst>
          </p:cNvPr>
          <p:cNvSpPr/>
          <p:nvPr/>
        </p:nvSpPr>
        <p:spPr>
          <a:xfrm>
            <a:off x="9677255" y="1863112"/>
            <a:ext cx="320237" cy="1368935"/>
          </a:xfrm>
          <a:prstGeom prst="rightBrace">
            <a:avLst/>
          </a:prstGeom>
          <a:no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AF0F35C8-ED14-4CDB-5FB1-98E6D06D61CA}"/>
              </a:ext>
            </a:extLst>
          </p:cNvPr>
          <p:cNvSpPr txBox="1"/>
          <p:nvPr/>
        </p:nvSpPr>
        <p:spPr>
          <a:xfrm>
            <a:off x="9878224" y="2158584"/>
            <a:ext cx="2339102" cy="830997"/>
          </a:xfrm>
          <a:prstGeom prst="rect">
            <a:avLst/>
          </a:prstGeom>
          <a:noFill/>
        </p:spPr>
        <p:txBody>
          <a:bodyPr wrap="none" rtlCol="0">
            <a:spAutoFit/>
          </a:bodyPr>
          <a:lstStyle/>
          <a:p>
            <a:r>
              <a:rPr kumimoji="1" lang="ja-JP" altLang="en-US" sz="1200" dirty="0"/>
              <a:t>「使用する」に変更した場合は</a:t>
            </a:r>
            <a:endParaRPr kumimoji="1" lang="en-US" altLang="ja-JP" sz="1200" dirty="0"/>
          </a:p>
          <a:p>
            <a:r>
              <a:rPr kumimoji="1" lang="en-US" altLang="ja-JP" sz="1200" dirty="0"/>
              <a:t>【</a:t>
            </a:r>
            <a:r>
              <a:rPr kumimoji="1" lang="ja-JP" altLang="en-US" sz="1200" dirty="0"/>
              <a:t>必須</a:t>
            </a:r>
            <a:r>
              <a:rPr lang="en-US" altLang="ja-JP" sz="1200" dirty="0"/>
              <a:t>】Virtual Server for </a:t>
            </a:r>
          </a:p>
          <a:p>
            <a:r>
              <a:rPr lang="en-US" altLang="ja-JP" sz="1200" dirty="0"/>
              <a:t> Classic</a:t>
            </a:r>
            <a:r>
              <a:rPr lang="ja-JP" altLang="en-US" sz="1200" dirty="0"/>
              <a:t>シートの該当項目にも</a:t>
            </a:r>
            <a:endParaRPr lang="en-US" altLang="ja-JP" sz="1200" dirty="0"/>
          </a:p>
          <a:p>
            <a:r>
              <a:rPr kumimoji="1" lang="ja-JP" altLang="en-US" sz="1200" dirty="0"/>
              <a:t> 回答ください</a:t>
            </a:r>
          </a:p>
        </p:txBody>
      </p:sp>
      <p:sp>
        <p:nvSpPr>
          <p:cNvPr id="5" name="テキスト ボックス 4">
            <a:extLst>
              <a:ext uri="{FF2B5EF4-FFF2-40B4-BE49-F238E27FC236}">
                <a16:creationId xmlns:a16="http://schemas.microsoft.com/office/drawing/2014/main" id="{0708E24D-C198-4289-4A74-E8E82570CA2B}"/>
              </a:ext>
            </a:extLst>
          </p:cNvPr>
          <p:cNvSpPr txBox="1"/>
          <p:nvPr/>
        </p:nvSpPr>
        <p:spPr>
          <a:xfrm>
            <a:off x="2913625" y="4373247"/>
            <a:ext cx="6923748" cy="523220"/>
          </a:xfrm>
          <a:prstGeom prst="rect">
            <a:avLst/>
          </a:prstGeom>
          <a:noFill/>
        </p:spPr>
        <p:txBody>
          <a:bodyPr wrap="square" rtlCol="0">
            <a:spAutoFit/>
          </a:bodyPr>
          <a:lstStyle/>
          <a:p>
            <a:r>
              <a:rPr lang="ja-JP" altLang="en-US" sz="1400" dirty="0"/>
              <a:t>↑想定の「世代数」</a:t>
            </a:r>
            <a:r>
              <a:rPr kumimoji="1" lang="ja-JP" altLang="en-US" sz="1400" dirty="0"/>
              <a:t>を</a:t>
            </a:r>
            <a:r>
              <a:rPr lang="ja-JP" altLang="en-US" sz="1400" dirty="0"/>
              <a:t>入力ください。</a:t>
            </a:r>
            <a:endParaRPr lang="en-US" altLang="ja-JP" sz="1400" dirty="0"/>
          </a:p>
          <a:p>
            <a:r>
              <a:rPr kumimoji="1" lang="ja-JP" altLang="en-US" sz="1400" dirty="0"/>
              <a:t>　お見積りでは備考欄に記載のとおり</a:t>
            </a:r>
            <a:r>
              <a:rPr lang="ja-JP" altLang="en-US" sz="1400" dirty="0"/>
              <a:t>「世代数</a:t>
            </a:r>
            <a:r>
              <a:rPr lang="en-US" altLang="ja-JP" sz="1400" dirty="0"/>
              <a:t>+1</a:t>
            </a:r>
            <a:r>
              <a:rPr lang="ja-JP" altLang="en-US" sz="1400" dirty="0"/>
              <a:t>」の容量で算出します。</a:t>
            </a:r>
            <a:endParaRPr kumimoji="1" lang="ja-JP" altLang="en-US" sz="1400" dirty="0"/>
          </a:p>
        </p:txBody>
      </p:sp>
      <p:pic>
        <p:nvPicPr>
          <p:cNvPr id="6" name="図 5">
            <a:extLst>
              <a:ext uri="{FF2B5EF4-FFF2-40B4-BE49-F238E27FC236}">
                <a16:creationId xmlns:a16="http://schemas.microsoft.com/office/drawing/2014/main" id="{49D702B0-F866-2C90-7384-84C30478AA00}"/>
              </a:ext>
            </a:extLst>
          </p:cNvPr>
          <p:cNvPicPr>
            <a:picLocks noChangeAspect="1"/>
          </p:cNvPicPr>
          <p:nvPr/>
        </p:nvPicPr>
        <p:blipFill>
          <a:blip r:embed="rId2"/>
          <a:stretch>
            <a:fillRect/>
          </a:stretch>
        </p:blipFill>
        <p:spPr>
          <a:xfrm>
            <a:off x="185221" y="1402141"/>
            <a:ext cx="9544050" cy="2971800"/>
          </a:xfrm>
          <a:prstGeom prst="rect">
            <a:avLst/>
          </a:prstGeom>
        </p:spPr>
      </p:pic>
    </p:spTree>
    <p:extLst>
      <p:ext uri="{BB962C8B-B14F-4D97-AF65-F5344CB8AC3E}">
        <p14:creationId xmlns:p14="http://schemas.microsoft.com/office/powerpoint/2010/main" val="4218401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9771314"/>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_20230308_02">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GUAZUテンプレート_2024ワイド版" id="{4C588E77-9495-43E9-9BF6-2A3CC6974620}" vid="{BE7DC103-A339-4853-A77E-4D582112FAC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IGUAZUテンプレート_2024ワイド版</Template>
  <TotalTime>114</TotalTime>
  <Words>662</Words>
  <Application>Microsoft Office PowerPoint</Application>
  <PresentationFormat>ワイド画面</PresentationFormat>
  <Paragraphs>68</Paragraphs>
  <Slides>9</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vt:lpstr>
      <vt:lpstr>Meiryo</vt:lpstr>
      <vt:lpstr>游ゴシック</vt:lpstr>
      <vt:lpstr>Arial</vt:lpstr>
      <vt:lpstr>Calibri</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小島 奈津美</dc:creator>
  <cp:lastModifiedBy>小島 奈津美</cp:lastModifiedBy>
  <cp:revision>9</cp:revision>
  <cp:lastPrinted>2020-03-18T02:20:42Z</cp:lastPrinted>
  <dcterms:created xsi:type="dcterms:W3CDTF">2024-05-02T07:11:59Z</dcterms:created>
  <dcterms:modified xsi:type="dcterms:W3CDTF">2025-03-04T04:24:36Z</dcterms:modified>
</cp:coreProperties>
</file>