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5" r:id="rId1"/>
  </p:sldMasterIdLst>
  <p:notesMasterIdLst>
    <p:notesMasterId r:id="rId18"/>
  </p:notesMasterIdLst>
  <p:handoutMasterIdLst>
    <p:handoutMasterId r:id="rId19"/>
  </p:handoutMasterIdLst>
  <p:sldIdLst>
    <p:sldId id="266" r:id="rId2"/>
    <p:sldId id="271" r:id="rId3"/>
    <p:sldId id="272" r:id="rId4"/>
    <p:sldId id="273" r:id="rId5"/>
    <p:sldId id="277" r:id="rId6"/>
    <p:sldId id="274" r:id="rId7"/>
    <p:sldId id="288" r:id="rId8"/>
    <p:sldId id="276" r:id="rId9"/>
    <p:sldId id="287" r:id="rId10"/>
    <p:sldId id="275" r:id="rId11"/>
    <p:sldId id="279" r:id="rId12"/>
    <p:sldId id="280" r:id="rId13"/>
    <p:sldId id="281" r:id="rId14"/>
    <p:sldId id="285" r:id="rId15"/>
    <p:sldId id="286" r:id="rId16"/>
    <p:sldId id="260" r:id="rId1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6268" userDrawn="1">
          <p15:clr>
            <a:srgbClr val="A4A3A4"/>
          </p15:clr>
        </p15:guide>
        <p15:guide id="4" pos="490" userDrawn="1">
          <p15:clr>
            <a:srgbClr val="A4A3A4"/>
          </p15:clr>
        </p15:guide>
        <p15:guide id="5" orient="horz" pos="799" userDrawn="1">
          <p15:clr>
            <a:srgbClr val="A4A3A4"/>
          </p15:clr>
        </p15:guide>
        <p15:guide id="6" pos="351" userDrawn="1">
          <p15:clr>
            <a:srgbClr val="A4A3A4"/>
          </p15:clr>
        </p15:guide>
        <p15:guide id="7" pos="2320" userDrawn="1">
          <p15:clr>
            <a:srgbClr val="A4A3A4"/>
          </p15:clr>
        </p15:guide>
        <p15:guide id="8" orient="horz" pos="39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EE"/>
    <a:srgbClr val="004294"/>
    <a:srgbClr val="008ECD"/>
    <a:srgbClr val="0077C8"/>
    <a:srgbClr val="CC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57" autoAdjust="0"/>
  </p:normalViewPr>
  <p:slideViewPr>
    <p:cSldViewPr snapToGrid="0" showGuides="1">
      <p:cViewPr varScale="1">
        <p:scale>
          <a:sx n="81" d="100"/>
          <a:sy n="81" d="100"/>
        </p:scale>
        <p:origin x="120" y="438"/>
      </p:cViewPr>
      <p:guideLst>
        <p:guide orient="horz" pos="527"/>
        <p:guide pos="6268"/>
        <p:guide pos="490"/>
        <p:guide orient="horz" pos="799"/>
        <p:guide pos="351"/>
        <p:guide pos="2320"/>
        <p:guide orient="horz" pos="3974"/>
      </p:guideLst>
    </p:cSldViewPr>
  </p:slideViewPr>
  <p:notesTextViewPr>
    <p:cViewPr>
      <p:scale>
        <a:sx n="1" d="1"/>
        <a:sy n="1" d="1"/>
      </p:scale>
      <p:origin x="0" y="0"/>
    </p:cViewPr>
  </p:notesTextViewPr>
  <p:sorterViewPr>
    <p:cViewPr>
      <p:scale>
        <a:sx n="104" d="100"/>
        <a:sy n="104" d="100"/>
      </p:scale>
      <p:origin x="0" y="0"/>
    </p:cViewPr>
  </p:sorterViewPr>
  <p:notesViewPr>
    <p:cSldViewPr snapToGrid="0">
      <p:cViewPr varScale="1">
        <p:scale>
          <a:sx n="59" d="100"/>
          <a:sy n="59" d="100"/>
        </p:scale>
        <p:origin x="26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A7F69011-6527-48BF-9980-2430695214CA}" type="datetimeFigureOut">
              <a:rPr kumimoji="1" lang="ja-JP" altLang="en-US" smtClean="0"/>
              <a:t>2025/3/4</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072BEA6-8FA8-4078-9D18-FD13F40027EA}" type="slidenum">
              <a:rPr kumimoji="1" lang="ja-JP" altLang="en-US" smtClean="0"/>
              <a:t>‹#›</a:t>
            </a:fld>
            <a:endParaRPr kumimoji="1" lang="ja-JP" altLang="en-US"/>
          </a:p>
        </p:txBody>
      </p:sp>
    </p:spTree>
    <p:extLst>
      <p:ext uri="{BB962C8B-B14F-4D97-AF65-F5344CB8AC3E}">
        <p14:creationId xmlns:p14="http://schemas.microsoft.com/office/powerpoint/2010/main" val="2452878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8D0611F-0EF9-4E00-962D-38CC94D649C3}" type="datetimeFigureOut">
              <a:rPr kumimoji="1" lang="ja-JP" altLang="en-US" smtClean="0"/>
              <a:t>2025/3/4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F1D6331-3B95-4894-92CE-CD444FBF93F4}" type="slidenum">
              <a:rPr kumimoji="1" lang="ja-JP" altLang="en-US" smtClean="0"/>
              <a:t>‹#›</a:t>
            </a:fld>
            <a:endParaRPr kumimoji="1" lang="ja-JP" altLang="en-US"/>
          </a:p>
        </p:txBody>
      </p:sp>
    </p:spTree>
    <p:extLst>
      <p:ext uri="{BB962C8B-B14F-4D97-AF65-F5344CB8AC3E}">
        <p14:creationId xmlns:p14="http://schemas.microsoft.com/office/powerpoint/2010/main" val="38705855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1D6331-3B95-4894-92CE-CD444FBF93F4}" type="slidenum">
              <a:rPr kumimoji="1" lang="ja-JP" altLang="en-US" smtClean="0"/>
              <a:t>0</a:t>
            </a:fld>
            <a:endParaRPr kumimoji="1" lang="ja-JP" altLang="en-US"/>
          </a:p>
        </p:txBody>
      </p:sp>
    </p:spTree>
    <p:extLst>
      <p:ext uri="{BB962C8B-B14F-4D97-AF65-F5344CB8AC3E}">
        <p14:creationId xmlns:p14="http://schemas.microsoft.com/office/powerpoint/2010/main" val="145399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1D6331-3B95-4894-92CE-CD444FBF93F4}" type="slidenum">
              <a:rPr kumimoji="1" lang="ja-JP" altLang="en-US" smtClean="0"/>
              <a:t>1</a:t>
            </a:fld>
            <a:endParaRPr kumimoji="1" lang="ja-JP" altLang="en-US"/>
          </a:p>
        </p:txBody>
      </p:sp>
    </p:spTree>
    <p:extLst>
      <p:ext uri="{BB962C8B-B14F-4D97-AF65-F5344CB8AC3E}">
        <p14:creationId xmlns:p14="http://schemas.microsoft.com/office/powerpoint/2010/main" val="49223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_スライド">
    <p:spTree>
      <p:nvGrpSpPr>
        <p:cNvPr id="1" name=""/>
        <p:cNvGrpSpPr/>
        <p:nvPr/>
      </p:nvGrpSpPr>
      <p:grpSpPr>
        <a:xfrm>
          <a:off x="0" y="0"/>
          <a:ext cx="0" cy="0"/>
          <a:chOff x="0" y="0"/>
          <a:chExt cx="0" cy="0"/>
        </a:xfrm>
      </p:grpSpPr>
      <p:pic>
        <p:nvPicPr>
          <p:cNvPr id="3" name="図 2" descr="図形, 矢印&#10;&#10;自動的に生成された説明">
            <a:extLst>
              <a:ext uri="{FF2B5EF4-FFF2-40B4-BE49-F238E27FC236}">
                <a16:creationId xmlns:a16="http://schemas.microsoft.com/office/drawing/2014/main" id="{49339497-890B-41C2-6A63-E9AC3987B3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910"/>
          </a:xfrm>
          <a:prstGeom prst="rect">
            <a:avLst/>
          </a:prstGeom>
        </p:spPr>
      </p:pic>
      <p:sp>
        <p:nvSpPr>
          <p:cNvPr id="18" name="正方形/長方形 17">
            <a:extLst>
              <a:ext uri="{FF2B5EF4-FFF2-40B4-BE49-F238E27FC236}">
                <a16:creationId xmlns:a16="http://schemas.microsoft.com/office/drawing/2014/main" id="{2C465BAB-55A2-F1C2-5BE1-FB3FD4361AAF}"/>
              </a:ext>
            </a:extLst>
          </p:cNvPr>
          <p:cNvSpPr/>
          <p:nvPr userDrawn="1"/>
        </p:nvSpPr>
        <p:spPr>
          <a:xfrm>
            <a:off x="9526410" y="6486985"/>
            <a:ext cx="231619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anchor="ctr" anchorCtr="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lnSpc>
                <a:spcPts val="1200"/>
              </a:lnSpc>
            </a:pPr>
            <a:r>
              <a:rPr lang="en-US" altLang="ja-JP" sz="80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Copyright 2024 IGUAZU Corporation</a:t>
            </a:r>
            <a:endParaRPr lang="ja-JP" altLang="en-US" sz="8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a:extLst>
              <a:ext uri="{FF2B5EF4-FFF2-40B4-BE49-F238E27FC236}">
                <a16:creationId xmlns:a16="http://schemas.microsoft.com/office/drawing/2014/main" id="{D65403C0-CEB5-321D-356A-1D0A07435C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5238" y="188369"/>
            <a:ext cx="974426" cy="322904"/>
          </a:xfrm>
          <a:prstGeom prst="rect">
            <a:avLst/>
          </a:prstGeom>
        </p:spPr>
      </p:pic>
    </p:spTree>
    <p:extLst>
      <p:ext uri="{BB962C8B-B14F-4D97-AF65-F5344CB8AC3E}">
        <p14:creationId xmlns:p14="http://schemas.microsoft.com/office/powerpoint/2010/main" val="80246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ベース_1">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023B2AD-089E-485B-6527-0F69E9FE5251}"/>
              </a:ext>
            </a:extLst>
          </p:cNvPr>
          <p:cNvSpPr/>
          <p:nvPr userDrawn="1"/>
        </p:nvSpPr>
        <p:spPr>
          <a:xfrm>
            <a:off x="7492945" y="6567247"/>
            <a:ext cx="231619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1" bIns="36000" anchor="ctr" anchorCtr="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lnSpc>
                <a:spcPts val="1200"/>
              </a:lnSpc>
            </a:pPr>
            <a:r>
              <a:rPr lang="en-US" altLang="ja-JP" sz="799">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Copyright 2022 IGUAZU Corporation</a:t>
            </a:r>
            <a:endParaRPr lang="ja-JP" altLang="en-US" sz="799"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1">
            <a:extLst>
              <a:ext uri="{FF2B5EF4-FFF2-40B4-BE49-F238E27FC236}">
                <a16:creationId xmlns:a16="http://schemas.microsoft.com/office/drawing/2014/main" id="{1D1702E5-0267-5A91-0440-495512BD5039}"/>
              </a:ext>
            </a:extLst>
          </p:cNvPr>
          <p:cNvSpPr txBox="1">
            <a:spLocks/>
          </p:cNvSpPr>
          <p:nvPr userDrawn="1"/>
        </p:nvSpPr>
        <p:spPr>
          <a:xfrm>
            <a:off x="11789516" y="6516000"/>
            <a:ext cx="258762" cy="200324"/>
          </a:xfrm>
          <a:prstGeom prst="rect">
            <a:avLst/>
          </a:prstGeom>
          <a:noFill/>
        </p:spPr>
        <p:txBody>
          <a:bodyPr wrap="none" lIns="72000" tIns="36000" rIns="72000" bIns="36000" anchor="b" anchorCtr="0"/>
          <a:lstStyle>
            <a:defPPr>
              <a:defRPr lang="ja-JP"/>
            </a:defPPr>
            <a:lvl1pPr marL="0" algn="ctr" defTabSz="914400" rtl="0" eaLnBrk="1" latinLnBrk="0" hangingPunct="1">
              <a:defRPr kumimoji="1" sz="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1553A74-1AEF-4BCD-991F-1EA2CCBD2E3A}" type="slidenum">
              <a:rPr lang="ja-JP" altLang="en-US" smtClean="0">
                <a:solidFill>
                  <a:schemeClr val="bg1">
                    <a:lumMod val="50000"/>
                  </a:schemeClr>
                </a:solidFill>
              </a:rPr>
              <a:pPr/>
              <a:t>‹#›</a:t>
            </a:fld>
            <a:endParaRPr lang="ja-JP" altLang="en-US" dirty="0">
              <a:solidFill>
                <a:schemeClr val="bg1">
                  <a:lumMod val="50000"/>
                </a:schemeClr>
              </a:solidFill>
            </a:endParaRPr>
          </a:p>
        </p:txBody>
      </p:sp>
      <p:pic>
        <p:nvPicPr>
          <p:cNvPr id="2" name="図 1">
            <a:extLst>
              <a:ext uri="{FF2B5EF4-FFF2-40B4-BE49-F238E27FC236}">
                <a16:creationId xmlns:a16="http://schemas.microsoft.com/office/drawing/2014/main" id="{D2424ECD-78A8-B3D0-7433-4006166F9C1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98000" y="599976"/>
            <a:ext cx="11196000" cy="215900"/>
          </a:xfrm>
          <a:prstGeom prst="rect">
            <a:avLst/>
          </a:prstGeom>
        </p:spPr>
      </p:pic>
      <p:pic>
        <p:nvPicPr>
          <p:cNvPr id="3" name="図 2">
            <a:extLst>
              <a:ext uri="{FF2B5EF4-FFF2-40B4-BE49-F238E27FC236}">
                <a16:creationId xmlns:a16="http://schemas.microsoft.com/office/drawing/2014/main" id="{EAC81A0C-7F74-BFA8-C19C-B02CBC2101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5238" y="188369"/>
            <a:ext cx="974426" cy="322904"/>
          </a:xfrm>
          <a:prstGeom prst="rect">
            <a:avLst/>
          </a:prstGeom>
        </p:spPr>
      </p:pic>
      <p:sp>
        <p:nvSpPr>
          <p:cNvPr id="8" name="正方形/長方形 7">
            <a:extLst>
              <a:ext uri="{FF2B5EF4-FFF2-40B4-BE49-F238E27FC236}">
                <a16:creationId xmlns:a16="http://schemas.microsoft.com/office/drawing/2014/main" id="{240C0358-2FE1-933C-A100-5C39C4300A28}"/>
              </a:ext>
            </a:extLst>
          </p:cNvPr>
          <p:cNvSpPr/>
          <p:nvPr userDrawn="1"/>
        </p:nvSpPr>
        <p:spPr>
          <a:xfrm>
            <a:off x="9526410" y="6486985"/>
            <a:ext cx="231619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anchor="ctr" anchorCtr="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lnSpc>
                <a:spcPts val="1200"/>
              </a:lnSpc>
            </a:pPr>
            <a:r>
              <a:rPr lang="en-US" altLang="ja-JP" sz="80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Copyright 2024 IGUAZU Corporation</a:t>
            </a:r>
            <a:endParaRPr lang="ja-JP" altLang="en-US" sz="8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2170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最終_スライド">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9709" y="2757963"/>
            <a:ext cx="2992582" cy="997527"/>
          </a:xfrm>
          <a:prstGeom prst="rect">
            <a:avLst/>
          </a:prstGeom>
        </p:spPr>
      </p:pic>
    </p:spTree>
    <p:extLst>
      <p:ext uri="{BB962C8B-B14F-4D97-AF65-F5344CB8AC3E}">
        <p14:creationId xmlns:p14="http://schemas.microsoft.com/office/powerpoint/2010/main" val="42550187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18316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29" r:id="rId3"/>
  </p:sldLayoutIdLst>
  <p:hf hdr="0" ftr="0" dt="0"/>
  <p:txStyles>
    <p:title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24" indent="-228624" algn="l" defTabSz="91449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69" indent="-228624" algn="l" defTabSz="914492"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114" indent="-228624" algn="l" defTabSz="91449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60"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608"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852"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97"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344"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588"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92" rtl="0" eaLnBrk="1" latinLnBrk="0" hangingPunct="1">
        <a:defRPr kumimoji="1" sz="1800" kern="1200">
          <a:solidFill>
            <a:schemeClr val="tx1"/>
          </a:solidFill>
          <a:latin typeface="+mn-lt"/>
          <a:ea typeface="+mn-ea"/>
          <a:cs typeface="+mn-cs"/>
        </a:defRPr>
      </a:lvl1pPr>
      <a:lvl2pPr marL="457247" algn="l" defTabSz="914492" rtl="0" eaLnBrk="1" latinLnBrk="0" hangingPunct="1">
        <a:defRPr kumimoji="1" sz="1800" kern="1200">
          <a:solidFill>
            <a:schemeClr val="tx1"/>
          </a:solidFill>
          <a:latin typeface="+mn-lt"/>
          <a:ea typeface="+mn-ea"/>
          <a:cs typeface="+mn-cs"/>
        </a:defRPr>
      </a:lvl2pPr>
      <a:lvl3pPr marL="914492" algn="l" defTabSz="914492" rtl="0" eaLnBrk="1" latinLnBrk="0" hangingPunct="1">
        <a:defRPr kumimoji="1" sz="1800" kern="1200">
          <a:solidFill>
            <a:schemeClr val="tx1"/>
          </a:solidFill>
          <a:latin typeface="+mn-lt"/>
          <a:ea typeface="+mn-ea"/>
          <a:cs typeface="+mn-cs"/>
        </a:defRPr>
      </a:lvl3pPr>
      <a:lvl4pPr marL="1371736" algn="l" defTabSz="914492" rtl="0" eaLnBrk="1" latinLnBrk="0" hangingPunct="1">
        <a:defRPr kumimoji="1" sz="1800" kern="1200">
          <a:solidFill>
            <a:schemeClr val="tx1"/>
          </a:solidFill>
          <a:latin typeface="+mn-lt"/>
          <a:ea typeface="+mn-ea"/>
          <a:cs typeface="+mn-cs"/>
        </a:defRPr>
      </a:lvl4pPr>
      <a:lvl5pPr marL="1828984" algn="l" defTabSz="914492" rtl="0" eaLnBrk="1" latinLnBrk="0" hangingPunct="1">
        <a:defRPr kumimoji="1" sz="1800" kern="1200">
          <a:solidFill>
            <a:schemeClr val="tx1"/>
          </a:solidFill>
          <a:latin typeface="+mn-lt"/>
          <a:ea typeface="+mn-ea"/>
          <a:cs typeface="+mn-cs"/>
        </a:defRPr>
      </a:lvl5pPr>
      <a:lvl6pPr marL="2286228" algn="l" defTabSz="914492" rtl="0" eaLnBrk="1" latinLnBrk="0" hangingPunct="1">
        <a:defRPr kumimoji="1" sz="1800" kern="1200">
          <a:solidFill>
            <a:schemeClr val="tx1"/>
          </a:solidFill>
          <a:latin typeface="+mn-lt"/>
          <a:ea typeface="+mn-ea"/>
          <a:cs typeface="+mn-cs"/>
        </a:defRPr>
      </a:lvl6pPr>
      <a:lvl7pPr marL="2743474" algn="l" defTabSz="914492" rtl="0" eaLnBrk="1" latinLnBrk="0" hangingPunct="1">
        <a:defRPr kumimoji="1" sz="1800" kern="1200">
          <a:solidFill>
            <a:schemeClr val="tx1"/>
          </a:solidFill>
          <a:latin typeface="+mn-lt"/>
          <a:ea typeface="+mn-ea"/>
          <a:cs typeface="+mn-cs"/>
        </a:defRPr>
      </a:lvl7pPr>
      <a:lvl8pPr marL="3200720" algn="l" defTabSz="914492" rtl="0" eaLnBrk="1" latinLnBrk="0" hangingPunct="1">
        <a:defRPr kumimoji="1" sz="1800" kern="1200">
          <a:solidFill>
            <a:schemeClr val="tx1"/>
          </a:solidFill>
          <a:latin typeface="+mn-lt"/>
          <a:ea typeface="+mn-ea"/>
          <a:cs typeface="+mn-cs"/>
        </a:defRPr>
      </a:lvl8pPr>
      <a:lvl9pPr marL="3657964" algn="l" defTabSz="914492"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bm.box.com/v/ibmcloud-yawarak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E998AB6A-9BA4-55CE-9295-08E711ECFED7}"/>
              </a:ext>
            </a:extLst>
          </p:cNvPr>
          <p:cNvSpPr txBox="1">
            <a:spLocks/>
          </p:cNvSpPr>
          <p:nvPr/>
        </p:nvSpPr>
        <p:spPr>
          <a:xfrm>
            <a:off x="3277799" y="1701504"/>
            <a:ext cx="5889625" cy="477837"/>
          </a:xfrm>
          <a:prstGeom prst="rect">
            <a:avLst/>
          </a:prstGeom>
        </p:spPr>
        <p:txBody>
          <a:bodyPr anchor="t"/>
          <a:lstStyle>
            <a:lvl1pPr algn="ctr" defTabSz="914492" rtl="0" eaLnBrk="1" latinLnBrk="0" hangingPunct="1">
              <a:lnSpc>
                <a:spcPct val="90000"/>
              </a:lnSpc>
              <a:spcBef>
                <a:spcPct val="0"/>
              </a:spcBef>
              <a:buNone/>
              <a:defRPr kumimoji="1" sz="2600" b="1" kern="1200">
                <a:solidFill>
                  <a:schemeClr val="tx1"/>
                </a:solidFill>
                <a:latin typeface="+mj-lt"/>
                <a:ea typeface="+mj-ea"/>
                <a:cs typeface="+mj-cs"/>
              </a:defRPr>
            </a:lvl1pPr>
          </a:lstStyle>
          <a:p>
            <a:r>
              <a:rPr lang="en-US" altLang="ja-JP" sz="2800" dirty="0"/>
              <a:t>IBM</a:t>
            </a:r>
            <a:r>
              <a:rPr lang="ja-JP" altLang="en-US" sz="2800" dirty="0"/>
              <a:t> </a:t>
            </a:r>
            <a:r>
              <a:rPr lang="en-US" altLang="ja-JP" sz="2800" dirty="0"/>
              <a:t>Cloud</a:t>
            </a:r>
            <a:r>
              <a:rPr lang="ja-JP" altLang="en-US" sz="2800" dirty="0"/>
              <a:t>　</a:t>
            </a:r>
          </a:p>
        </p:txBody>
      </p:sp>
      <p:sp>
        <p:nvSpPr>
          <p:cNvPr id="6" name="字幕 2">
            <a:extLst>
              <a:ext uri="{FF2B5EF4-FFF2-40B4-BE49-F238E27FC236}">
                <a16:creationId xmlns:a16="http://schemas.microsoft.com/office/drawing/2014/main" id="{A4B8822F-9B44-EBF2-03F4-6E3BC2ECFEFF}"/>
              </a:ext>
            </a:extLst>
          </p:cNvPr>
          <p:cNvSpPr txBox="1">
            <a:spLocks/>
          </p:cNvSpPr>
          <p:nvPr/>
        </p:nvSpPr>
        <p:spPr>
          <a:xfrm>
            <a:off x="3309629" y="2343041"/>
            <a:ext cx="6244604" cy="365125"/>
          </a:xfrm>
          <a:prstGeom prst="rect">
            <a:avLst/>
          </a:prstGeom>
        </p:spPr>
        <p:txBody>
          <a:bodyPr/>
          <a:lstStyle>
            <a:lvl1pPr marL="0" indent="0" algn="ctr" defTabSz="914492"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457200" indent="0" algn="ctr" defTabSz="914492"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92"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400" dirty="0"/>
              <a:t>VMware</a:t>
            </a:r>
            <a:r>
              <a:rPr lang="ja-JP" altLang="en-US" sz="2400" dirty="0"/>
              <a:t>（</a:t>
            </a:r>
            <a:r>
              <a:rPr lang="en-US" altLang="ja-JP" sz="2400" dirty="0"/>
              <a:t>VCF for Classic</a:t>
            </a:r>
            <a:r>
              <a:rPr lang="ja-JP" altLang="en-US" sz="2400" dirty="0"/>
              <a:t>）用</a:t>
            </a:r>
            <a:endParaRPr lang="en-US" altLang="ja-JP" sz="2400" dirty="0"/>
          </a:p>
          <a:p>
            <a:r>
              <a:rPr lang="ja-JP" altLang="en-US" sz="2400" dirty="0"/>
              <a:t>ヒアリングシート記入時の注意事項</a:t>
            </a:r>
            <a:endParaRPr lang="en-US" altLang="ja-JP" sz="2400" dirty="0"/>
          </a:p>
          <a:p>
            <a:r>
              <a:rPr lang="en-US" altLang="ja-JP" dirty="0"/>
              <a:t>(20250303</a:t>
            </a:r>
            <a:r>
              <a:rPr lang="ja-JP" altLang="en-US" dirty="0"/>
              <a:t>版</a:t>
            </a:r>
            <a:r>
              <a:rPr lang="en-US" altLang="ja-JP" dirty="0"/>
              <a:t>)</a:t>
            </a:r>
            <a:endParaRPr lang="ja-JP" altLang="en-US" dirty="0"/>
          </a:p>
        </p:txBody>
      </p:sp>
      <p:sp>
        <p:nvSpPr>
          <p:cNvPr id="7" name="テキスト ボックス 6">
            <a:extLst>
              <a:ext uri="{FF2B5EF4-FFF2-40B4-BE49-F238E27FC236}">
                <a16:creationId xmlns:a16="http://schemas.microsoft.com/office/drawing/2014/main" id="{B3EDC475-55BC-9638-7D5F-40B522C94077}"/>
              </a:ext>
            </a:extLst>
          </p:cNvPr>
          <p:cNvSpPr txBox="1"/>
          <p:nvPr/>
        </p:nvSpPr>
        <p:spPr>
          <a:xfrm>
            <a:off x="4584770" y="4632501"/>
            <a:ext cx="3694322" cy="1200329"/>
          </a:xfrm>
          <a:prstGeom prst="rect">
            <a:avLst/>
          </a:prstGeom>
          <a:noFill/>
        </p:spPr>
        <p:txBody>
          <a:bodyPr wrap="square" rtlCol="0">
            <a:spAutoFit/>
          </a:bodyPr>
          <a:lstStyle/>
          <a:p>
            <a:pPr algn="ctr">
              <a:lnSpc>
                <a:spcPct val="150000"/>
              </a:lnSpc>
            </a:pPr>
            <a:r>
              <a:rPr lang="en-US" altLang="ja-JP" sz="1600" dirty="0">
                <a:latin typeface="+mn-ea"/>
              </a:rPr>
              <a:t>2025</a:t>
            </a:r>
            <a:r>
              <a:rPr lang="ja-JP" altLang="en-US" sz="1600" dirty="0">
                <a:latin typeface="+mn-ea"/>
              </a:rPr>
              <a:t>年 </a:t>
            </a:r>
            <a:r>
              <a:rPr lang="en-US" altLang="ja-JP" sz="1600" dirty="0">
                <a:latin typeface="+mn-ea"/>
              </a:rPr>
              <a:t>3</a:t>
            </a:r>
            <a:r>
              <a:rPr lang="ja-JP" altLang="en-US" sz="1600" dirty="0">
                <a:latin typeface="+mn-ea"/>
              </a:rPr>
              <a:t>月</a:t>
            </a:r>
            <a:endParaRPr lang="en-US" altLang="ja-JP" sz="1600" dirty="0">
              <a:latin typeface="+mn-ea"/>
            </a:endParaRPr>
          </a:p>
          <a:p>
            <a:pPr algn="ctr"/>
            <a:r>
              <a:rPr lang="ja-JP" altLang="en-US" sz="1600" dirty="0">
                <a:latin typeface="+mn-ea"/>
              </a:rPr>
              <a:t>株式会社イグアス</a:t>
            </a:r>
            <a:endParaRPr lang="en-US" altLang="ja-JP" sz="1600" dirty="0">
              <a:latin typeface="+mn-ea"/>
            </a:endParaRPr>
          </a:p>
          <a:p>
            <a:pPr algn="ctr"/>
            <a:r>
              <a:rPr lang="ja-JP" altLang="ja-JP" sz="1600" dirty="0">
                <a:effectLst/>
                <a:latin typeface="+mn-ea"/>
                <a:cs typeface="ＭＳ Ｐゴシック" panose="020B0600070205080204" pitchFamily="50" charset="-128"/>
              </a:rPr>
              <a:t>パートナービジネス事業部　</a:t>
            </a:r>
            <a:endParaRPr lang="en-US" altLang="ja-JP" sz="1600" dirty="0">
              <a:effectLst/>
              <a:latin typeface="+mn-ea"/>
              <a:cs typeface="ＭＳ Ｐゴシック" panose="020B0600070205080204" pitchFamily="50" charset="-128"/>
            </a:endParaRPr>
          </a:p>
          <a:p>
            <a:pPr algn="ctr"/>
            <a:r>
              <a:rPr lang="ja-JP" altLang="en-US" sz="1600" dirty="0">
                <a:latin typeface="+mn-ea"/>
                <a:cs typeface="ＭＳ Ｐゴシック" panose="020B0600070205080204" pitchFamily="50" charset="-128"/>
              </a:rPr>
              <a:t>クラウド＆ </a:t>
            </a:r>
            <a:r>
              <a:rPr lang="en-US" altLang="ja-JP" sz="1600" dirty="0">
                <a:latin typeface="+mn-ea"/>
                <a:cs typeface="ＭＳ Ｐゴシック" panose="020B0600070205080204" pitchFamily="50" charset="-128"/>
              </a:rPr>
              <a:t>AI</a:t>
            </a:r>
            <a:r>
              <a:rPr lang="ja-JP" altLang="en-US" sz="1600" dirty="0">
                <a:latin typeface="+mn-ea"/>
                <a:cs typeface="ＭＳ Ｐゴシック" panose="020B0600070205080204" pitchFamily="50" charset="-128"/>
              </a:rPr>
              <a:t>営業開発部</a:t>
            </a:r>
            <a:endParaRPr lang="ja-JP" altLang="ja-JP" sz="1600" dirty="0">
              <a:effectLst/>
              <a:latin typeface="+mn-ea"/>
              <a:cs typeface="ＭＳ Ｐゴシック" panose="020B0600070205080204" pitchFamily="50" charset="-128"/>
            </a:endParaRPr>
          </a:p>
        </p:txBody>
      </p:sp>
    </p:spTree>
    <p:extLst>
      <p:ext uri="{BB962C8B-B14F-4D97-AF65-F5344CB8AC3E}">
        <p14:creationId xmlns:p14="http://schemas.microsoft.com/office/powerpoint/2010/main" val="163265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2C155E46-64BE-F976-BC84-DB181ED765E9}"/>
              </a:ext>
            </a:extLst>
          </p:cNvPr>
          <p:cNvSpPr txBox="1">
            <a:spLocks/>
          </p:cNvSpPr>
          <p:nvPr/>
        </p:nvSpPr>
        <p:spPr>
          <a:xfrm>
            <a:off x="578108" y="289803"/>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Cyber Recovery</a:t>
            </a:r>
            <a:r>
              <a:rPr lang="ja-JP" altLang="en-US" dirty="0"/>
              <a:t>　質問</a:t>
            </a:r>
            <a:r>
              <a:rPr lang="en-US" altLang="ja-JP" dirty="0"/>
              <a:t>3</a:t>
            </a:r>
            <a:r>
              <a:rPr lang="ja-JP" altLang="en-US" dirty="0"/>
              <a:t>・質問</a:t>
            </a:r>
            <a:r>
              <a:rPr lang="en-US" altLang="ja-JP" dirty="0"/>
              <a:t>4</a:t>
            </a:r>
            <a:r>
              <a:rPr lang="ja-JP" altLang="en-US" dirty="0"/>
              <a:t>・質問</a:t>
            </a:r>
            <a:r>
              <a:rPr lang="en-US" altLang="ja-JP" dirty="0"/>
              <a:t>5</a:t>
            </a:r>
            <a:r>
              <a:rPr lang="ja-JP" altLang="en-US" dirty="0"/>
              <a:t>・質問</a:t>
            </a:r>
            <a:r>
              <a:rPr lang="en-US" altLang="ja-JP" dirty="0"/>
              <a:t>6</a:t>
            </a:r>
            <a:endParaRPr lang="ja-JP" altLang="en-US" dirty="0"/>
          </a:p>
        </p:txBody>
      </p:sp>
      <p:sp>
        <p:nvSpPr>
          <p:cNvPr id="6" name="テキスト ボックス 5">
            <a:extLst>
              <a:ext uri="{FF2B5EF4-FFF2-40B4-BE49-F238E27FC236}">
                <a16:creationId xmlns:a16="http://schemas.microsoft.com/office/drawing/2014/main" id="{9CB48B96-AA6D-543F-F352-D37EA69497E9}"/>
              </a:ext>
            </a:extLst>
          </p:cNvPr>
          <p:cNvSpPr txBox="1"/>
          <p:nvPr/>
        </p:nvSpPr>
        <p:spPr>
          <a:xfrm>
            <a:off x="360506" y="6398920"/>
            <a:ext cx="6098344" cy="338554"/>
          </a:xfrm>
          <a:prstGeom prst="rect">
            <a:avLst/>
          </a:prstGeom>
          <a:noFill/>
        </p:spPr>
        <p:txBody>
          <a:bodyPr wrap="square">
            <a:spAutoFit/>
          </a:bodyPr>
          <a:lstStyle/>
          <a:p>
            <a:r>
              <a:rPr kumimoji="1" lang="ja-JP" altLang="en-US" sz="1600" dirty="0"/>
              <a:t>説明欄をご参考のうえ、各項目にご回答ください。</a:t>
            </a:r>
            <a:endParaRPr kumimoji="1" lang="en-US" altLang="ja-JP" sz="1600" dirty="0"/>
          </a:p>
        </p:txBody>
      </p:sp>
      <p:pic>
        <p:nvPicPr>
          <p:cNvPr id="3" name="図 2">
            <a:extLst>
              <a:ext uri="{FF2B5EF4-FFF2-40B4-BE49-F238E27FC236}">
                <a16:creationId xmlns:a16="http://schemas.microsoft.com/office/drawing/2014/main" id="{289906FC-A1A5-7C20-257B-84D127318960}"/>
              </a:ext>
            </a:extLst>
          </p:cNvPr>
          <p:cNvPicPr>
            <a:picLocks noChangeAspect="1"/>
          </p:cNvPicPr>
          <p:nvPr/>
        </p:nvPicPr>
        <p:blipFill>
          <a:blip r:embed="rId2"/>
          <a:stretch>
            <a:fillRect/>
          </a:stretch>
        </p:blipFill>
        <p:spPr>
          <a:xfrm>
            <a:off x="430326" y="669755"/>
            <a:ext cx="10892077" cy="5536354"/>
          </a:xfrm>
          <a:prstGeom prst="rect">
            <a:avLst/>
          </a:prstGeom>
        </p:spPr>
      </p:pic>
    </p:spTree>
    <p:extLst>
      <p:ext uri="{BB962C8B-B14F-4D97-AF65-F5344CB8AC3E}">
        <p14:creationId xmlns:p14="http://schemas.microsoft.com/office/powerpoint/2010/main" val="233320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D83CCF42-8B0A-D374-2693-3DAB0D6E936D}"/>
              </a:ext>
            </a:extLst>
          </p:cNvPr>
          <p:cNvSpPr txBox="1">
            <a:spLocks/>
          </p:cNvSpPr>
          <p:nvPr/>
        </p:nvSpPr>
        <p:spPr>
          <a:xfrm>
            <a:off x="578108" y="289803"/>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Regulated Workload</a:t>
            </a:r>
            <a:r>
              <a:rPr lang="ja-JP" altLang="en-US" dirty="0"/>
              <a:t>　質問</a:t>
            </a:r>
            <a:r>
              <a:rPr lang="en-US" altLang="ja-JP" dirty="0"/>
              <a:t>1</a:t>
            </a:r>
            <a:endParaRPr lang="ja-JP" altLang="en-US" dirty="0"/>
          </a:p>
        </p:txBody>
      </p:sp>
      <p:sp>
        <p:nvSpPr>
          <p:cNvPr id="3" name="テキスト ボックス 2">
            <a:extLst>
              <a:ext uri="{FF2B5EF4-FFF2-40B4-BE49-F238E27FC236}">
                <a16:creationId xmlns:a16="http://schemas.microsoft.com/office/drawing/2014/main" id="{5A2E2089-50DF-210C-4B9B-84DFDDC9A628}"/>
              </a:ext>
            </a:extLst>
          </p:cNvPr>
          <p:cNvSpPr txBox="1"/>
          <p:nvPr/>
        </p:nvSpPr>
        <p:spPr>
          <a:xfrm>
            <a:off x="290512" y="5011958"/>
            <a:ext cx="11249538" cy="584775"/>
          </a:xfrm>
          <a:prstGeom prst="rect">
            <a:avLst/>
          </a:prstGeom>
          <a:noFill/>
        </p:spPr>
        <p:txBody>
          <a:bodyPr wrap="square">
            <a:spAutoFit/>
          </a:bodyPr>
          <a:lstStyle/>
          <a:p>
            <a:r>
              <a:rPr kumimoji="1" lang="ja-JP" altLang="en-US" sz="1600" dirty="0"/>
              <a:t>説明欄をご参考のうえ、各項目にご回答ください。</a:t>
            </a:r>
            <a:endParaRPr kumimoji="1" lang="en-US" altLang="ja-JP" sz="1600" dirty="0"/>
          </a:p>
          <a:p>
            <a:r>
              <a:rPr lang="ja-JP" altLang="en-US" sz="1600" dirty="0"/>
              <a:t>選択した</a:t>
            </a:r>
            <a:r>
              <a:rPr lang="en-US" altLang="ja-JP" sz="1600" dirty="0"/>
              <a:t>CPU</a:t>
            </a:r>
            <a:r>
              <a:rPr lang="ja-JP" altLang="en-US" sz="1600" dirty="0"/>
              <a:t>モデルによって</a:t>
            </a:r>
            <a:r>
              <a:rPr lang="en-US" altLang="ja-JP" sz="1600" dirty="0"/>
              <a:t>RAM</a:t>
            </a:r>
            <a:r>
              <a:rPr lang="ja-JP" altLang="en-US" sz="1600" dirty="0"/>
              <a:t>や</a:t>
            </a:r>
            <a:r>
              <a:rPr lang="en-US" altLang="ja-JP" sz="1600" dirty="0" err="1"/>
              <a:t>vSAN</a:t>
            </a:r>
            <a:r>
              <a:rPr lang="ja-JP" altLang="en-US" sz="1600" dirty="0"/>
              <a:t>構成のスペックが異なりますのでご注意ください。</a:t>
            </a:r>
            <a:endParaRPr lang="en-US" altLang="ja-JP" sz="1600" dirty="0"/>
          </a:p>
        </p:txBody>
      </p:sp>
      <p:pic>
        <p:nvPicPr>
          <p:cNvPr id="5" name="図 4">
            <a:extLst>
              <a:ext uri="{FF2B5EF4-FFF2-40B4-BE49-F238E27FC236}">
                <a16:creationId xmlns:a16="http://schemas.microsoft.com/office/drawing/2014/main" id="{523F18D6-31FE-CD30-6389-78B08A759B5A}"/>
              </a:ext>
            </a:extLst>
          </p:cNvPr>
          <p:cNvPicPr>
            <a:picLocks noChangeAspect="1"/>
          </p:cNvPicPr>
          <p:nvPr/>
        </p:nvPicPr>
        <p:blipFill>
          <a:blip r:embed="rId2"/>
          <a:stretch>
            <a:fillRect/>
          </a:stretch>
        </p:blipFill>
        <p:spPr>
          <a:xfrm>
            <a:off x="290512" y="868218"/>
            <a:ext cx="11705199" cy="3879273"/>
          </a:xfrm>
          <a:prstGeom prst="rect">
            <a:avLst/>
          </a:prstGeom>
        </p:spPr>
      </p:pic>
    </p:spTree>
    <p:extLst>
      <p:ext uri="{BB962C8B-B14F-4D97-AF65-F5344CB8AC3E}">
        <p14:creationId xmlns:p14="http://schemas.microsoft.com/office/powerpoint/2010/main" val="3934791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71FA8336-77AE-4078-17EC-91B9B5C16335}"/>
              </a:ext>
            </a:extLst>
          </p:cNvPr>
          <p:cNvSpPr txBox="1">
            <a:spLocks/>
          </p:cNvSpPr>
          <p:nvPr/>
        </p:nvSpPr>
        <p:spPr>
          <a:xfrm>
            <a:off x="578108" y="289803"/>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Regulated Workload</a:t>
            </a:r>
            <a:r>
              <a:rPr lang="ja-JP" altLang="en-US" dirty="0"/>
              <a:t>　質問</a:t>
            </a:r>
            <a:r>
              <a:rPr lang="en-US" altLang="ja-JP" dirty="0"/>
              <a:t>2</a:t>
            </a:r>
            <a:endParaRPr lang="ja-JP" altLang="en-US" dirty="0"/>
          </a:p>
        </p:txBody>
      </p:sp>
      <p:sp>
        <p:nvSpPr>
          <p:cNvPr id="3" name="テキスト ボックス 2">
            <a:extLst>
              <a:ext uri="{FF2B5EF4-FFF2-40B4-BE49-F238E27FC236}">
                <a16:creationId xmlns:a16="http://schemas.microsoft.com/office/drawing/2014/main" id="{60BC120F-995F-9FEE-430E-3A8DA04203E6}"/>
              </a:ext>
            </a:extLst>
          </p:cNvPr>
          <p:cNvSpPr txBox="1"/>
          <p:nvPr/>
        </p:nvSpPr>
        <p:spPr>
          <a:xfrm>
            <a:off x="309562" y="4510582"/>
            <a:ext cx="10672763" cy="338554"/>
          </a:xfrm>
          <a:prstGeom prst="rect">
            <a:avLst/>
          </a:prstGeom>
          <a:noFill/>
        </p:spPr>
        <p:txBody>
          <a:bodyPr wrap="square">
            <a:spAutoFit/>
          </a:bodyPr>
          <a:lstStyle/>
          <a:p>
            <a:r>
              <a:rPr kumimoji="1" lang="ja-JP" altLang="en-US" sz="1600" dirty="0"/>
              <a:t>説明欄をご参考のうえ、各項目にご回答ください</a:t>
            </a:r>
            <a:r>
              <a:rPr lang="ja-JP" altLang="en-US" sz="1600" dirty="0"/>
              <a:t>。</a:t>
            </a:r>
            <a:endParaRPr lang="en-US" altLang="ja-JP" sz="1600" dirty="0"/>
          </a:p>
        </p:txBody>
      </p:sp>
      <p:pic>
        <p:nvPicPr>
          <p:cNvPr id="6" name="図 5">
            <a:extLst>
              <a:ext uri="{FF2B5EF4-FFF2-40B4-BE49-F238E27FC236}">
                <a16:creationId xmlns:a16="http://schemas.microsoft.com/office/drawing/2014/main" id="{EF547FE3-4004-0624-4473-0F739633E8A0}"/>
              </a:ext>
            </a:extLst>
          </p:cNvPr>
          <p:cNvPicPr>
            <a:picLocks noChangeAspect="1"/>
          </p:cNvPicPr>
          <p:nvPr/>
        </p:nvPicPr>
        <p:blipFill>
          <a:blip r:embed="rId2"/>
          <a:stretch>
            <a:fillRect/>
          </a:stretch>
        </p:blipFill>
        <p:spPr>
          <a:xfrm>
            <a:off x="309562" y="903902"/>
            <a:ext cx="11650568" cy="3372533"/>
          </a:xfrm>
          <a:prstGeom prst="rect">
            <a:avLst/>
          </a:prstGeom>
        </p:spPr>
      </p:pic>
    </p:spTree>
    <p:extLst>
      <p:ext uri="{BB962C8B-B14F-4D97-AF65-F5344CB8AC3E}">
        <p14:creationId xmlns:p14="http://schemas.microsoft.com/office/powerpoint/2010/main" val="2272961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05450F1C-4524-1151-ECB1-7890DD0F47B8}"/>
              </a:ext>
            </a:extLst>
          </p:cNvPr>
          <p:cNvSpPr txBox="1">
            <a:spLocks/>
          </p:cNvSpPr>
          <p:nvPr/>
        </p:nvSpPr>
        <p:spPr>
          <a:xfrm>
            <a:off x="578108" y="289803"/>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Regulated Workload</a:t>
            </a:r>
            <a:r>
              <a:rPr lang="ja-JP" altLang="en-US" dirty="0"/>
              <a:t>　質問</a:t>
            </a:r>
            <a:r>
              <a:rPr lang="en-US" altLang="ja-JP" dirty="0"/>
              <a:t>3</a:t>
            </a:r>
            <a:r>
              <a:rPr lang="ja-JP" altLang="en-US" dirty="0"/>
              <a:t>・質問</a:t>
            </a:r>
            <a:r>
              <a:rPr lang="en-US" altLang="ja-JP" dirty="0"/>
              <a:t>4</a:t>
            </a:r>
            <a:endParaRPr lang="ja-JP" altLang="en-US" dirty="0"/>
          </a:p>
        </p:txBody>
      </p:sp>
      <p:sp>
        <p:nvSpPr>
          <p:cNvPr id="3" name="テキスト ボックス 2">
            <a:extLst>
              <a:ext uri="{FF2B5EF4-FFF2-40B4-BE49-F238E27FC236}">
                <a16:creationId xmlns:a16="http://schemas.microsoft.com/office/drawing/2014/main" id="{96DC99EC-AAB2-E957-B3E6-03277F5C1637}"/>
              </a:ext>
            </a:extLst>
          </p:cNvPr>
          <p:cNvSpPr txBox="1"/>
          <p:nvPr/>
        </p:nvSpPr>
        <p:spPr>
          <a:xfrm>
            <a:off x="434109" y="6318814"/>
            <a:ext cx="6098344" cy="523220"/>
          </a:xfrm>
          <a:prstGeom prst="rect">
            <a:avLst/>
          </a:prstGeom>
          <a:noFill/>
        </p:spPr>
        <p:txBody>
          <a:bodyPr wrap="square">
            <a:spAutoFit/>
          </a:bodyPr>
          <a:lstStyle/>
          <a:p>
            <a:r>
              <a:rPr kumimoji="1" lang="ja-JP" altLang="en-US" sz="1400" dirty="0"/>
              <a:t>説明欄をご参考のうえ、各項目にご回答ください。</a:t>
            </a:r>
            <a:endParaRPr kumimoji="1" lang="en-US" altLang="ja-JP" sz="1400" dirty="0"/>
          </a:p>
          <a:p>
            <a:r>
              <a:rPr lang="ja-JP" altLang="en-US" sz="1400" dirty="0"/>
              <a:t>空欄の場合は不要とさせていただきます。</a:t>
            </a:r>
            <a:endParaRPr kumimoji="1" lang="en-US" altLang="ja-JP" sz="1400" dirty="0"/>
          </a:p>
        </p:txBody>
      </p:sp>
      <p:pic>
        <p:nvPicPr>
          <p:cNvPr id="5" name="図 4">
            <a:extLst>
              <a:ext uri="{FF2B5EF4-FFF2-40B4-BE49-F238E27FC236}">
                <a16:creationId xmlns:a16="http://schemas.microsoft.com/office/drawing/2014/main" id="{D7AFFEC2-8AE8-5557-1E0D-8B3581137560}"/>
              </a:ext>
            </a:extLst>
          </p:cNvPr>
          <p:cNvPicPr>
            <a:picLocks noChangeAspect="1"/>
          </p:cNvPicPr>
          <p:nvPr/>
        </p:nvPicPr>
        <p:blipFill>
          <a:blip r:embed="rId2"/>
          <a:stretch>
            <a:fillRect/>
          </a:stretch>
        </p:blipFill>
        <p:spPr>
          <a:xfrm>
            <a:off x="434109" y="669754"/>
            <a:ext cx="10790506" cy="5638681"/>
          </a:xfrm>
          <a:prstGeom prst="rect">
            <a:avLst/>
          </a:prstGeom>
        </p:spPr>
      </p:pic>
    </p:spTree>
    <p:extLst>
      <p:ext uri="{BB962C8B-B14F-4D97-AF65-F5344CB8AC3E}">
        <p14:creationId xmlns:p14="http://schemas.microsoft.com/office/powerpoint/2010/main" val="27270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D968ED46-9914-4670-EB96-6F0B0AB204D0}"/>
              </a:ext>
            </a:extLst>
          </p:cNvPr>
          <p:cNvSpPr txBox="1">
            <a:spLocks/>
          </p:cNvSpPr>
          <p:nvPr/>
        </p:nvSpPr>
        <p:spPr>
          <a:xfrm>
            <a:off x="972000" y="360142"/>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VPN</a:t>
            </a:r>
            <a:r>
              <a:rPr lang="ja-JP" altLang="en-US" dirty="0"/>
              <a:t>（</a:t>
            </a:r>
            <a:r>
              <a:rPr lang="en-US" altLang="ja-JP" dirty="0"/>
              <a:t>IPSec VPN - VRA</a:t>
            </a:r>
            <a:r>
              <a:rPr lang="ja-JP" altLang="en-US" dirty="0"/>
              <a:t>による</a:t>
            </a:r>
            <a:r>
              <a:rPr lang="en-US" altLang="ja-JP" dirty="0"/>
              <a:t>Classic</a:t>
            </a:r>
            <a:r>
              <a:rPr lang="ja-JP" altLang="en-US" dirty="0"/>
              <a:t>接続）</a:t>
            </a:r>
          </a:p>
        </p:txBody>
      </p:sp>
      <p:sp>
        <p:nvSpPr>
          <p:cNvPr id="3" name="テキスト ボックス 2">
            <a:extLst>
              <a:ext uri="{FF2B5EF4-FFF2-40B4-BE49-F238E27FC236}">
                <a16:creationId xmlns:a16="http://schemas.microsoft.com/office/drawing/2014/main" id="{C5386FA2-49C1-A47D-0517-3637567E9D25}"/>
              </a:ext>
            </a:extLst>
          </p:cNvPr>
          <p:cNvSpPr txBox="1"/>
          <p:nvPr/>
        </p:nvSpPr>
        <p:spPr>
          <a:xfrm>
            <a:off x="642520" y="1018953"/>
            <a:ext cx="9193542" cy="338554"/>
          </a:xfrm>
          <a:prstGeom prst="rect">
            <a:avLst/>
          </a:prstGeom>
          <a:noFill/>
        </p:spPr>
        <p:txBody>
          <a:bodyPr wrap="none" rtlCol="0">
            <a:spAutoFit/>
          </a:bodyPr>
          <a:lstStyle/>
          <a:p>
            <a:r>
              <a:rPr kumimoji="1" lang="en-US" altLang="ja-JP" sz="1600" dirty="0"/>
              <a:t>IBM Cloud</a:t>
            </a:r>
            <a:r>
              <a:rPr kumimoji="1" lang="ja-JP" altLang="en-US" sz="1600" dirty="0"/>
              <a:t>への接続に</a:t>
            </a:r>
            <a:r>
              <a:rPr kumimoji="1" lang="en-US" altLang="ja-JP" sz="1600" b="1" dirty="0">
                <a:solidFill>
                  <a:srgbClr val="FF0000"/>
                </a:solidFill>
              </a:rPr>
              <a:t>VRA</a:t>
            </a:r>
            <a:r>
              <a:rPr kumimoji="1" lang="ja-JP" altLang="en-US" sz="1600" b="1" dirty="0">
                <a:solidFill>
                  <a:srgbClr val="FF0000"/>
                </a:solidFill>
              </a:rPr>
              <a:t>による</a:t>
            </a:r>
            <a:r>
              <a:rPr kumimoji="1" lang="en-US" altLang="ja-JP" sz="1600" b="1" dirty="0">
                <a:solidFill>
                  <a:srgbClr val="FF0000"/>
                </a:solidFill>
              </a:rPr>
              <a:t>IPSec VPN</a:t>
            </a:r>
            <a:r>
              <a:rPr kumimoji="1" lang="ja-JP" altLang="en-US" sz="1600" b="1" dirty="0">
                <a:solidFill>
                  <a:srgbClr val="FF0000"/>
                </a:solidFill>
              </a:rPr>
              <a:t>接続をご利用になる場合</a:t>
            </a:r>
            <a:r>
              <a:rPr kumimoji="1" lang="ja-JP" altLang="en-US" sz="1600" dirty="0"/>
              <a:t>、質問</a:t>
            </a:r>
            <a:r>
              <a:rPr kumimoji="1" lang="en-US" altLang="ja-JP" sz="1600" dirty="0"/>
              <a:t>1</a:t>
            </a:r>
            <a:r>
              <a:rPr kumimoji="1" lang="ja-JP" altLang="en-US" sz="1600" dirty="0"/>
              <a:t>に回答ください。</a:t>
            </a:r>
          </a:p>
        </p:txBody>
      </p:sp>
      <p:pic>
        <p:nvPicPr>
          <p:cNvPr id="9" name="図 8">
            <a:extLst>
              <a:ext uri="{FF2B5EF4-FFF2-40B4-BE49-F238E27FC236}">
                <a16:creationId xmlns:a16="http://schemas.microsoft.com/office/drawing/2014/main" id="{35E71108-7AD2-1EFF-1506-8E336E4144E7}"/>
              </a:ext>
            </a:extLst>
          </p:cNvPr>
          <p:cNvPicPr>
            <a:picLocks noChangeAspect="1"/>
          </p:cNvPicPr>
          <p:nvPr/>
        </p:nvPicPr>
        <p:blipFill>
          <a:blip r:embed="rId2"/>
          <a:stretch>
            <a:fillRect/>
          </a:stretch>
        </p:blipFill>
        <p:spPr>
          <a:xfrm>
            <a:off x="642520" y="1636366"/>
            <a:ext cx="9786896" cy="2912013"/>
          </a:xfrm>
          <a:prstGeom prst="rect">
            <a:avLst/>
          </a:prstGeom>
        </p:spPr>
      </p:pic>
    </p:spTree>
    <p:extLst>
      <p:ext uri="{BB962C8B-B14F-4D97-AF65-F5344CB8AC3E}">
        <p14:creationId xmlns:p14="http://schemas.microsoft.com/office/powerpoint/2010/main" val="624981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0563C6BF-DF91-57CA-34F9-AF0EC3678B10}"/>
              </a:ext>
            </a:extLst>
          </p:cNvPr>
          <p:cNvSpPr txBox="1">
            <a:spLocks/>
          </p:cNvSpPr>
          <p:nvPr/>
        </p:nvSpPr>
        <p:spPr>
          <a:xfrm>
            <a:off x="972000" y="303870"/>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ja-JP" altLang="en-US"/>
              <a:t>専用線接続</a:t>
            </a:r>
            <a:endParaRPr lang="ja-JP" altLang="en-US" dirty="0"/>
          </a:p>
        </p:txBody>
      </p:sp>
      <p:sp>
        <p:nvSpPr>
          <p:cNvPr id="3" name="テキスト ボックス 2">
            <a:extLst>
              <a:ext uri="{FF2B5EF4-FFF2-40B4-BE49-F238E27FC236}">
                <a16:creationId xmlns:a16="http://schemas.microsoft.com/office/drawing/2014/main" id="{72A5E7C4-91FF-7E10-7A7C-B6BB5F4E6952}"/>
              </a:ext>
            </a:extLst>
          </p:cNvPr>
          <p:cNvSpPr txBox="1"/>
          <p:nvPr/>
        </p:nvSpPr>
        <p:spPr>
          <a:xfrm>
            <a:off x="357062" y="5600023"/>
            <a:ext cx="11160428" cy="954107"/>
          </a:xfrm>
          <a:prstGeom prst="rect">
            <a:avLst/>
          </a:prstGeom>
          <a:noFill/>
        </p:spPr>
        <p:txBody>
          <a:bodyPr wrap="none" rtlCol="0">
            <a:spAutoFit/>
          </a:bodyPr>
          <a:lstStyle/>
          <a:p>
            <a:r>
              <a:rPr kumimoji="1" lang="ja-JP" altLang="en-US" sz="1400" dirty="0">
                <a:latin typeface="+mn-ea"/>
              </a:rPr>
              <a:t>　キャリア名の欄は「技術よりな人が最初に読む </a:t>
            </a:r>
            <a:r>
              <a:rPr kumimoji="1" lang="en-US" altLang="ja-JP" sz="1400" dirty="0">
                <a:latin typeface="+mn-ea"/>
              </a:rPr>
              <a:t>IBM Cloud</a:t>
            </a:r>
            <a:r>
              <a:rPr kumimoji="1" lang="ja-JP" altLang="en-US" sz="1400" dirty="0">
                <a:latin typeface="+mn-ea"/>
              </a:rPr>
              <a:t>柔らか層本</a:t>
            </a:r>
            <a:r>
              <a:rPr kumimoji="1" lang="en-US" altLang="ja-JP" sz="1400" dirty="0">
                <a:latin typeface="+mn-ea"/>
              </a:rPr>
              <a:t>v4</a:t>
            </a:r>
            <a:r>
              <a:rPr kumimoji="1" lang="ja-JP" altLang="en-US" sz="1400" dirty="0">
                <a:latin typeface="+mn-ea"/>
              </a:rPr>
              <a:t>」 </a:t>
            </a:r>
            <a:r>
              <a:rPr kumimoji="1" lang="en-US" altLang="ja-JP" sz="1400" dirty="0">
                <a:latin typeface="+mn-ea"/>
              </a:rPr>
              <a:t>13-1. Direct Link</a:t>
            </a:r>
            <a:r>
              <a:rPr kumimoji="1" lang="ja-JP" altLang="en-US" sz="1400" dirty="0">
                <a:latin typeface="+mn-ea"/>
              </a:rPr>
              <a:t>の</a:t>
            </a:r>
            <a:endParaRPr kumimoji="1" lang="en-US" altLang="ja-JP" sz="1400" dirty="0">
              <a:latin typeface="+mn-ea"/>
            </a:endParaRPr>
          </a:p>
          <a:p>
            <a:r>
              <a:rPr kumimoji="1" lang="ja-JP" altLang="en-US" sz="1400" dirty="0">
                <a:latin typeface="+mn-ea"/>
              </a:rPr>
              <a:t>　日本国内の</a:t>
            </a:r>
            <a:r>
              <a:rPr kumimoji="1" lang="en-US" altLang="ja-JP" sz="1400" dirty="0">
                <a:latin typeface="+mn-ea"/>
              </a:rPr>
              <a:t>DC</a:t>
            </a:r>
            <a:r>
              <a:rPr kumimoji="1" lang="ja-JP" altLang="en-US" sz="1400" dirty="0">
                <a:latin typeface="+mn-ea"/>
              </a:rPr>
              <a:t>や</a:t>
            </a:r>
            <a:r>
              <a:rPr kumimoji="1" lang="en-US" altLang="ja-JP" sz="1400" dirty="0">
                <a:latin typeface="+mn-ea"/>
              </a:rPr>
              <a:t>POP</a:t>
            </a:r>
            <a:r>
              <a:rPr kumimoji="1" lang="ja-JP" altLang="en-US" sz="1400" dirty="0">
                <a:latin typeface="+mn-ea"/>
              </a:rPr>
              <a:t>に対しオーダー可能な</a:t>
            </a:r>
            <a:r>
              <a:rPr kumimoji="1" lang="en-US" altLang="ja-JP" sz="1400" dirty="0">
                <a:latin typeface="+mn-ea"/>
              </a:rPr>
              <a:t>Direct Link</a:t>
            </a:r>
            <a:r>
              <a:rPr kumimoji="1" lang="ja-JP" altLang="en-US" sz="1400" dirty="0">
                <a:latin typeface="+mn-ea"/>
              </a:rPr>
              <a:t>のタイプと場所に関する表（</a:t>
            </a:r>
            <a:r>
              <a:rPr kumimoji="1" lang="en-US" altLang="ja-JP" sz="1400" dirty="0">
                <a:latin typeface="+mn-ea"/>
              </a:rPr>
              <a:t>P.417</a:t>
            </a:r>
            <a:r>
              <a:rPr kumimoji="1" lang="ja-JP" altLang="en-US" sz="1400" dirty="0">
                <a:latin typeface="+mn-ea"/>
              </a:rPr>
              <a:t>前後</a:t>
            </a:r>
            <a:r>
              <a:rPr kumimoji="1" lang="en-US" altLang="ja-JP" sz="1400" dirty="0">
                <a:solidFill>
                  <a:srgbClr val="FF0000"/>
                </a:solidFill>
                <a:latin typeface="+mn-ea"/>
              </a:rPr>
              <a:t>※</a:t>
            </a:r>
            <a:r>
              <a:rPr kumimoji="1" lang="ja-JP" altLang="en-US" sz="1400" dirty="0">
                <a:latin typeface="+mn-ea"/>
              </a:rPr>
              <a:t>）をご確認のうえご記入ください。</a:t>
            </a:r>
            <a:endParaRPr kumimoji="1" lang="en-US" altLang="ja-JP" sz="1400" dirty="0">
              <a:latin typeface="+mn-ea"/>
            </a:endParaRPr>
          </a:p>
          <a:p>
            <a:r>
              <a:rPr lang="ja-JP" altLang="en-US" sz="1400" dirty="0">
                <a:latin typeface="+mn-ea"/>
              </a:rPr>
              <a:t>　</a:t>
            </a:r>
            <a:r>
              <a:rPr lang="en-US" altLang="ja-JP" sz="1200" dirty="0">
                <a:solidFill>
                  <a:srgbClr val="FF0000"/>
                </a:solidFill>
                <a:latin typeface="+mn-ea"/>
              </a:rPr>
              <a:t>※IBM Cloud</a:t>
            </a:r>
            <a:r>
              <a:rPr lang="ja-JP" altLang="en-US" sz="1200" dirty="0">
                <a:solidFill>
                  <a:srgbClr val="FF0000"/>
                </a:solidFill>
                <a:latin typeface="+mn-ea"/>
              </a:rPr>
              <a:t>柔らか層本は不定期に更新がおこなわれます。そのためダウンロードしたタイミングによりページ数が異なる場合がございます。</a:t>
            </a:r>
            <a:endParaRPr lang="en-US" altLang="ja-JP" sz="1400" dirty="0">
              <a:latin typeface="+mn-ea"/>
            </a:endParaRPr>
          </a:p>
          <a:p>
            <a:r>
              <a:rPr lang="ja-JP" altLang="en-US" sz="1400" dirty="0">
                <a:latin typeface="+mn-ea"/>
              </a:rPr>
              <a:t>　</a:t>
            </a:r>
            <a:r>
              <a:rPr lang="en-US" altLang="ja-JP" sz="1400" dirty="0">
                <a:latin typeface="+mn-ea"/>
              </a:rPr>
              <a:t>IBM Cloud</a:t>
            </a:r>
            <a:r>
              <a:rPr lang="ja-JP" altLang="en-US" sz="1400" dirty="0">
                <a:latin typeface="+mn-ea"/>
              </a:rPr>
              <a:t>柔らか層本は以下の</a:t>
            </a:r>
            <a:r>
              <a:rPr lang="en-US" altLang="ja-JP" sz="1400" dirty="0">
                <a:latin typeface="+mn-ea"/>
              </a:rPr>
              <a:t>URL</a:t>
            </a:r>
            <a:r>
              <a:rPr lang="ja-JP" altLang="en-US" sz="1400" dirty="0">
                <a:latin typeface="+mn-ea"/>
              </a:rPr>
              <a:t>からダウンロード可能です。</a:t>
            </a:r>
            <a:endParaRPr lang="en-US" altLang="ja-JP" sz="1400" dirty="0">
              <a:latin typeface="+mn-ea"/>
            </a:endParaRPr>
          </a:p>
        </p:txBody>
      </p:sp>
      <p:sp>
        <p:nvSpPr>
          <p:cNvPr id="4" name="テキスト ボックス 3">
            <a:extLst>
              <a:ext uri="{FF2B5EF4-FFF2-40B4-BE49-F238E27FC236}">
                <a16:creationId xmlns:a16="http://schemas.microsoft.com/office/drawing/2014/main" id="{1AE97EC4-E3DF-E5A5-B95D-3FB2A6437EB2}"/>
              </a:ext>
            </a:extLst>
          </p:cNvPr>
          <p:cNvSpPr txBox="1"/>
          <p:nvPr/>
        </p:nvSpPr>
        <p:spPr>
          <a:xfrm>
            <a:off x="517859" y="6507825"/>
            <a:ext cx="4253948" cy="307777"/>
          </a:xfrm>
          <a:prstGeom prst="rect">
            <a:avLst/>
          </a:prstGeom>
          <a:noFill/>
        </p:spPr>
        <p:txBody>
          <a:bodyPr wrap="square" rtlCol="0">
            <a:spAutoFit/>
          </a:bodyPr>
          <a:lstStyle/>
          <a:p>
            <a:r>
              <a:rPr kumimoji="1" lang="en-US" altLang="ja-JP" sz="1400" dirty="0">
                <a:solidFill>
                  <a:sysClr val="windowText" lastClr="000000"/>
                </a:solidFill>
                <a:latin typeface="Meiryo" charset="-128"/>
                <a:ea typeface="Meiryo" charset="-128"/>
                <a:cs typeface="Meiryo" charset="-128"/>
                <a:hlinkClick r:id="rId2"/>
              </a:rPr>
              <a:t>https://ibm.box.com/v/ibmcloud-yawaraka</a:t>
            </a:r>
            <a:endParaRPr kumimoji="1" lang="en-US" altLang="ja-JP" sz="1400" dirty="0">
              <a:solidFill>
                <a:sysClr val="windowText" lastClr="000000"/>
              </a:solidFill>
              <a:latin typeface="Meiryo" charset="-128"/>
              <a:ea typeface="Meiryo" charset="-128"/>
              <a:cs typeface="Meiryo" charset="-128"/>
            </a:endParaRPr>
          </a:p>
        </p:txBody>
      </p:sp>
      <p:pic>
        <p:nvPicPr>
          <p:cNvPr id="7" name="図 6">
            <a:extLst>
              <a:ext uri="{FF2B5EF4-FFF2-40B4-BE49-F238E27FC236}">
                <a16:creationId xmlns:a16="http://schemas.microsoft.com/office/drawing/2014/main" id="{D4939034-F3B0-6F07-29FD-851B2C397380}"/>
              </a:ext>
            </a:extLst>
          </p:cNvPr>
          <p:cNvPicPr>
            <a:picLocks noChangeAspect="1"/>
          </p:cNvPicPr>
          <p:nvPr/>
        </p:nvPicPr>
        <p:blipFill>
          <a:blip r:embed="rId3"/>
          <a:stretch>
            <a:fillRect/>
          </a:stretch>
        </p:blipFill>
        <p:spPr>
          <a:xfrm>
            <a:off x="895928" y="970939"/>
            <a:ext cx="9427635" cy="4629084"/>
          </a:xfrm>
          <a:prstGeom prst="rect">
            <a:avLst/>
          </a:prstGeom>
        </p:spPr>
      </p:pic>
      <p:sp>
        <p:nvSpPr>
          <p:cNvPr id="6" name="テキスト ボックス 5">
            <a:extLst>
              <a:ext uri="{FF2B5EF4-FFF2-40B4-BE49-F238E27FC236}">
                <a16:creationId xmlns:a16="http://schemas.microsoft.com/office/drawing/2014/main" id="{F68C5A8C-42CD-13F5-1AA6-F29A68866474}"/>
              </a:ext>
            </a:extLst>
          </p:cNvPr>
          <p:cNvSpPr txBox="1"/>
          <p:nvPr/>
        </p:nvSpPr>
        <p:spPr>
          <a:xfrm>
            <a:off x="517859" y="683822"/>
            <a:ext cx="9150262" cy="323165"/>
          </a:xfrm>
          <a:prstGeom prst="rect">
            <a:avLst/>
          </a:prstGeom>
          <a:noFill/>
        </p:spPr>
        <p:txBody>
          <a:bodyPr wrap="none" rtlCol="0">
            <a:spAutoFit/>
          </a:bodyPr>
          <a:lstStyle/>
          <a:p>
            <a:r>
              <a:rPr lang="en-US" altLang="ja-JP" sz="1500" dirty="0"/>
              <a:t>IBM Cloud</a:t>
            </a:r>
            <a:r>
              <a:rPr lang="ja-JP" altLang="en-US" sz="1500" dirty="0"/>
              <a:t>への接続に</a:t>
            </a:r>
            <a:r>
              <a:rPr lang="ja-JP" altLang="en-US" sz="1500" b="1" dirty="0">
                <a:solidFill>
                  <a:srgbClr val="FF0000"/>
                </a:solidFill>
              </a:rPr>
              <a:t>専用線</a:t>
            </a:r>
            <a:r>
              <a:rPr kumimoji="1" lang="ja-JP" altLang="en-US" sz="1500" b="1" dirty="0">
                <a:solidFill>
                  <a:srgbClr val="FF0000"/>
                </a:solidFill>
              </a:rPr>
              <a:t>接続（</a:t>
            </a:r>
            <a:r>
              <a:rPr kumimoji="1" lang="en-US" altLang="ja-JP" sz="1500" b="1" dirty="0">
                <a:solidFill>
                  <a:srgbClr val="FF0000"/>
                </a:solidFill>
              </a:rPr>
              <a:t>Classic</a:t>
            </a:r>
            <a:r>
              <a:rPr kumimoji="1" lang="ja-JP" altLang="en-US" sz="1500" b="1" dirty="0">
                <a:solidFill>
                  <a:srgbClr val="FF0000"/>
                </a:solidFill>
              </a:rPr>
              <a:t>）</a:t>
            </a:r>
            <a:r>
              <a:rPr kumimoji="1" lang="ja-JP" altLang="en-US" sz="1400" b="1" dirty="0">
                <a:solidFill>
                  <a:srgbClr val="FF0000"/>
                </a:solidFill>
              </a:rPr>
              <a:t>をご利用になる場合</a:t>
            </a:r>
            <a:r>
              <a:rPr kumimoji="1" lang="ja-JP" altLang="en-US" sz="1500" dirty="0"/>
              <a:t>、質問</a:t>
            </a:r>
            <a:r>
              <a:rPr kumimoji="1" lang="en-US" altLang="ja-JP" sz="1500" dirty="0"/>
              <a:t>1</a:t>
            </a:r>
            <a:r>
              <a:rPr kumimoji="1" lang="ja-JP" altLang="en-US" sz="1500" dirty="0"/>
              <a:t>・</a:t>
            </a:r>
            <a:r>
              <a:rPr kumimoji="1" lang="en-US" altLang="ja-JP" sz="1500" dirty="0"/>
              <a:t>2</a:t>
            </a:r>
            <a:r>
              <a:rPr kumimoji="1" lang="ja-JP" altLang="en-US" sz="1500" dirty="0"/>
              <a:t>の各項目に回答ください。</a:t>
            </a:r>
          </a:p>
        </p:txBody>
      </p:sp>
    </p:spTree>
    <p:extLst>
      <p:ext uri="{BB962C8B-B14F-4D97-AF65-F5344CB8AC3E}">
        <p14:creationId xmlns:p14="http://schemas.microsoft.com/office/powerpoint/2010/main" val="2729352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77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9854A87-3E21-6FFA-A8B0-A2A1E619E609}"/>
              </a:ext>
            </a:extLst>
          </p:cNvPr>
          <p:cNvPicPr>
            <a:picLocks noChangeAspect="1"/>
          </p:cNvPicPr>
          <p:nvPr/>
        </p:nvPicPr>
        <p:blipFill>
          <a:blip r:embed="rId3"/>
          <a:stretch>
            <a:fillRect/>
          </a:stretch>
        </p:blipFill>
        <p:spPr>
          <a:xfrm>
            <a:off x="1341046" y="814172"/>
            <a:ext cx="8318929" cy="4573754"/>
          </a:xfrm>
          <a:prstGeom prst="rect">
            <a:avLst/>
          </a:prstGeom>
        </p:spPr>
      </p:pic>
      <p:sp>
        <p:nvSpPr>
          <p:cNvPr id="3" name="タイトル 2">
            <a:extLst>
              <a:ext uri="{FF2B5EF4-FFF2-40B4-BE49-F238E27FC236}">
                <a16:creationId xmlns:a16="http://schemas.microsoft.com/office/drawing/2014/main" id="{BC614A9A-1297-3615-1A03-CEB28F2DE72C}"/>
              </a:ext>
            </a:extLst>
          </p:cNvPr>
          <p:cNvSpPr txBox="1">
            <a:spLocks/>
          </p:cNvSpPr>
          <p:nvPr/>
        </p:nvSpPr>
        <p:spPr>
          <a:xfrm>
            <a:off x="395224" y="289803"/>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必須</a:t>
            </a:r>
            <a:r>
              <a:rPr lang="en-US" altLang="ja-JP" dirty="0"/>
              <a:t>】</a:t>
            </a:r>
            <a:r>
              <a:rPr lang="ja-JP" altLang="en-US" dirty="0"/>
              <a:t>見積必要情報</a:t>
            </a:r>
          </a:p>
        </p:txBody>
      </p:sp>
      <p:sp>
        <p:nvSpPr>
          <p:cNvPr id="7" name="テキスト ボックス 6">
            <a:extLst>
              <a:ext uri="{FF2B5EF4-FFF2-40B4-BE49-F238E27FC236}">
                <a16:creationId xmlns:a16="http://schemas.microsoft.com/office/drawing/2014/main" id="{301F5A45-8D2C-A6CA-BC38-FA63C7422FB5}"/>
              </a:ext>
            </a:extLst>
          </p:cNvPr>
          <p:cNvSpPr txBox="1"/>
          <p:nvPr/>
        </p:nvSpPr>
        <p:spPr>
          <a:xfrm>
            <a:off x="929794" y="5418482"/>
            <a:ext cx="10649069" cy="1200329"/>
          </a:xfrm>
          <a:prstGeom prst="rect">
            <a:avLst/>
          </a:prstGeom>
          <a:noFill/>
        </p:spPr>
        <p:txBody>
          <a:bodyPr wrap="none" rtlCol="0">
            <a:spAutoFit/>
          </a:bodyPr>
          <a:lstStyle/>
          <a:p>
            <a:r>
              <a:rPr lang="ja-JP" altLang="en-US" sz="1200" dirty="0">
                <a:latin typeface="+mn-ea"/>
              </a:rPr>
              <a:t>●見積期間をご選択ください。その他を選択された場合は右欄の（　）内に希望期間をご記入ください。</a:t>
            </a:r>
            <a:endParaRPr lang="en-US" altLang="ja-JP" sz="1200" dirty="0">
              <a:latin typeface="+mn-ea"/>
            </a:endParaRPr>
          </a:p>
          <a:p>
            <a:r>
              <a:rPr lang="ja-JP" altLang="en-US" sz="1200" dirty="0">
                <a:latin typeface="+mn-ea"/>
              </a:rPr>
              <a:t>　</a:t>
            </a:r>
            <a:r>
              <a:rPr lang="en-US" altLang="ja-JP" sz="1200" dirty="0">
                <a:solidFill>
                  <a:srgbClr val="FF0000"/>
                </a:solidFill>
                <a:latin typeface="+mn-ea"/>
              </a:rPr>
              <a:t>※</a:t>
            </a:r>
            <a:r>
              <a:rPr lang="ja-JP" altLang="en-US" sz="1200" dirty="0">
                <a:solidFill>
                  <a:srgbClr val="FF0000"/>
                </a:solidFill>
                <a:latin typeface="+mn-ea"/>
              </a:rPr>
              <a:t>最低契約期間は</a:t>
            </a:r>
            <a:r>
              <a:rPr lang="en-US" altLang="ja-JP" sz="1200" dirty="0">
                <a:solidFill>
                  <a:srgbClr val="FF0000"/>
                </a:solidFill>
                <a:latin typeface="+mn-ea"/>
              </a:rPr>
              <a:t>6</a:t>
            </a:r>
            <a:r>
              <a:rPr lang="ja-JP" altLang="en-US" sz="1200" dirty="0">
                <a:solidFill>
                  <a:srgbClr val="FF0000"/>
                </a:solidFill>
                <a:latin typeface="+mn-ea"/>
              </a:rPr>
              <a:t>ケ月</a:t>
            </a:r>
            <a:endParaRPr lang="en-US" altLang="ja-JP" sz="1200" dirty="0">
              <a:latin typeface="+mn-ea"/>
            </a:endParaRPr>
          </a:p>
          <a:p>
            <a:r>
              <a:rPr lang="ja-JP" altLang="en-US" sz="1200" dirty="0">
                <a:latin typeface="+mn-ea"/>
              </a:rPr>
              <a:t>●概算見積の場合もおおよその時期で構わないので</a:t>
            </a:r>
            <a:r>
              <a:rPr lang="ja-JP" altLang="en-US" sz="1200" dirty="0">
                <a:solidFill>
                  <a:srgbClr val="FF0000"/>
                </a:solidFill>
                <a:latin typeface="+mn-ea"/>
              </a:rPr>
              <a:t>開始日</a:t>
            </a:r>
            <a:r>
              <a:rPr lang="ja-JP" altLang="en-US" sz="1200" dirty="0">
                <a:latin typeface="+mn-ea"/>
              </a:rPr>
              <a:t>をご記入ください。</a:t>
            </a:r>
            <a:endParaRPr lang="en-US" altLang="ja-JP" sz="1200" dirty="0">
              <a:latin typeface="+mn-ea"/>
            </a:endParaRPr>
          </a:p>
          <a:p>
            <a:pPr>
              <a:buClr>
                <a:srgbClr val="0000CC"/>
              </a:buClr>
            </a:pPr>
            <a:r>
              <a:rPr kumimoji="1" lang="ja-JP" altLang="en-US" sz="1200" dirty="0">
                <a:latin typeface="+mn-ea"/>
              </a:rPr>
              <a:t>●</a:t>
            </a:r>
            <a:r>
              <a:rPr kumimoji="1" lang="ja-JP" altLang="en-US" sz="1200" u="sng" dirty="0">
                <a:latin typeface="+mn-ea"/>
              </a:rPr>
              <a:t>正式見積の場合は</a:t>
            </a:r>
            <a:r>
              <a:rPr kumimoji="1" lang="en-US" altLang="ja-JP" sz="1200" u="sng" dirty="0">
                <a:solidFill>
                  <a:srgbClr val="FF0000"/>
                </a:solidFill>
                <a:latin typeface="+mn-ea"/>
              </a:rPr>
              <a:t>PA/PAE</a:t>
            </a:r>
            <a:r>
              <a:rPr kumimoji="1" lang="ja-JP" altLang="en-US" sz="1200" u="sng" dirty="0">
                <a:solidFill>
                  <a:srgbClr val="FF0000"/>
                </a:solidFill>
                <a:latin typeface="+mn-ea"/>
              </a:rPr>
              <a:t>番号・オポチュニティ番号</a:t>
            </a:r>
            <a:r>
              <a:rPr kumimoji="1" lang="ja-JP" altLang="en-US" sz="1200" u="sng" dirty="0">
                <a:latin typeface="+mn-ea"/>
              </a:rPr>
              <a:t>が必要</a:t>
            </a:r>
            <a:r>
              <a:rPr kumimoji="1" lang="ja-JP" altLang="en-US" sz="1200" dirty="0">
                <a:latin typeface="+mn-ea"/>
              </a:rPr>
              <a:t>となりますのでご記入ください。</a:t>
            </a:r>
            <a:endParaRPr lang="en-US" altLang="ja-JP" sz="1200" dirty="0">
              <a:latin typeface="+mn-ea"/>
            </a:endParaRPr>
          </a:p>
          <a:p>
            <a:r>
              <a:rPr kumimoji="1" lang="ja-JP" altLang="en-US" sz="1200" dirty="0">
                <a:latin typeface="+mn-ea"/>
              </a:rPr>
              <a:t>●見積希望項目は見積が必要となる項目にチェックを入れてください。</a:t>
            </a:r>
            <a:r>
              <a:rPr lang="en-US" altLang="ja-JP" sz="1200" b="1" dirty="0">
                <a:solidFill>
                  <a:srgbClr val="FF0000"/>
                </a:solidFill>
                <a:latin typeface="+mn-ea"/>
              </a:rPr>
              <a:t>※</a:t>
            </a:r>
            <a:r>
              <a:rPr lang="ja-JP" altLang="en-US" sz="1200" b="1" dirty="0">
                <a:solidFill>
                  <a:srgbClr val="FF0000"/>
                </a:solidFill>
                <a:latin typeface="+mn-ea"/>
              </a:rPr>
              <a:t>チェックのついた項目のみお見積りいたします。つけ忘れにご注意ください。</a:t>
            </a:r>
            <a:endParaRPr lang="en-US" altLang="ja-JP" sz="1200" b="1" dirty="0">
              <a:solidFill>
                <a:srgbClr val="FF0000"/>
              </a:solidFill>
              <a:latin typeface="+mn-ea"/>
            </a:endParaRPr>
          </a:p>
          <a:p>
            <a:r>
              <a:rPr kumimoji="1" lang="ja-JP" altLang="en-US" sz="1200" dirty="0">
                <a:latin typeface="+mn-ea"/>
              </a:rPr>
              <a:t>●</a:t>
            </a:r>
            <a:r>
              <a:rPr kumimoji="1" lang="en-US" altLang="ja-JP" sz="1200" dirty="0">
                <a:latin typeface="+mn-ea"/>
              </a:rPr>
              <a:t>IBM Cloud</a:t>
            </a:r>
            <a:r>
              <a:rPr kumimoji="1" lang="ja-JP" altLang="en-US" sz="1200" dirty="0">
                <a:latin typeface="+mn-ea"/>
              </a:rPr>
              <a:t>サポートは本番利用を想定されている場合は「アドバンスト」サポートのご利用を推奨します。</a:t>
            </a:r>
            <a:r>
              <a:rPr kumimoji="1" lang="en-US" altLang="ja-JP" sz="1200" dirty="0">
                <a:solidFill>
                  <a:srgbClr val="FF0000"/>
                </a:solidFill>
                <a:latin typeface="+mn-ea"/>
              </a:rPr>
              <a:t> ※</a:t>
            </a:r>
            <a:r>
              <a:rPr kumimoji="1" lang="ja-JP" altLang="en-US" sz="1200" dirty="0">
                <a:solidFill>
                  <a:srgbClr val="FF0000"/>
                </a:solidFill>
                <a:latin typeface="+mn-ea"/>
              </a:rPr>
              <a:t>ベーシックサポートは標準提供</a:t>
            </a:r>
            <a:endParaRPr kumimoji="1" lang="ja-JP" altLang="en-US" sz="1200" dirty="0">
              <a:latin typeface="+mn-ea"/>
            </a:endParaRPr>
          </a:p>
        </p:txBody>
      </p:sp>
      <p:sp>
        <p:nvSpPr>
          <p:cNvPr id="13" name="正方形/長方形 12">
            <a:extLst>
              <a:ext uri="{FF2B5EF4-FFF2-40B4-BE49-F238E27FC236}">
                <a16:creationId xmlns:a16="http://schemas.microsoft.com/office/drawing/2014/main" id="{CF933EC1-8C70-4B69-057B-2EFB782B4179}"/>
              </a:ext>
            </a:extLst>
          </p:cNvPr>
          <p:cNvSpPr/>
          <p:nvPr/>
        </p:nvSpPr>
        <p:spPr>
          <a:xfrm>
            <a:off x="2138289" y="1026942"/>
            <a:ext cx="4332849" cy="4346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26610BEB-931F-001B-4CE8-97DEC5C15B9C}"/>
              </a:ext>
            </a:extLst>
          </p:cNvPr>
          <p:cNvCxnSpPr>
            <a:cxnSpLocks/>
          </p:cNvCxnSpPr>
          <p:nvPr/>
        </p:nvCxnSpPr>
        <p:spPr>
          <a:xfrm>
            <a:off x="2152361" y="1788877"/>
            <a:ext cx="18967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B783F1A4-656A-BC4B-491F-AC2004EFDC5F}"/>
              </a:ext>
            </a:extLst>
          </p:cNvPr>
          <p:cNvCxnSpPr>
            <a:cxnSpLocks/>
          </p:cNvCxnSpPr>
          <p:nvPr/>
        </p:nvCxnSpPr>
        <p:spPr>
          <a:xfrm>
            <a:off x="2152361" y="2757205"/>
            <a:ext cx="24259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EFA144BD-FDF5-653A-F99D-E0697A973E16}"/>
              </a:ext>
            </a:extLst>
          </p:cNvPr>
          <p:cNvCxnSpPr>
            <a:cxnSpLocks/>
          </p:cNvCxnSpPr>
          <p:nvPr/>
        </p:nvCxnSpPr>
        <p:spPr>
          <a:xfrm>
            <a:off x="2138289" y="2346895"/>
            <a:ext cx="18967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41EFED2-89ED-7C85-9EF2-5FC452A70B48}"/>
              </a:ext>
            </a:extLst>
          </p:cNvPr>
          <p:cNvCxnSpPr>
            <a:cxnSpLocks/>
          </p:cNvCxnSpPr>
          <p:nvPr/>
        </p:nvCxnSpPr>
        <p:spPr>
          <a:xfrm>
            <a:off x="2152361" y="4088943"/>
            <a:ext cx="25210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F5D11E1-FA5D-77DD-BC14-1835F74BEF3F}"/>
              </a:ext>
            </a:extLst>
          </p:cNvPr>
          <p:cNvCxnSpPr>
            <a:cxnSpLocks/>
          </p:cNvCxnSpPr>
          <p:nvPr/>
        </p:nvCxnSpPr>
        <p:spPr>
          <a:xfrm>
            <a:off x="2138289" y="4297613"/>
            <a:ext cx="25210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54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D497127B-2EF8-B96C-69C1-BFE3B38AD4B8}"/>
              </a:ext>
            </a:extLst>
          </p:cNvPr>
          <p:cNvSpPr txBox="1">
            <a:spLocks/>
          </p:cNvSpPr>
          <p:nvPr/>
        </p:nvSpPr>
        <p:spPr>
          <a:xfrm>
            <a:off x="578108" y="289803"/>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Automated</a:t>
            </a:r>
            <a:r>
              <a:rPr lang="ja-JP" altLang="en-US" dirty="0"/>
              <a:t>　質問</a:t>
            </a:r>
            <a:r>
              <a:rPr lang="en-US" altLang="ja-JP" dirty="0"/>
              <a:t>1</a:t>
            </a:r>
            <a:endParaRPr lang="ja-JP" altLang="en-US" dirty="0"/>
          </a:p>
        </p:txBody>
      </p:sp>
      <p:sp>
        <p:nvSpPr>
          <p:cNvPr id="7" name="テキスト ボックス 6">
            <a:extLst>
              <a:ext uri="{FF2B5EF4-FFF2-40B4-BE49-F238E27FC236}">
                <a16:creationId xmlns:a16="http://schemas.microsoft.com/office/drawing/2014/main" id="{0D1A8744-4B71-9F61-4CFC-83801EE29A6D}"/>
              </a:ext>
            </a:extLst>
          </p:cNvPr>
          <p:cNvSpPr txBox="1"/>
          <p:nvPr/>
        </p:nvSpPr>
        <p:spPr>
          <a:xfrm>
            <a:off x="429471" y="5617229"/>
            <a:ext cx="10459786" cy="830997"/>
          </a:xfrm>
          <a:prstGeom prst="rect">
            <a:avLst/>
          </a:prstGeom>
          <a:noFill/>
        </p:spPr>
        <p:txBody>
          <a:bodyPr wrap="none" rtlCol="0">
            <a:spAutoFit/>
          </a:bodyPr>
          <a:lstStyle/>
          <a:p>
            <a:r>
              <a:rPr kumimoji="1" lang="ja-JP" altLang="en-US" sz="1600" dirty="0"/>
              <a:t>説明欄をご参考のうえ、各項目にご回答ください。</a:t>
            </a:r>
            <a:endParaRPr kumimoji="1" lang="en-US" altLang="ja-JP" sz="1600" dirty="0"/>
          </a:p>
          <a:p>
            <a:r>
              <a:rPr lang="ja-JP" altLang="en-US" sz="1600" dirty="0"/>
              <a:t>ヒアリングシートにも記載のとおり、</a:t>
            </a:r>
            <a:endParaRPr lang="en-US" altLang="ja-JP" sz="1600" dirty="0"/>
          </a:p>
          <a:p>
            <a:r>
              <a:rPr lang="en-US" altLang="ja-JP" sz="1600" b="1" dirty="0">
                <a:solidFill>
                  <a:srgbClr val="FF0000"/>
                </a:solidFill>
              </a:rPr>
              <a:t>SAP</a:t>
            </a:r>
            <a:r>
              <a:rPr lang="ja-JP" altLang="en-US" sz="1600" b="1" dirty="0">
                <a:solidFill>
                  <a:srgbClr val="FF0000"/>
                </a:solidFill>
              </a:rPr>
              <a:t>認定の</a:t>
            </a:r>
            <a:r>
              <a:rPr lang="en-US" altLang="ja-JP" sz="1600" b="1" dirty="0">
                <a:solidFill>
                  <a:srgbClr val="FF0000"/>
                </a:solidFill>
              </a:rPr>
              <a:t>Cascade Lake</a:t>
            </a:r>
            <a:r>
              <a:rPr lang="ja-JP" altLang="en-US" sz="1600" b="1" dirty="0">
                <a:solidFill>
                  <a:srgbClr val="FF0000"/>
                </a:solidFill>
              </a:rPr>
              <a:t>を選択された場合は</a:t>
            </a:r>
            <a:r>
              <a:rPr lang="en-US" altLang="ja-JP" sz="1600" b="1" dirty="0" err="1">
                <a:solidFill>
                  <a:srgbClr val="FF0000"/>
                </a:solidFill>
              </a:rPr>
              <a:t>vSAN</a:t>
            </a:r>
            <a:r>
              <a:rPr lang="ja-JP" altLang="en-US" sz="1600" b="1" dirty="0">
                <a:solidFill>
                  <a:srgbClr val="FF0000"/>
                </a:solidFill>
              </a:rPr>
              <a:t>ストレージの選択は不可となりますためご注意ください。</a:t>
            </a:r>
            <a:endParaRPr lang="en-US" altLang="ja-JP" sz="1600" b="1" dirty="0">
              <a:solidFill>
                <a:srgbClr val="FF0000"/>
              </a:solidFill>
            </a:endParaRPr>
          </a:p>
        </p:txBody>
      </p:sp>
      <p:pic>
        <p:nvPicPr>
          <p:cNvPr id="4" name="図 3">
            <a:extLst>
              <a:ext uri="{FF2B5EF4-FFF2-40B4-BE49-F238E27FC236}">
                <a16:creationId xmlns:a16="http://schemas.microsoft.com/office/drawing/2014/main" id="{D013272C-E553-E47B-9CEA-4E25C8984F66}"/>
              </a:ext>
            </a:extLst>
          </p:cNvPr>
          <p:cNvPicPr>
            <a:picLocks noChangeAspect="1"/>
          </p:cNvPicPr>
          <p:nvPr/>
        </p:nvPicPr>
        <p:blipFill>
          <a:blip r:embed="rId2"/>
          <a:stretch>
            <a:fillRect/>
          </a:stretch>
        </p:blipFill>
        <p:spPr>
          <a:xfrm>
            <a:off x="429471" y="831388"/>
            <a:ext cx="11489305" cy="4624208"/>
          </a:xfrm>
          <a:prstGeom prst="rect">
            <a:avLst/>
          </a:prstGeom>
        </p:spPr>
      </p:pic>
    </p:spTree>
    <p:extLst>
      <p:ext uri="{BB962C8B-B14F-4D97-AF65-F5344CB8AC3E}">
        <p14:creationId xmlns:p14="http://schemas.microsoft.com/office/powerpoint/2010/main" val="64218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FFD3FA78-0E20-514F-FCA8-A5271E8DA659}"/>
              </a:ext>
            </a:extLst>
          </p:cNvPr>
          <p:cNvSpPr txBox="1">
            <a:spLocks/>
          </p:cNvSpPr>
          <p:nvPr/>
        </p:nvSpPr>
        <p:spPr>
          <a:xfrm>
            <a:off x="578108" y="289803"/>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Automated</a:t>
            </a:r>
            <a:r>
              <a:rPr lang="ja-JP" altLang="en-US" dirty="0"/>
              <a:t>　質問</a:t>
            </a:r>
            <a:r>
              <a:rPr lang="en-US" altLang="ja-JP" dirty="0"/>
              <a:t>2</a:t>
            </a:r>
            <a:endParaRPr lang="ja-JP" altLang="en-US" dirty="0"/>
          </a:p>
        </p:txBody>
      </p:sp>
      <p:sp>
        <p:nvSpPr>
          <p:cNvPr id="3" name="テキスト ボックス 2">
            <a:extLst>
              <a:ext uri="{FF2B5EF4-FFF2-40B4-BE49-F238E27FC236}">
                <a16:creationId xmlns:a16="http://schemas.microsoft.com/office/drawing/2014/main" id="{0078A4B7-59E8-C574-4108-F46B2F3E6451}"/>
              </a:ext>
            </a:extLst>
          </p:cNvPr>
          <p:cNvSpPr txBox="1"/>
          <p:nvPr/>
        </p:nvSpPr>
        <p:spPr>
          <a:xfrm>
            <a:off x="403985" y="5489889"/>
            <a:ext cx="6468437" cy="584775"/>
          </a:xfrm>
          <a:prstGeom prst="rect">
            <a:avLst/>
          </a:prstGeom>
          <a:noFill/>
        </p:spPr>
        <p:txBody>
          <a:bodyPr wrap="none" rtlCol="0">
            <a:spAutoFit/>
          </a:bodyPr>
          <a:lstStyle/>
          <a:p>
            <a:r>
              <a:rPr kumimoji="1" lang="ja-JP" altLang="en-US" sz="1600" dirty="0"/>
              <a:t>追加のクラスターが必要な場合は質問</a:t>
            </a:r>
            <a:r>
              <a:rPr kumimoji="1" lang="en-US" altLang="ja-JP" sz="1600" dirty="0"/>
              <a:t>2</a:t>
            </a:r>
            <a:r>
              <a:rPr lang="ja-JP" altLang="en-US" sz="1600" dirty="0"/>
              <a:t>の各項目にご回答ください。</a:t>
            </a:r>
            <a:endParaRPr lang="en-US" altLang="ja-JP" sz="1600" dirty="0"/>
          </a:p>
          <a:p>
            <a:r>
              <a:rPr kumimoji="1" lang="ja-JP" altLang="en-US" sz="1600" dirty="0"/>
              <a:t>不要の場合は空欄のまま、質問</a:t>
            </a:r>
            <a:r>
              <a:rPr kumimoji="1" lang="en-US" altLang="ja-JP" sz="1600" dirty="0"/>
              <a:t>3</a:t>
            </a:r>
            <a:r>
              <a:rPr kumimoji="1" lang="ja-JP" altLang="en-US" sz="1600" dirty="0"/>
              <a:t>へご回答ください。</a:t>
            </a:r>
          </a:p>
        </p:txBody>
      </p:sp>
      <p:pic>
        <p:nvPicPr>
          <p:cNvPr id="6" name="図 5">
            <a:extLst>
              <a:ext uri="{FF2B5EF4-FFF2-40B4-BE49-F238E27FC236}">
                <a16:creationId xmlns:a16="http://schemas.microsoft.com/office/drawing/2014/main" id="{A1A8DDFF-1302-44DD-0A3E-DE5BFCF72DA4}"/>
              </a:ext>
            </a:extLst>
          </p:cNvPr>
          <p:cNvPicPr>
            <a:picLocks noChangeAspect="1"/>
          </p:cNvPicPr>
          <p:nvPr/>
        </p:nvPicPr>
        <p:blipFill>
          <a:blip r:embed="rId2"/>
          <a:stretch>
            <a:fillRect/>
          </a:stretch>
        </p:blipFill>
        <p:spPr>
          <a:xfrm>
            <a:off x="261569" y="783336"/>
            <a:ext cx="11392575" cy="4475991"/>
          </a:xfrm>
          <a:prstGeom prst="rect">
            <a:avLst/>
          </a:prstGeom>
        </p:spPr>
      </p:pic>
    </p:spTree>
    <p:extLst>
      <p:ext uri="{BB962C8B-B14F-4D97-AF65-F5344CB8AC3E}">
        <p14:creationId xmlns:p14="http://schemas.microsoft.com/office/powerpoint/2010/main" val="2978095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FFD3FA78-0E20-514F-FCA8-A5271E8DA659}"/>
              </a:ext>
            </a:extLst>
          </p:cNvPr>
          <p:cNvSpPr txBox="1">
            <a:spLocks/>
          </p:cNvSpPr>
          <p:nvPr/>
        </p:nvSpPr>
        <p:spPr>
          <a:xfrm>
            <a:off x="578108" y="289803"/>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Automated</a:t>
            </a:r>
            <a:r>
              <a:rPr lang="ja-JP" altLang="en-US" dirty="0"/>
              <a:t>　質問</a:t>
            </a:r>
            <a:r>
              <a:rPr lang="en-US" altLang="ja-JP" dirty="0"/>
              <a:t>3</a:t>
            </a:r>
            <a:r>
              <a:rPr lang="ja-JP" altLang="en-US" dirty="0"/>
              <a:t>・質問</a:t>
            </a:r>
            <a:r>
              <a:rPr lang="en-US" altLang="ja-JP" dirty="0"/>
              <a:t>4</a:t>
            </a:r>
            <a:endParaRPr lang="ja-JP" altLang="en-US" dirty="0"/>
          </a:p>
        </p:txBody>
      </p:sp>
      <p:pic>
        <p:nvPicPr>
          <p:cNvPr id="4" name="図 3">
            <a:extLst>
              <a:ext uri="{FF2B5EF4-FFF2-40B4-BE49-F238E27FC236}">
                <a16:creationId xmlns:a16="http://schemas.microsoft.com/office/drawing/2014/main" id="{71BB5303-273D-FDE8-AE01-682B9E69234C}"/>
              </a:ext>
            </a:extLst>
          </p:cNvPr>
          <p:cNvPicPr>
            <a:picLocks noChangeAspect="1"/>
          </p:cNvPicPr>
          <p:nvPr/>
        </p:nvPicPr>
        <p:blipFill>
          <a:blip r:embed="rId2"/>
          <a:stretch>
            <a:fillRect/>
          </a:stretch>
        </p:blipFill>
        <p:spPr>
          <a:xfrm>
            <a:off x="309562" y="784787"/>
            <a:ext cx="11572875" cy="4810125"/>
          </a:xfrm>
          <a:prstGeom prst="rect">
            <a:avLst/>
          </a:prstGeom>
        </p:spPr>
      </p:pic>
      <p:sp>
        <p:nvSpPr>
          <p:cNvPr id="3" name="テキスト ボックス 2">
            <a:extLst>
              <a:ext uri="{FF2B5EF4-FFF2-40B4-BE49-F238E27FC236}">
                <a16:creationId xmlns:a16="http://schemas.microsoft.com/office/drawing/2014/main" id="{1FFEDC1E-1781-430A-6B2F-01FA865B98D7}"/>
              </a:ext>
            </a:extLst>
          </p:cNvPr>
          <p:cNvSpPr txBox="1"/>
          <p:nvPr/>
        </p:nvSpPr>
        <p:spPr>
          <a:xfrm>
            <a:off x="309562" y="5594912"/>
            <a:ext cx="9726637" cy="1077218"/>
          </a:xfrm>
          <a:prstGeom prst="rect">
            <a:avLst/>
          </a:prstGeom>
          <a:noFill/>
        </p:spPr>
        <p:txBody>
          <a:bodyPr wrap="none" rtlCol="0">
            <a:spAutoFit/>
          </a:bodyPr>
          <a:lstStyle/>
          <a:p>
            <a:r>
              <a:rPr kumimoji="1" lang="ja-JP" altLang="en-US" sz="1600" dirty="0"/>
              <a:t>質問</a:t>
            </a:r>
            <a:r>
              <a:rPr kumimoji="1" lang="en-US" altLang="ja-JP" sz="1600" dirty="0"/>
              <a:t>3</a:t>
            </a:r>
            <a:r>
              <a:rPr kumimoji="1" lang="ja-JP" altLang="en-US" sz="1600" dirty="0"/>
              <a:t>はネットワーク・インターフェースについてご回答ください。</a:t>
            </a:r>
            <a:endParaRPr lang="en-US" altLang="ja-JP" sz="1600" dirty="0"/>
          </a:p>
          <a:p>
            <a:r>
              <a:rPr kumimoji="1" lang="ja-JP" altLang="en-US" sz="1600" dirty="0"/>
              <a:t>質問</a:t>
            </a:r>
            <a:r>
              <a:rPr kumimoji="1" lang="en-US" altLang="ja-JP" sz="1600" dirty="0"/>
              <a:t>4</a:t>
            </a:r>
            <a:r>
              <a:rPr kumimoji="1" lang="ja-JP" altLang="en-US" sz="1600" dirty="0"/>
              <a:t>はアドオン・サービスについてご回答ください。</a:t>
            </a:r>
            <a:endParaRPr kumimoji="1" lang="en-US" altLang="ja-JP" sz="1600" dirty="0"/>
          </a:p>
          <a:p>
            <a:r>
              <a:rPr lang="en-US" altLang="ja-JP" sz="1600" dirty="0"/>
              <a:t>Veeam 12.1</a:t>
            </a:r>
            <a:r>
              <a:rPr lang="ja-JP" altLang="en-US" sz="1600" dirty="0"/>
              <a:t>および</a:t>
            </a:r>
            <a:r>
              <a:rPr lang="en-US" altLang="ja-JP" sz="1600" dirty="0" err="1"/>
              <a:t>Caveonix</a:t>
            </a:r>
            <a:r>
              <a:rPr lang="en-US" altLang="ja-JP" sz="1600" dirty="0"/>
              <a:t> </a:t>
            </a:r>
            <a:r>
              <a:rPr lang="en-US" altLang="ja-JP" sz="1600" dirty="0" err="1"/>
              <a:t>RisForesight</a:t>
            </a:r>
            <a:r>
              <a:rPr lang="en-US" altLang="ja-JP" sz="1600" dirty="0"/>
              <a:t> 5.0.0</a:t>
            </a:r>
            <a:r>
              <a:rPr lang="ja-JP" altLang="en-US" sz="1600" dirty="0"/>
              <a:t>は見積サイトにてデフォルトで選択されているため、</a:t>
            </a:r>
            <a:endParaRPr lang="en-US" altLang="ja-JP" sz="1600" dirty="0"/>
          </a:p>
          <a:p>
            <a:r>
              <a:rPr kumimoji="1" lang="ja-JP" altLang="en-US" sz="1600" dirty="0"/>
              <a:t>不要の場合はお手数おかけしますが「不要」に変更ください。</a:t>
            </a:r>
          </a:p>
        </p:txBody>
      </p:sp>
    </p:spTree>
    <p:extLst>
      <p:ext uri="{BB962C8B-B14F-4D97-AF65-F5344CB8AC3E}">
        <p14:creationId xmlns:p14="http://schemas.microsoft.com/office/powerpoint/2010/main" val="94478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40B9D3EC-316F-C329-1270-44D1949F1A7A}"/>
              </a:ext>
            </a:extLst>
          </p:cNvPr>
          <p:cNvSpPr txBox="1">
            <a:spLocks/>
          </p:cNvSpPr>
          <p:nvPr/>
        </p:nvSpPr>
        <p:spPr>
          <a:xfrm>
            <a:off x="578108" y="289803"/>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Flexible</a:t>
            </a:r>
            <a:r>
              <a:rPr lang="ja-JP" altLang="en-US" dirty="0"/>
              <a:t>　質問</a:t>
            </a:r>
            <a:r>
              <a:rPr lang="en-US" altLang="ja-JP" dirty="0"/>
              <a:t>1-</a:t>
            </a:r>
            <a:r>
              <a:rPr lang="ja-JP" altLang="en-US" dirty="0"/>
              <a:t>①</a:t>
            </a:r>
          </a:p>
        </p:txBody>
      </p:sp>
      <p:sp>
        <p:nvSpPr>
          <p:cNvPr id="5" name="テキスト ボックス 4">
            <a:extLst>
              <a:ext uri="{FF2B5EF4-FFF2-40B4-BE49-F238E27FC236}">
                <a16:creationId xmlns:a16="http://schemas.microsoft.com/office/drawing/2014/main" id="{43FF73DF-7A18-2257-38F1-97A32F096220}"/>
              </a:ext>
            </a:extLst>
          </p:cNvPr>
          <p:cNvSpPr txBox="1"/>
          <p:nvPr/>
        </p:nvSpPr>
        <p:spPr>
          <a:xfrm>
            <a:off x="326165" y="5745891"/>
            <a:ext cx="11210925" cy="954107"/>
          </a:xfrm>
          <a:prstGeom prst="rect">
            <a:avLst/>
          </a:prstGeom>
          <a:noFill/>
        </p:spPr>
        <p:txBody>
          <a:bodyPr wrap="square">
            <a:spAutoFit/>
          </a:bodyPr>
          <a:lstStyle/>
          <a:p>
            <a:r>
              <a:rPr kumimoji="1" lang="ja-JP" altLang="en-US" sz="1400" dirty="0"/>
              <a:t>説明欄をご参考のうえ、各項目にご回答ください。</a:t>
            </a:r>
            <a:endParaRPr lang="en-US" altLang="ja-JP" sz="1400" dirty="0"/>
          </a:p>
          <a:p>
            <a:r>
              <a:rPr lang="ja-JP" altLang="en-US" sz="1400" dirty="0"/>
              <a:t>ご選択した</a:t>
            </a:r>
            <a:r>
              <a:rPr lang="en-US" altLang="ja-JP" sz="1400" dirty="0"/>
              <a:t>CPU</a:t>
            </a:r>
            <a:r>
              <a:rPr lang="ja-JP" altLang="en-US" sz="1400" dirty="0"/>
              <a:t>モデルによって回答いただく項目が異なりますのでご注意ください。</a:t>
            </a:r>
            <a:endParaRPr lang="en-US" altLang="ja-JP" sz="1400" dirty="0"/>
          </a:p>
          <a:p>
            <a:r>
              <a:rPr lang="ja-JP" altLang="en-US" sz="1400" dirty="0"/>
              <a:t>説明欄にもありますように、</a:t>
            </a:r>
            <a:r>
              <a:rPr lang="en-US" altLang="ja-JP" sz="1400" dirty="0"/>
              <a:t>VMware vSphere Enterprise Plus</a:t>
            </a:r>
            <a:r>
              <a:rPr lang="ja-JP" altLang="en-US" sz="1400" dirty="0"/>
              <a:t>のバージョン選択で「</a:t>
            </a:r>
            <a:r>
              <a:rPr lang="en-US" altLang="ja-JP" sz="1400" dirty="0"/>
              <a:t>vSphere 8.0u3</a:t>
            </a:r>
            <a:r>
              <a:rPr lang="ja-JP" altLang="en-US" sz="1400" dirty="0"/>
              <a:t>」を選択した場合は</a:t>
            </a:r>
            <a:endParaRPr lang="en-US" altLang="ja-JP" sz="1400" dirty="0"/>
          </a:p>
          <a:p>
            <a:r>
              <a:rPr lang="ja-JP" altLang="en-US" sz="1400" dirty="0"/>
              <a:t>「</a:t>
            </a:r>
            <a:r>
              <a:rPr lang="en-US" altLang="ja-JP" sz="1400" dirty="0"/>
              <a:t>SAP</a:t>
            </a:r>
            <a:r>
              <a:rPr lang="ja-JP" altLang="en-US" sz="1400" dirty="0"/>
              <a:t>認定の</a:t>
            </a:r>
            <a:r>
              <a:rPr lang="en-US" altLang="ja-JP" sz="1400" dirty="0"/>
              <a:t>Cascade Lake</a:t>
            </a:r>
            <a:r>
              <a:rPr lang="ja-JP" altLang="en-US" sz="1400" dirty="0"/>
              <a:t>」は選択できませんのでご注意ください。</a:t>
            </a:r>
            <a:endParaRPr lang="en-US" altLang="ja-JP" sz="1400" dirty="0"/>
          </a:p>
        </p:txBody>
      </p:sp>
      <p:pic>
        <p:nvPicPr>
          <p:cNvPr id="4" name="図 3">
            <a:extLst>
              <a:ext uri="{FF2B5EF4-FFF2-40B4-BE49-F238E27FC236}">
                <a16:creationId xmlns:a16="http://schemas.microsoft.com/office/drawing/2014/main" id="{4C341AAE-55E1-DAA5-C9A3-CE27ABE2F59E}"/>
              </a:ext>
            </a:extLst>
          </p:cNvPr>
          <p:cNvPicPr>
            <a:picLocks noChangeAspect="1"/>
          </p:cNvPicPr>
          <p:nvPr/>
        </p:nvPicPr>
        <p:blipFill>
          <a:blip r:embed="rId2"/>
          <a:stretch>
            <a:fillRect/>
          </a:stretch>
        </p:blipFill>
        <p:spPr>
          <a:xfrm>
            <a:off x="326165" y="635055"/>
            <a:ext cx="11539668" cy="5052291"/>
          </a:xfrm>
          <a:prstGeom prst="rect">
            <a:avLst/>
          </a:prstGeom>
        </p:spPr>
      </p:pic>
    </p:spTree>
    <p:extLst>
      <p:ext uri="{BB962C8B-B14F-4D97-AF65-F5344CB8AC3E}">
        <p14:creationId xmlns:p14="http://schemas.microsoft.com/office/powerpoint/2010/main" val="319246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2B8155E2-8299-4517-33FD-11F86AD60AAD}"/>
              </a:ext>
            </a:extLst>
          </p:cNvPr>
          <p:cNvSpPr txBox="1">
            <a:spLocks/>
          </p:cNvSpPr>
          <p:nvPr/>
        </p:nvSpPr>
        <p:spPr>
          <a:xfrm>
            <a:off x="578108" y="289803"/>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Flexible</a:t>
            </a:r>
            <a:r>
              <a:rPr lang="ja-JP" altLang="en-US" dirty="0"/>
              <a:t>　質問</a:t>
            </a:r>
            <a:r>
              <a:rPr lang="en-US" altLang="ja-JP" dirty="0"/>
              <a:t>1-</a:t>
            </a:r>
            <a:r>
              <a:rPr lang="ja-JP" altLang="en-US" dirty="0"/>
              <a:t>②</a:t>
            </a:r>
          </a:p>
        </p:txBody>
      </p:sp>
      <p:pic>
        <p:nvPicPr>
          <p:cNvPr id="4" name="図 3">
            <a:extLst>
              <a:ext uri="{FF2B5EF4-FFF2-40B4-BE49-F238E27FC236}">
                <a16:creationId xmlns:a16="http://schemas.microsoft.com/office/drawing/2014/main" id="{8974B174-44BA-3A4E-FA53-E4B1368C8D3A}"/>
              </a:ext>
            </a:extLst>
          </p:cNvPr>
          <p:cNvPicPr>
            <a:picLocks noChangeAspect="1"/>
          </p:cNvPicPr>
          <p:nvPr/>
        </p:nvPicPr>
        <p:blipFill>
          <a:blip r:embed="rId2"/>
          <a:srcRect t="-3389" b="30766"/>
          <a:stretch/>
        </p:blipFill>
        <p:spPr>
          <a:xfrm>
            <a:off x="490537" y="923925"/>
            <a:ext cx="11210925" cy="1819275"/>
          </a:xfrm>
          <a:prstGeom prst="rect">
            <a:avLst/>
          </a:prstGeom>
        </p:spPr>
      </p:pic>
      <p:sp>
        <p:nvSpPr>
          <p:cNvPr id="5" name="テキスト ボックス 4">
            <a:extLst>
              <a:ext uri="{FF2B5EF4-FFF2-40B4-BE49-F238E27FC236}">
                <a16:creationId xmlns:a16="http://schemas.microsoft.com/office/drawing/2014/main" id="{DE104E27-E9E8-E876-7D85-2C3A280FD70D}"/>
              </a:ext>
            </a:extLst>
          </p:cNvPr>
          <p:cNvSpPr txBox="1"/>
          <p:nvPr/>
        </p:nvSpPr>
        <p:spPr>
          <a:xfrm>
            <a:off x="490537" y="2997370"/>
            <a:ext cx="6098344" cy="584775"/>
          </a:xfrm>
          <a:prstGeom prst="rect">
            <a:avLst/>
          </a:prstGeom>
          <a:noFill/>
        </p:spPr>
        <p:txBody>
          <a:bodyPr wrap="square">
            <a:spAutoFit/>
          </a:bodyPr>
          <a:lstStyle/>
          <a:p>
            <a:r>
              <a:rPr kumimoji="1" lang="ja-JP" altLang="en-US" sz="1600" dirty="0"/>
              <a:t>説明欄をご参考のうえ、各項目にご回答ください。</a:t>
            </a:r>
            <a:endParaRPr kumimoji="1" lang="en-US" altLang="ja-JP" sz="1600" dirty="0"/>
          </a:p>
          <a:p>
            <a:endParaRPr kumimoji="1" lang="en-US" altLang="ja-JP" sz="1600" dirty="0"/>
          </a:p>
        </p:txBody>
      </p:sp>
    </p:spTree>
    <p:extLst>
      <p:ext uri="{BB962C8B-B14F-4D97-AF65-F5344CB8AC3E}">
        <p14:creationId xmlns:p14="http://schemas.microsoft.com/office/powerpoint/2010/main" val="8011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3D620E2F-F347-593F-6C80-6EE41F327DAF}"/>
              </a:ext>
            </a:extLst>
          </p:cNvPr>
          <p:cNvSpPr txBox="1">
            <a:spLocks/>
          </p:cNvSpPr>
          <p:nvPr/>
        </p:nvSpPr>
        <p:spPr>
          <a:xfrm>
            <a:off x="578108" y="289803"/>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Cyber Recovery</a:t>
            </a:r>
            <a:r>
              <a:rPr lang="ja-JP" altLang="en-US" dirty="0"/>
              <a:t>　質問</a:t>
            </a:r>
            <a:r>
              <a:rPr lang="en-US" altLang="ja-JP" dirty="0"/>
              <a:t>1</a:t>
            </a:r>
            <a:endParaRPr lang="ja-JP" altLang="en-US" dirty="0"/>
          </a:p>
        </p:txBody>
      </p:sp>
      <p:sp>
        <p:nvSpPr>
          <p:cNvPr id="3" name="テキスト ボックス 2">
            <a:extLst>
              <a:ext uri="{FF2B5EF4-FFF2-40B4-BE49-F238E27FC236}">
                <a16:creationId xmlns:a16="http://schemas.microsoft.com/office/drawing/2014/main" id="{EAC92C47-EB18-D9A4-ECC6-BC548C1B7435}"/>
              </a:ext>
            </a:extLst>
          </p:cNvPr>
          <p:cNvSpPr txBox="1"/>
          <p:nvPr/>
        </p:nvSpPr>
        <p:spPr>
          <a:xfrm>
            <a:off x="171280" y="5601737"/>
            <a:ext cx="6098344" cy="338554"/>
          </a:xfrm>
          <a:prstGeom prst="rect">
            <a:avLst/>
          </a:prstGeom>
          <a:noFill/>
        </p:spPr>
        <p:txBody>
          <a:bodyPr wrap="square">
            <a:spAutoFit/>
          </a:bodyPr>
          <a:lstStyle/>
          <a:p>
            <a:r>
              <a:rPr kumimoji="1" lang="ja-JP" altLang="en-US" sz="1600" dirty="0"/>
              <a:t>説明欄をご参考のうえ、各項目にご回答ください。</a:t>
            </a:r>
            <a:endParaRPr kumimoji="1" lang="en-US" altLang="ja-JP" sz="1600" dirty="0"/>
          </a:p>
        </p:txBody>
      </p:sp>
      <p:pic>
        <p:nvPicPr>
          <p:cNvPr id="5" name="図 4">
            <a:extLst>
              <a:ext uri="{FF2B5EF4-FFF2-40B4-BE49-F238E27FC236}">
                <a16:creationId xmlns:a16="http://schemas.microsoft.com/office/drawing/2014/main" id="{DF4AD587-D002-B3EC-A416-4216526D1074}"/>
              </a:ext>
            </a:extLst>
          </p:cNvPr>
          <p:cNvPicPr>
            <a:picLocks noChangeAspect="1"/>
          </p:cNvPicPr>
          <p:nvPr/>
        </p:nvPicPr>
        <p:blipFill>
          <a:blip r:embed="rId2"/>
          <a:stretch>
            <a:fillRect/>
          </a:stretch>
        </p:blipFill>
        <p:spPr>
          <a:xfrm>
            <a:off x="171280" y="794328"/>
            <a:ext cx="11849440" cy="4682836"/>
          </a:xfrm>
          <a:prstGeom prst="rect">
            <a:avLst/>
          </a:prstGeom>
        </p:spPr>
      </p:pic>
    </p:spTree>
    <p:extLst>
      <p:ext uri="{BB962C8B-B14F-4D97-AF65-F5344CB8AC3E}">
        <p14:creationId xmlns:p14="http://schemas.microsoft.com/office/powerpoint/2010/main" val="253621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BCFF2D08-FE81-C6BE-6550-1E2B3EBAA8F0}"/>
              </a:ext>
            </a:extLst>
          </p:cNvPr>
          <p:cNvSpPr txBox="1">
            <a:spLocks/>
          </p:cNvSpPr>
          <p:nvPr/>
        </p:nvSpPr>
        <p:spPr>
          <a:xfrm>
            <a:off x="578108" y="289803"/>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Cyber Recovery</a:t>
            </a:r>
            <a:r>
              <a:rPr lang="ja-JP" altLang="en-US" dirty="0"/>
              <a:t>　質問</a:t>
            </a:r>
            <a:r>
              <a:rPr lang="en-US" altLang="ja-JP" dirty="0"/>
              <a:t>2</a:t>
            </a:r>
            <a:endParaRPr lang="ja-JP" altLang="en-US" dirty="0"/>
          </a:p>
        </p:txBody>
      </p:sp>
      <p:sp>
        <p:nvSpPr>
          <p:cNvPr id="5" name="テキスト ボックス 4">
            <a:extLst>
              <a:ext uri="{FF2B5EF4-FFF2-40B4-BE49-F238E27FC236}">
                <a16:creationId xmlns:a16="http://schemas.microsoft.com/office/drawing/2014/main" id="{83CFDF97-D74A-1FE3-E053-3DFEB6021B41}"/>
              </a:ext>
            </a:extLst>
          </p:cNvPr>
          <p:cNvSpPr txBox="1"/>
          <p:nvPr/>
        </p:nvSpPr>
        <p:spPr>
          <a:xfrm>
            <a:off x="232098" y="5117016"/>
            <a:ext cx="7699544" cy="584775"/>
          </a:xfrm>
          <a:prstGeom prst="rect">
            <a:avLst/>
          </a:prstGeom>
          <a:noFill/>
        </p:spPr>
        <p:txBody>
          <a:bodyPr wrap="none" rtlCol="0">
            <a:spAutoFit/>
          </a:bodyPr>
          <a:lstStyle/>
          <a:p>
            <a:r>
              <a:rPr kumimoji="1" lang="ja-JP" altLang="en-US" sz="1600" dirty="0"/>
              <a:t>追加のワークロードクラスターが必要な場合は質問</a:t>
            </a:r>
            <a:r>
              <a:rPr kumimoji="1" lang="en-US" altLang="ja-JP" sz="1600" dirty="0"/>
              <a:t>2</a:t>
            </a:r>
            <a:r>
              <a:rPr lang="ja-JP" altLang="en-US" sz="1600" dirty="0"/>
              <a:t>の各項目にご回答ください。</a:t>
            </a:r>
            <a:endParaRPr lang="en-US" altLang="ja-JP" sz="1600" dirty="0"/>
          </a:p>
          <a:p>
            <a:r>
              <a:rPr kumimoji="1" lang="ja-JP" altLang="en-US" sz="1600" dirty="0"/>
              <a:t>不要の場合は空欄のまま、質問</a:t>
            </a:r>
            <a:r>
              <a:rPr kumimoji="1" lang="en-US" altLang="ja-JP" sz="1600" dirty="0"/>
              <a:t>3</a:t>
            </a:r>
            <a:r>
              <a:rPr kumimoji="1" lang="ja-JP" altLang="en-US" sz="1600" dirty="0"/>
              <a:t>へご回答ください。</a:t>
            </a:r>
          </a:p>
        </p:txBody>
      </p:sp>
      <p:pic>
        <p:nvPicPr>
          <p:cNvPr id="4" name="図 3">
            <a:extLst>
              <a:ext uri="{FF2B5EF4-FFF2-40B4-BE49-F238E27FC236}">
                <a16:creationId xmlns:a16="http://schemas.microsoft.com/office/drawing/2014/main" id="{9CDB61B0-9118-591A-19F6-E825F15A5990}"/>
              </a:ext>
            </a:extLst>
          </p:cNvPr>
          <p:cNvPicPr>
            <a:picLocks noChangeAspect="1"/>
          </p:cNvPicPr>
          <p:nvPr/>
        </p:nvPicPr>
        <p:blipFill>
          <a:blip r:embed="rId2"/>
          <a:stretch>
            <a:fillRect/>
          </a:stretch>
        </p:blipFill>
        <p:spPr>
          <a:xfrm>
            <a:off x="232098" y="831782"/>
            <a:ext cx="11727803" cy="4123207"/>
          </a:xfrm>
          <a:prstGeom prst="rect">
            <a:avLst/>
          </a:prstGeom>
        </p:spPr>
      </p:pic>
    </p:spTree>
    <p:extLst>
      <p:ext uri="{BB962C8B-B14F-4D97-AF65-F5344CB8AC3E}">
        <p14:creationId xmlns:p14="http://schemas.microsoft.com/office/powerpoint/2010/main" val="1539696024"/>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_20230308_02">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GUAZUテンプレート_2024ワイド版" id="{4C588E77-9495-43E9-9BF6-2A3CC6974620}" vid="{BE7DC103-A339-4853-A77E-4D582112FAC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IGUAZUテンプレート_2024ワイド版</Template>
  <TotalTime>923</TotalTime>
  <Words>718</Words>
  <Application>Microsoft Office PowerPoint</Application>
  <PresentationFormat>ワイド画面</PresentationFormat>
  <Paragraphs>60</Paragraphs>
  <Slides>16</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Meiryo</vt:lpstr>
      <vt:lpstr>Meiryo</vt:lpstr>
      <vt:lpstr>游ゴシック</vt:lpstr>
      <vt:lpstr>Arial</vt:lpstr>
      <vt:lpstr>Calibri</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小島 奈津美</dc:creator>
  <cp:lastModifiedBy>小島 奈津美</cp:lastModifiedBy>
  <cp:revision>4</cp:revision>
  <cp:lastPrinted>2020-03-18T02:20:42Z</cp:lastPrinted>
  <dcterms:created xsi:type="dcterms:W3CDTF">2024-08-27T05:14:43Z</dcterms:created>
  <dcterms:modified xsi:type="dcterms:W3CDTF">2025-03-04T05:25:29Z</dcterms:modified>
</cp:coreProperties>
</file>