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5" r:id="rId1"/>
  </p:sldMasterIdLst>
  <p:notesMasterIdLst>
    <p:notesMasterId r:id="rId9"/>
  </p:notesMasterIdLst>
  <p:handoutMasterIdLst>
    <p:handoutMasterId r:id="rId10"/>
  </p:handoutMasterIdLst>
  <p:sldIdLst>
    <p:sldId id="266" r:id="rId2"/>
    <p:sldId id="271" r:id="rId3"/>
    <p:sldId id="272" r:id="rId4"/>
    <p:sldId id="273" r:id="rId5"/>
    <p:sldId id="275" r:id="rId6"/>
    <p:sldId id="276" r:id="rId7"/>
    <p:sldId id="260"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7" userDrawn="1">
          <p15:clr>
            <a:srgbClr val="A4A3A4"/>
          </p15:clr>
        </p15:guide>
        <p15:guide id="2" pos="6268" userDrawn="1">
          <p15:clr>
            <a:srgbClr val="A4A3A4"/>
          </p15:clr>
        </p15:guide>
        <p15:guide id="4" pos="490" userDrawn="1">
          <p15:clr>
            <a:srgbClr val="A4A3A4"/>
          </p15:clr>
        </p15:guide>
        <p15:guide id="5" orient="horz" pos="799" userDrawn="1">
          <p15:clr>
            <a:srgbClr val="A4A3A4"/>
          </p15:clr>
        </p15:guide>
        <p15:guide id="6" pos="351" userDrawn="1">
          <p15:clr>
            <a:srgbClr val="A4A3A4"/>
          </p15:clr>
        </p15:guide>
        <p15:guide id="7" pos="2320" userDrawn="1">
          <p15:clr>
            <a:srgbClr val="A4A3A4"/>
          </p15:clr>
        </p15:guide>
        <p15:guide id="8" orient="horz" pos="39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CC"/>
    <a:srgbClr val="00B0EE"/>
    <a:srgbClr val="004294"/>
    <a:srgbClr val="008ECD"/>
    <a:srgbClr val="0077C8"/>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3957" autoAdjust="0"/>
  </p:normalViewPr>
  <p:slideViewPr>
    <p:cSldViewPr snapToGrid="0" showGuides="1">
      <p:cViewPr varScale="1">
        <p:scale>
          <a:sx n="79" d="100"/>
          <a:sy n="79" d="100"/>
        </p:scale>
        <p:origin x="126" y="480"/>
      </p:cViewPr>
      <p:guideLst>
        <p:guide orient="horz" pos="527"/>
        <p:guide pos="6268"/>
        <p:guide pos="490"/>
        <p:guide orient="horz" pos="799"/>
        <p:guide pos="351"/>
        <p:guide pos="2320"/>
        <p:guide orient="horz" pos="3974"/>
      </p:guideLst>
    </p:cSldViewPr>
  </p:slideViewPr>
  <p:notesTextViewPr>
    <p:cViewPr>
      <p:scale>
        <a:sx n="1" d="1"/>
        <a:sy n="1" d="1"/>
      </p:scale>
      <p:origin x="0" y="0"/>
    </p:cViewPr>
  </p:notesTextViewPr>
  <p:sorterViewPr>
    <p:cViewPr>
      <p:scale>
        <a:sx n="104" d="100"/>
        <a:sy n="104" d="100"/>
      </p:scale>
      <p:origin x="0" y="0"/>
    </p:cViewPr>
  </p:sorterViewPr>
  <p:notesViewPr>
    <p:cSldViewPr snapToGrid="0">
      <p:cViewPr varScale="1">
        <p:scale>
          <a:sx n="59" d="100"/>
          <a:sy n="59" d="100"/>
        </p:scale>
        <p:origin x="262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7F69011-6527-48BF-9980-2430695214CA}" type="datetimeFigureOut">
              <a:rPr kumimoji="1" lang="ja-JP" altLang="en-US" smtClean="0"/>
              <a:t>2025/3/4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072BEA6-8FA8-4078-9D18-FD13F40027EA}" type="slidenum">
              <a:rPr kumimoji="1" lang="ja-JP" altLang="en-US" smtClean="0"/>
              <a:t>‹#›</a:t>
            </a:fld>
            <a:endParaRPr kumimoji="1" lang="ja-JP" altLang="en-US"/>
          </a:p>
        </p:txBody>
      </p:sp>
    </p:spTree>
    <p:extLst>
      <p:ext uri="{BB962C8B-B14F-4D97-AF65-F5344CB8AC3E}">
        <p14:creationId xmlns:p14="http://schemas.microsoft.com/office/powerpoint/2010/main" val="24528780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8D0611F-0EF9-4E00-962D-38CC94D649C3}" type="datetimeFigureOut">
              <a:rPr kumimoji="1" lang="ja-JP" altLang="en-US" smtClean="0"/>
              <a:t>2025/3/4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F1D6331-3B95-4894-92CE-CD444FBF93F4}" type="slidenum">
              <a:rPr kumimoji="1" lang="ja-JP" altLang="en-US" smtClean="0"/>
              <a:t>‹#›</a:t>
            </a:fld>
            <a:endParaRPr kumimoji="1" lang="ja-JP" altLang="en-US"/>
          </a:p>
        </p:txBody>
      </p:sp>
    </p:spTree>
    <p:extLst>
      <p:ext uri="{BB962C8B-B14F-4D97-AF65-F5344CB8AC3E}">
        <p14:creationId xmlns:p14="http://schemas.microsoft.com/office/powerpoint/2010/main" val="38705855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0</a:t>
            </a:fld>
            <a:endParaRPr kumimoji="1" lang="ja-JP" altLang="en-US"/>
          </a:p>
        </p:txBody>
      </p:sp>
    </p:spTree>
    <p:extLst>
      <p:ext uri="{BB962C8B-B14F-4D97-AF65-F5344CB8AC3E}">
        <p14:creationId xmlns:p14="http://schemas.microsoft.com/office/powerpoint/2010/main" val="1453998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1</a:t>
            </a:fld>
            <a:endParaRPr kumimoji="1" lang="ja-JP" altLang="en-US"/>
          </a:p>
        </p:txBody>
      </p:sp>
    </p:spTree>
    <p:extLst>
      <p:ext uri="{BB962C8B-B14F-4D97-AF65-F5344CB8AC3E}">
        <p14:creationId xmlns:p14="http://schemas.microsoft.com/office/powerpoint/2010/main" val="49223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スライド">
    <p:spTree>
      <p:nvGrpSpPr>
        <p:cNvPr id="1" name=""/>
        <p:cNvGrpSpPr/>
        <p:nvPr/>
      </p:nvGrpSpPr>
      <p:grpSpPr>
        <a:xfrm>
          <a:off x="0" y="0"/>
          <a:ext cx="0" cy="0"/>
          <a:chOff x="0" y="0"/>
          <a:chExt cx="0" cy="0"/>
        </a:xfrm>
      </p:grpSpPr>
      <p:pic>
        <p:nvPicPr>
          <p:cNvPr id="3" name="図 2" descr="図形, 矢印&#10;&#10;自動的に生成された説明">
            <a:extLst>
              <a:ext uri="{FF2B5EF4-FFF2-40B4-BE49-F238E27FC236}">
                <a16:creationId xmlns:a16="http://schemas.microsoft.com/office/drawing/2014/main" id="{49339497-890B-41C2-6A63-E9AC3987B3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910"/>
          </a:xfrm>
          <a:prstGeom prst="rect">
            <a:avLst/>
          </a:prstGeom>
        </p:spPr>
      </p:pic>
      <p:sp>
        <p:nvSpPr>
          <p:cNvPr id="18" name="正方形/長方形 17">
            <a:extLst>
              <a:ext uri="{FF2B5EF4-FFF2-40B4-BE49-F238E27FC236}">
                <a16:creationId xmlns:a16="http://schemas.microsoft.com/office/drawing/2014/main" id="{2C465BAB-55A2-F1C2-5BE1-FB3FD4361AAF}"/>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a:extLst>
              <a:ext uri="{FF2B5EF4-FFF2-40B4-BE49-F238E27FC236}">
                <a16:creationId xmlns:a16="http://schemas.microsoft.com/office/drawing/2014/main" id="{D65403C0-CEB5-321D-356A-1D0A07435C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Tree>
    <p:extLst>
      <p:ext uri="{BB962C8B-B14F-4D97-AF65-F5344CB8AC3E}">
        <p14:creationId xmlns:p14="http://schemas.microsoft.com/office/powerpoint/2010/main" val="80246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ベース_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023B2AD-089E-485B-6527-0F69E9FE5251}"/>
              </a:ext>
            </a:extLst>
          </p:cNvPr>
          <p:cNvSpPr/>
          <p:nvPr userDrawn="1"/>
        </p:nvSpPr>
        <p:spPr>
          <a:xfrm>
            <a:off x="7492945" y="6567247"/>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1"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799">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Copyright 2022 IGUAZU Corporation</a:t>
            </a:r>
            <a:endParaRPr lang="ja-JP" altLang="en-US" sz="799"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a:extLst>
              <a:ext uri="{FF2B5EF4-FFF2-40B4-BE49-F238E27FC236}">
                <a16:creationId xmlns:a16="http://schemas.microsoft.com/office/drawing/2014/main" id="{1D1702E5-0267-5A91-0440-495512BD5039}"/>
              </a:ext>
            </a:extLst>
          </p:cNvPr>
          <p:cNvSpPr txBox="1">
            <a:spLocks/>
          </p:cNvSpPr>
          <p:nvPr userDrawn="1"/>
        </p:nvSpPr>
        <p:spPr>
          <a:xfrm>
            <a:off x="11789516" y="6516000"/>
            <a:ext cx="258762" cy="200324"/>
          </a:xfrm>
          <a:prstGeom prst="rect">
            <a:avLst/>
          </a:prstGeom>
          <a:noFill/>
        </p:spPr>
        <p:txBody>
          <a:bodyPr wrap="none" lIns="72000" tIns="36000" rIns="72000" bIns="36000" anchor="b" anchorCtr="0"/>
          <a:lstStyle>
            <a:defPPr>
              <a:defRPr lang="ja-JP"/>
            </a:defPPr>
            <a:lvl1pPr marL="0" algn="ctr" defTabSz="914400" rtl="0" eaLnBrk="1" latinLnBrk="0" hangingPunct="1">
              <a:defRPr kumimoji="1" sz="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553A74-1AEF-4BCD-991F-1EA2CCBD2E3A}" type="slidenum">
              <a:rPr lang="ja-JP" altLang="en-US" smtClean="0">
                <a:solidFill>
                  <a:schemeClr val="bg1">
                    <a:lumMod val="50000"/>
                  </a:schemeClr>
                </a:solidFill>
              </a:rPr>
              <a:pPr/>
              <a:t>‹#›</a:t>
            </a:fld>
            <a:endParaRPr lang="ja-JP" altLang="en-US" dirty="0">
              <a:solidFill>
                <a:schemeClr val="bg1">
                  <a:lumMod val="50000"/>
                </a:schemeClr>
              </a:solidFill>
            </a:endParaRPr>
          </a:p>
        </p:txBody>
      </p:sp>
      <p:pic>
        <p:nvPicPr>
          <p:cNvPr id="2" name="図 1">
            <a:extLst>
              <a:ext uri="{FF2B5EF4-FFF2-40B4-BE49-F238E27FC236}">
                <a16:creationId xmlns:a16="http://schemas.microsoft.com/office/drawing/2014/main" id="{D2424ECD-78A8-B3D0-7433-4006166F9C13}"/>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98000" y="599976"/>
            <a:ext cx="11196000" cy="215900"/>
          </a:xfrm>
          <a:prstGeom prst="rect">
            <a:avLst/>
          </a:prstGeom>
        </p:spPr>
      </p:pic>
      <p:pic>
        <p:nvPicPr>
          <p:cNvPr id="3" name="図 2">
            <a:extLst>
              <a:ext uri="{FF2B5EF4-FFF2-40B4-BE49-F238E27FC236}">
                <a16:creationId xmlns:a16="http://schemas.microsoft.com/office/drawing/2014/main" id="{EAC81A0C-7F74-BFA8-C19C-B02CBC21019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
        <p:nvSpPr>
          <p:cNvPr id="8" name="正方形/長方形 7">
            <a:extLst>
              <a:ext uri="{FF2B5EF4-FFF2-40B4-BE49-F238E27FC236}">
                <a16:creationId xmlns:a16="http://schemas.microsoft.com/office/drawing/2014/main" id="{240C0358-2FE1-933C-A100-5C39C4300A28}"/>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2170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最終_スライド">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9709" y="2757963"/>
            <a:ext cx="2992582" cy="997527"/>
          </a:xfrm>
          <a:prstGeom prst="rect">
            <a:avLst/>
          </a:prstGeom>
        </p:spPr>
      </p:pic>
    </p:spTree>
    <p:extLst>
      <p:ext uri="{BB962C8B-B14F-4D97-AF65-F5344CB8AC3E}">
        <p14:creationId xmlns:p14="http://schemas.microsoft.com/office/powerpoint/2010/main" val="42550187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183168"/>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29" r:id="rId3"/>
  </p:sldLayoutIdLst>
  <p:hf hdr="0" ftr="0" dt="0"/>
  <p:txStyles>
    <p:title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24" indent="-228624" algn="l" defTabSz="914492"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69" indent="-228624" algn="l" defTabSz="91449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114" indent="-228624" algn="l" defTabSz="91449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360"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60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852"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2097"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344"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58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92" rtl="0" eaLnBrk="1" latinLnBrk="0" hangingPunct="1">
        <a:defRPr kumimoji="1" sz="1800" kern="1200">
          <a:solidFill>
            <a:schemeClr val="tx1"/>
          </a:solidFill>
          <a:latin typeface="+mn-lt"/>
          <a:ea typeface="+mn-ea"/>
          <a:cs typeface="+mn-cs"/>
        </a:defRPr>
      </a:lvl1pPr>
      <a:lvl2pPr marL="457247" algn="l" defTabSz="914492" rtl="0" eaLnBrk="1" latinLnBrk="0" hangingPunct="1">
        <a:defRPr kumimoji="1" sz="1800" kern="1200">
          <a:solidFill>
            <a:schemeClr val="tx1"/>
          </a:solidFill>
          <a:latin typeface="+mn-lt"/>
          <a:ea typeface="+mn-ea"/>
          <a:cs typeface="+mn-cs"/>
        </a:defRPr>
      </a:lvl2pPr>
      <a:lvl3pPr marL="914492" algn="l" defTabSz="914492" rtl="0" eaLnBrk="1" latinLnBrk="0" hangingPunct="1">
        <a:defRPr kumimoji="1" sz="1800" kern="1200">
          <a:solidFill>
            <a:schemeClr val="tx1"/>
          </a:solidFill>
          <a:latin typeface="+mn-lt"/>
          <a:ea typeface="+mn-ea"/>
          <a:cs typeface="+mn-cs"/>
        </a:defRPr>
      </a:lvl3pPr>
      <a:lvl4pPr marL="1371736" algn="l" defTabSz="914492" rtl="0" eaLnBrk="1" latinLnBrk="0" hangingPunct="1">
        <a:defRPr kumimoji="1" sz="1800" kern="1200">
          <a:solidFill>
            <a:schemeClr val="tx1"/>
          </a:solidFill>
          <a:latin typeface="+mn-lt"/>
          <a:ea typeface="+mn-ea"/>
          <a:cs typeface="+mn-cs"/>
        </a:defRPr>
      </a:lvl4pPr>
      <a:lvl5pPr marL="1828984" algn="l" defTabSz="914492" rtl="0" eaLnBrk="1" latinLnBrk="0" hangingPunct="1">
        <a:defRPr kumimoji="1" sz="1800" kern="1200">
          <a:solidFill>
            <a:schemeClr val="tx1"/>
          </a:solidFill>
          <a:latin typeface="+mn-lt"/>
          <a:ea typeface="+mn-ea"/>
          <a:cs typeface="+mn-cs"/>
        </a:defRPr>
      </a:lvl5pPr>
      <a:lvl6pPr marL="2286228" algn="l" defTabSz="914492" rtl="0" eaLnBrk="1" latinLnBrk="0" hangingPunct="1">
        <a:defRPr kumimoji="1" sz="1800" kern="1200">
          <a:solidFill>
            <a:schemeClr val="tx1"/>
          </a:solidFill>
          <a:latin typeface="+mn-lt"/>
          <a:ea typeface="+mn-ea"/>
          <a:cs typeface="+mn-cs"/>
        </a:defRPr>
      </a:lvl6pPr>
      <a:lvl7pPr marL="2743474" algn="l" defTabSz="914492" rtl="0" eaLnBrk="1" latinLnBrk="0" hangingPunct="1">
        <a:defRPr kumimoji="1" sz="1800" kern="1200">
          <a:solidFill>
            <a:schemeClr val="tx1"/>
          </a:solidFill>
          <a:latin typeface="+mn-lt"/>
          <a:ea typeface="+mn-ea"/>
          <a:cs typeface="+mn-cs"/>
        </a:defRPr>
      </a:lvl7pPr>
      <a:lvl8pPr marL="3200720" algn="l" defTabSz="914492" rtl="0" eaLnBrk="1" latinLnBrk="0" hangingPunct="1">
        <a:defRPr kumimoji="1" sz="1800" kern="1200">
          <a:solidFill>
            <a:schemeClr val="tx1"/>
          </a:solidFill>
          <a:latin typeface="+mn-lt"/>
          <a:ea typeface="+mn-ea"/>
          <a:cs typeface="+mn-cs"/>
        </a:defRPr>
      </a:lvl8pPr>
      <a:lvl9pPr marL="3657964" algn="l" defTabSz="91449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ibm.box.com/v/ibmcloud-yawarak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312F33A6-8699-141E-43A1-CDF6DDBEC038}"/>
              </a:ext>
            </a:extLst>
          </p:cNvPr>
          <p:cNvSpPr txBox="1">
            <a:spLocks/>
          </p:cNvSpPr>
          <p:nvPr/>
        </p:nvSpPr>
        <p:spPr>
          <a:xfrm>
            <a:off x="3277799" y="1701504"/>
            <a:ext cx="5889625" cy="477837"/>
          </a:xfrm>
          <a:prstGeom prst="rect">
            <a:avLst/>
          </a:prstGeom>
        </p:spPr>
        <p:txBody>
          <a:bodyPr anchor="t"/>
          <a:lstStyle>
            <a:lvl1pPr algn="ctr" defTabSz="914492" rtl="0" eaLnBrk="1" latinLnBrk="0" hangingPunct="1">
              <a:lnSpc>
                <a:spcPct val="90000"/>
              </a:lnSpc>
              <a:spcBef>
                <a:spcPct val="0"/>
              </a:spcBef>
              <a:buNone/>
              <a:defRPr kumimoji="1" sz="2600" b="1" kern="1200">
                <a:solidFill>
                  <a:schemeClr val="tx1"/>
                </a:solidFill>
                <a:latin typeface="+mj-lt"/>
                <a:ea typeface="+mj-ea"/>
                <a:cs typeface="+mj-cs"/>
              </a:defRPr>
            </a:lvl1pPr>
          </a:lstStyle>
          <a:p>
            <a:r>
              <a:rPr lang="en-US" altLang="ja-JP" sz="2800" dirty="0"/>
              <a:t>IBM</a:t>
            </a:r>
            <a:r>
              <a:rPr lang="ja-JP" altLang="en-US" sz="2800" dirty="0"/>
              <a:t> </a:t>
            </a:r>
            <a:r>
              <a:rPr lang="en-US" altLang="ja-JP" sz="2800" dirty="0"/>
              <a:t>Cloud</a:t>
            </a:r>
            <a:r>
              <a:rPr lang="ja-JP" altLang="en-US" sz="2800" dirty="0"/>
              <a:t>　</a:t>
            </a:r>
          </a:p>
        </p:txBody>
      </p:sp>
      <p:sp>
        <p:nvSpPr>
          <p:cNvPr id="6" name="字幕 2">
            <a:extLst>
              <a:ext uri="{FF2B5EF4-FFF2-40B4-BE49-F238E27FC236}">
                <a16:creationId xmlns:a16="http://schemas.microsoft.com/office/drawing/2014/main" id="{DE2F6925-A17D-469B-1883-7F7E8D1BAA47}"/>
              </a:ext>
            </a:extLst>
          </p:cNvPr>
          <p:cNvSpPr txBox="1">
            <a:spLocks/>
          </p:cNvSpPr>
          <p:nvPr/>
        </p:nvSpPr>
        <p:spPr>
          <a:xfrm>
            <a:off x="3309629" y="2343041"/>
            <a:ext cx="6244604" cy="365125"/>
          </a:xfrm>
          <a:prstGeom prst="rect">
            <a:avLst/>
          </a:prstGeom>
        </p:spPr>
        <p:txBody>
          <a:bodyPr/>
          <a:lstStyle>
            <a:lvl1pPr marL="0" indent="0" algn="ctr" defTabSz="914492" rtl="0" eaLnBrk="1" latinLnBrk="0" hangingPunct="1">
              <a:lnSpc>
                <a:spcPct val="90000"/>
              </a:lnSpc>
              <a:spcBef>
                <a:spcPts val="1000"/>
              </a:spcBef>
              <a:buFont typeface="Arial" panose="020B0604020202020204" pitchFamily="34" charset="0"/>
              <a:buNone/>
              <a:defRPr kumimoji="1" sz="2000" b="1" kern="1200">
                <a:solidFill>
                  <a:schemeClr val="tx1"/>
                </a:solidFill>
                <a:latin typeface="+mn-lt"/>
                <a:ea typeface="+mn-ea"/>
                <a:cs typeface="+mn-cs"/>
              </a:defRPr>
            </a:lvl1pPr>
            <a:lvl2pPr marL="457200" indent="0" algn="ctr" defTabSz="914492"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92"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2400" dirty="0"/>
              <a:t>VMware</a:t>
            </a:r>
            <a:r>
              <a:rPr lang="ja-JP" altLang="en-US" sz="2400" dirty="0"/>
              <a:t>（</a:t>
            </a:r>
            <a:r>
              <a:rPr lang="en-US" altLang="ja-JP" sz="2400" dirty="0"/>
              <a:t>VCF as a Service</a:t>
            </a:r>
            <a:r>
              <a:rPr lang="ja-JP" altLang="en-US" sz="2400" dirty="0"/>
              <a:t>）用</a:t>
            </a:r>
            <a:endParaRPr lang="en-US" altLang="ja-JP" sz="2400" dirty="0"/>
          </a:p>
          <a:p>
            <a:r>
              <a:rPr lang="ja-JP" altLang="en-US" sz="2400" dirty="0"/>
              <a:t>ヒアリングシート記入時の注意事項</a:t>
            </a:r>
            <a:endParaRPr lang="en-US" altLang="ja-JP" sz="2400" dirty="0"/>
          </a:p>
          <a:p>
            <a:r>
              <a:rPr lang="en-US" altLang="ja-JP" dirty="0"/>
              <a:t>(20250303</a:t>
            </a:r>
            <a:r>
              <a:rPr lang="ja-JP" altLang="en-US" dirty="0"/>
              <a:t>版</a:t>
            </a:r>
            <a:r>
              <a:rPr lang="en-US" altLang="ja-JP" dirty="0"/>
              <a:t>)</a:t>
            </a:r>
            <a:endParaRPr lang="ja-JP" altLang="en-US" dirty="0"/>
          </a:p>
        </p:txBody>
      </p:sp>
      <p:sp>
        <p:nvSpPr>
          <p:cNvPr id="7" name="テキスト ボックス 6">
            <a:extLst>
              <a:ext uri="{FF2B5EF4-FFF2-40B4-BE49-F238E27FC236}">
                <a16:creationId xmlns:a16="http://schemas.microsoft.com/office/drawing/2014/main" id="{BB0BC724-5F3E-E483-3596-7E2A56AE1184}"/>
              </a:ext>
            </a:extLst>
          </p:cNvPr>
          <p:cNvSpPr txBox="1"/>
          <p:nvPr/>
        </p:nvSpPr>
        <p:spPr>
          <a:xfrm>
            <a:off x="4584770" y="4632501"/>
            <a:ext cx="3694322" cy="1200329"/>
          </a:xfrm>
          <a:prstGeom prst="rect">
            <a:avLst/>
          </a:prstGeom>
          <a:noFill/>
        </p:spPr>
        <p:txBody>
          <a:bodyPr wrap="square" rtlCol="0">
            <a:spAutoFit/>
          </a:bodyPr>
          <a:lstStyle/>
          <a:p>
            <a:pPr algn="ctr">
              <a:lnSpc>
                <a:spcPct val="150000"/>
              </a:lnSpc>
            </a:pPr>
            <a:r>
              <a:rPr lang="en-US" altLang="ja-JP" sz="1600" dirty="0">
                <a:latin typeface="+mn-ea"/>
              </a:rPr>
              <a:t>2025</a:t>
            </a:r>
            <a:r>
              <a:rPr lang="ja-JP" altLang="en-US" sz="1600" dirty="0">
                <a:latin typeface="+mn-ea"/>
              </a:rPr>
              <a:t>年 </a:t>
            </a:r>
            <a:r>
              <a:rPr lang="en-US" altLang="ja-JP" sz="1600" dirty="0">
                <a:latin typeface="+mn-ea"/>
              </a:rPr>
              <a:t>3</a:t>
            </a:r>
            <a:r>
              <a:rPr lang="ja-JP" altLang="en-US" sz="1600" dirty="0">
                <a:latin typeface="+mn-ea"/>
              </a:rPr>
              <a:t>月</a:t>
            </a:r>
            <a:endParaRPr lang="en-US" altLang="ja-JP" sz="1600" dirty="0">
              <a:latin typeface="+mn-ea"/>
            </a:endParaRPr>
          </a:p>
          <a:p>
            <a:pPr algn="ctr"/>
            <a:r>
              <a:rPr lang="ja-JP" altLang="en-US" sz="1600" dirty="0">
                <a:latin typeface="+mn-ea"/>
              </a:rPr>
              <a:t>株式会社イグアス</a:t>
            </a:r>
            <a:endParaRPr lang="en-US" altLang="ja-JP" sz="1600" dirty="0">
              <a:latin typeface="+mn-ea"/>
            </a:endParaRPr>
          </a:p>
          <a:p>
            <a:pPr algn="ctr"/>
            <a:r>
              <a:rPr lang="ja-JP" altLang="ja-JP" sz="1600" dirty="0">
                <a:effectLst/>
                <a:latin typeface="+mn-ea"/>
                <a:cs typeface="ＭＳ Ｐゴシック" panose="020B0600070205080204" pitchFamily="50" charset="-128"/>
              </a:rPr>
              <a:t>パートナービジネス事業部　</a:t>
            </a:r>
            <a:endParaRPr lang="en-US" altLang="ja-JP" sz="1600" dirty="0">
              <a:effectLst/>
              <a:latin typeface="+mn-ea"/>
              <a:cs typeface="ＭＳ Ｐゴシック" panose="020B0600070205080204" pitchFamily="50" charset="-128"/>
            </a:endParaRPr>
          </a:p>
          <a:p>
            <a:pPr algn="ctr"/>
            <a:r>
              <a:rPr lang="ja-JP" altLang="en-US" sz="1600" dirty="0">
                <a:latin typeface="+mn-ea"/>
                <a:cs typeface="ＭＳ Ｐゴシック" panose="020B0600070205080204" pitchFamily="50" charset="-128"/>
              </a:rPr>
              <a:t>クラウド＆ </a:t>
            </a:r>
            <a:r>
              <a:rPr lang="en-US" altLang="ja-JP" sz="1600" dirty="0">
                <a:latin typeface="+mn-ea"/>
                <a:cs typeface="ＭＳ Ｐゴシック" panose="020B0600070205080204" pitchFamily="50" charset="-128"/>
              </a:rPr>
              <a:t>AI</a:t>
            </a:r>
            <a:r>
              <a:rPr lang="ja-JP" altLang="en-US" sz="1600" dirty="0">
                <a:latin typeface="+mn-ea"/>
                <a:cs typeface="ＭＳ Ｐゴシック" panose="020B0600070205080204" pitchFamily="50" charset="-128"/>
              </a:rPr>
              <a:t>営業開発部</a:t>
            </a:r>
            <a:endParaRPr lang="ja-JP" altLang="ja-JP" sz="1600" dirty="0">
              <a:effectLst/>
              <a:latin typeface="+mn-ea"/>
              <a:cs typeface="ＭＳ Ｐゴシック" panose="020B0600070205080204" pitchFamily="50" charset="-128"/>
            </a:endParaRPr>
          </a:p>
        </p:txBody>
      </p:sp>
    </p:spTree>
    <p:extLst>
      <p:ext uri="{BB962C8B-B14F-4D97-AF65-F5344CB8AC3E}">
        <p14:creationId xmlns:p14="http://schemas.microsoft.com/office/powerpoint/2010/main" val="163265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08AC362-F432-7C88-8A6C-4DA80BAF8D5B}"/>
              </a:ext>
            </a:extLst>
          </p:cNvPr>
          <p:cNvPicPr>
            <a:picLocks noChangeAspect="1"/>
          </p:cNvPicPr>
          <p:nvPr/>
        </p:nvPicPr>
        <p:blipFill>
          <a:blip r:embed="rId3"/>
          <a:stretch>
            <a:fillRect/>
          </a:stretch>
        </p:blipFill>
        <p:spPr>
          <a:xfrm>
            <a:off x="1041009" y="763658"/>
            <a:ext cx="8718007" cy="4654824"/>
          </a:xfrm>
          <a:prstGeom prst="rect">
            <a:avLst/>
          </a:prstGeom>
        </p:spPr>
      </p:pic>
      <p:sp>
        <p:nvSpPr>
          <p:cNvPr id="3" name="タイトル 2">
            <a:extLst>
              <a:ext uri="{FF2B5EF4-FFF2-40B4-BE49-F238E27FC236}">
                <a16:creationId xmlns:a16="http://schemas.microsoft.com/office/drawing/2014/main" id="{04E86D45-6170-9CD8-2DB8-7C87DD6A65C3}"/>
              </a:ext>
            </a:extLst>
          </p:cNvPr>
          <p:cNvSpPr txBox="1">
            <a:spLocks/>
          </p:cNvSpPr>
          <p:nvPr/>
        </p:nvSpPr>
        <p:spPr>
          <a:xfrm>
            <a:off x="395224" y="289803"/>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a:t>
            </a:r>
            <a:r>
              <a:rPr lang="ja-JP" altLang="en-US" dirty="0"/>
              <a:t>必須</a:t>
            </a:r>
            <a:r>
              <a:rPr lang="en-US" altLang="ja-JP" dirty="0"/>
              <a:t>】</a:t>
            </a:r>
            <a:r>
              <a:rPr lang="ja-JP" altLang="en-US" dirty="0"/>
              <a:t>見積必要情報</a:t>
            </a:r>
          </a:p>
        </p:txBody>
      </p:sp>
      <p:sp>
        <p:nvSpPr>
          <p:cNvPr id="8" name="正方形/長方形 7">
            <a:extLst>
              <a:ext uri="{FF2B5EF4-FFF2-40B4-BE49-F238E27FC236}">
                <a16:creationId xmlns:a16="http://schemas.microsoft.com/office/drawing/2014/main" id="{FD808523-EB51-62F2-146A-767D25521293}"/>
              </a:ext>
            </a:extLst>
          </p:cNvPr>
          <p:cNvSpPr/>
          <p:nvPr/>
        </p:nvSpPr>
        <p:spPr>
          <a:xfrm>
            <a:off x="1913206" y="956604"/>
            <a:ext cx="4501662" cy="44172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2F21863E-9A05-7B58-A798-162375B3B6FB}"/>
              </a:ext>
            </a:extLst>
          </p:cNvPr>
          <p:cNvCxnSpPr>
            <a:cxnSpLocks/>
          </p:cNvCxnSpPr>
          <p:nvPr/>
        </p:nvCxnSpPr>
        <p:spPr>
          <a:xfrm>
            <a:off x="1912453" y="1766355"/>
            <a:ext cx="19637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92AE520C-47A4-A18D-806F-F78DE14EA267}"/>
              </a:ext>
            </a:extLst>
          </p:cNvPr>
          <p:cNvCxnSpPr>
            <a:cxnSpLocks/>
          </p:cNvCxnSpPr>
          <p:nvPr/>
        </p:nvCxnSpPr>
        <p:spPr>
          <a:xfrm>
            <a:off x="1926520" y="2397054"/>
            <a:ext cx="19637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24B60B3-C30D-26BB-125F-1B50428A8EA8}"/>
              </a:ext>
            </a:extLst>
          </p:cNvPr>
          <p:cNvCxnSpPr>
            <a:cxnSpLocks/>
          </p:cNvCxnSpPr>
          <p:nvPr/>
        </p:nvCxnSpPr>
        <p:spPr>
          <a:xfrm>
            <a:off x="1912382" y="2774540"/>
            <a:ext cx="261009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5E90802-C244-81C9-125C-DCBF1A202E5F}"/>
              </a:ext>
            </a:extLst>
          </p:cNvPr>
          <p:cNvCxnSpPr>
            <a:cxnSpLocks/>
          </p:cNvCxnSpPr>
          <p:nvPr/>
        </p:nvCxnSpPr>
        <p:spPr>
          <a:xfrm>
            <a:off x="1912382" y="4178962"/>
            <a:ext cx="261009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5681D0A1-F283-AD5B-5D3E-5AE45418DB3F}"/>
              </a:ext>
            </a:extLst>
          </p:cNvPr>
          <p:cNvCxnSpPr>
            <a:cxnSpLocks/>
          </p:cNvCxnSpPr>
          <p:nvPr/>
        </p:nvCxnSpPr>
        <p:spPr>
          <a:xfrm>
            <a:off x="1924098" y="4373570"/>
            <a:ext cx="261009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4CC6CEC-A4AF-60C9-08AF-C0CE31B7C92C}"/>
              </a:ext>
            </a:extLst>
          </p:cNvPr>
          <p:cNvSpPr txBox="1"/>
          <p:nvPr/>
        </p:nvSpPr>
        <p:spPr>
          <a:xfrm>
            <a:off x="859454" y="5418482"/>
            <a:ext cx="10956846" cy="1200329"/>
          </a:xfrm>
          <a:prstGeom prst="rect">
            <a:avLst/>
          </a:prstGeom>
          <a:noFill/>
        </p:spPr>
        <p:txBody>
          <a:bodyPr wrap="none" rtlCol="0">
            <a:spAutoFit/>
          </a:bodyPr>
          <a:lstStyle/>
          <a:p>
            <a:r>
              <a:rPr lang="ja-JP" altLang="en-US" sz="1200" dirty="0">
                <a:latin typeface="+mn-ea"/>
              </a:rPr>
              <a:t>●見積期間をご選択ください。その他を選択された場合は右欄の（　）内に希望期間をご記入ください。</a:t>
            </a:r>
            <a:endParaRPr lang="en-US" altLang="ja-JP" sz="1200" dirty="0">
              <a:latin typeface="+mn-ea"/>
            </a:endParaRPr>
          </a:p>
          <a:p>
            <a:r>
              <a:rPr lang="ja-JP" altLang="en-US" sz="1200" dirty="0">
                <a:latin typeface="+mn-ea"/>
              </a:rPr>
              <a:t>　</a:t>
            </a:r>
            <a:r>
              <a:rPr lang="en-US" altLang="ja-JP" sz="1200" dirty="0">
                <a:solidFill>
                  <a:srgbClr val="FF0000"/>
                </a:solidFill>
                <a:latin typeface="+mn-ea"/>
              </a:rPr>
              <a:t>※</a:t>
            </a:r>
            <a:r>
              <a:rPr lang="ja-JP" altLang="en-US" sz="1200" dirty="0">
                <a:solidFill>
                  <a:srgbClr val="FF0000"/>
                </a:solidFill>
                <a:latin typeface="+mn-ea"/>
              </a:rPr>
              <a:t>最低契約期間は</a:t>
            </a:r>
            <a:r>
              <a:rPr lang="en-US" altLang="ja-JP" sz="1200" dirty="0">
                <a:solidFill>
                  <a:srgbClr val="FF0000"/>
                </a:solidFill>
                <a:latin typeface="+mn-ea"/>
              </a:rPr>
              <a:t>6</a:t>
            </a:r>
            <a:r>
              <a:rPr lang="ja-JP" altLang="en-US" sz="1200" dirty="0">
                <a:solidFill>
                  <a:srgbClr val="FF0000"/>
                </a:solidFill>
                <a:latin typeface="+mn-ea"/>
              </a:rPr>
              <a:t>ケ月</a:t>
            </a:r>
            <a:endParaRPr lang="en-US" altLang="ja-JP" sz="1200" dirty="0">
              <a:latin typeface="+mn-ea"/>
            </a:endParaRPr>
          </a:p>
          <a:p>
            <a:r>
              <a:rPr lang="ja-JP" altLang="en-US" sz="1200" dirty="0">
                <a:latin typeface="+mn-ea"/>
              </a:rPr>
              <a:t>●概算見積の場合もおおよその時期で構わないので</a:t>
            </a:r>
            <a:r>
              <a:rPr lang="ja-JP" altLang="en-US" sz="1200" dirty="0">
                <a:solidFill>
                  <a:srgbClr val="FF0000"/>
                </a:solidFill>
                <a:latin typeface="+mn-ea"/>
              </a:rPr>
              <a:t>開始日</a:t>
            </a:r>
            <a:r>
              <a:rPr lang="ja-JP" altLang="en-US" sz="1200" dirty="0">
                <a:latin typeface="+mn-ea"/>
              </a:rPr>
              <a:t>をご記入ください。</a:t>
            </a:r>
            <a:endParaRPr lang="en-US" altLang="ja-JP" sz="1200" dirty="0">
              <a:latin typeface="+mn-ea"/>
            </a:endParaRPr>
          </a:p>
          <a:p>
            <a:pPr>
              <a:buClr>
                <a:srgbClr val="0000CC"/>
              </a:buClr>
            </a:pPr>
            <a:r>
              <a:rPr kumimoji="1" lang="ja-JP" altLang="en-US" sz="1200" dirty="0">
                <a:latin typeface="+mn-ea"/>
              </a:rPr>
              <a:t>●</a:t>
            </a:r>
            <a:r>
              <a:rPr kumimoji="1" lang="ja-JP" altLang="en-US" sz="1200" u="sng" dirty="0">
                <a:latin typeface="+mn-ea"/>
              </a:rPr>
              <a:t>正式見積の場合は</a:t>
            </a:r>
            <a:r>
              <a:rPr kumimoji="1" lang="en-US" altLang="ja-JP" sz="1200" u="sng" dirty="0">
                <a:solidFill>
                  <a:srgbClr val="FF0000"/>
                </a:solidFill>
                <a:latin typeface="+mn-ea"/>
              </a:rPr>
              <a:t>PA/PAE</a:t>
            </a:r>
            <a:r>
              <a:rPr kumimoji="1" lang="ja-JP" altLang="en-US" sz="1200" u="sng" dirty="0">
                <a:solidFill>
                  <a:srgbClr val="FF0000"/>
                </a:solidFill>
                <a:latin typeface="+mn-ea"/>
              </a:rPr>
              <a:t>番号・オポチュニティ番号</a:t>
            </a:r>
            <a:r>
              <a:rPr kumimoji="1" lang="ja-JP" altLang="en-US" sz="1200" u="sng" dirty="0">
                <a:latin typeface="+mn-ea"/>
              </a:rPr>
              <a:t>が必要</a:t>
            </a:r>
            <a:r>
              <a:rPr kumimoji="1" lang="ja-JP" altLang="en-US" sz="1200" dirty="0">
                <a:latin typeface="+mn-ea"/>
              </a:rPr>
              <a:t>となりますのでご記入ください。</a:t>
            </a:r>
            <a:endParaRPr lang="en-US" altLang="ja-JP" sz="1200" dirty="0">
              <a:latin typeface="+mn-ea"/>
            </a:endParaRPr>
          </a:p>
          <a:p>
            <a:r>
              <a:rPr kumimoji="1" lang="ja-JP" altLang="en-US" sz="1200" dirty="0">
                <a:latin typeface="+mn-ea"/>
              </a:rPr>
              <a:t>●見積希望項目は見積が必要となる項目にチェックを入れてください。</a:t>
            </a:r>
            <a:r>
              <a:rPr lang="en-US" altLang="ja-JP" sz="1200" b="1" dirty="0">
                <a:solidFill>
                  <a:srgbClr val="FF0000"/>
                </a:solidFill>
                <a:latin typeface="+mn-ea"/>
              </a:rPr>
              <a:t>※</a:t>
            </a:r>
            <a:r>
              <a:rPr lang="ja-JP" altLang="en-US" sz="1200" b="1" dirty="0">
                <a:solidFill>
                  <a:srgbClr val="FF0000"/>
                </a:solidFill>
                <a:latin typeface="+mn-ea"/>
              </a:rPr>
              <a:t>チェックのついた項目のみお見積りいたします。つけ忘れにご注意ください。</a:t>
            </a:r>
            <a:endParaRPr lang="en-US" altLang="ja-JP" sz="1200" b="1" dirty="0">
              <a:solidFill>
                <a:srgbClr val="FF0000"/>
              </a:solidFill>
              <a:latin typeface="+mn-ea"/>
            </a:endParaRPr>
          </a:p>
          <a:p>
            <a:r>
              <a:rPr kumimoji="1" lang="ja-JP" altLang="en-US" sz="1200" dirty="0">
                <a:latin typeface="+mn-ea"/>
              </a:rPr>
              <a:t>●</a:t>
            </a:r>
            <a:r>
              <a:rPr kumimoji="1" lang="en-US" altLang="ja-JP" sz="1200" dirty="0">
                <a:latin typeface="+mn-ea"/>
              </a:rPr>
              <a:t>IBM Cloud</a:t>
            </a:r>
            <a:r>
              <a:rPr kumimoji="1" lang="ja-JP" altLang="en-US" sz="1200" dirty="0">
                <a:latin typeface="+mn-ea"/>
              </a:rPr>
              <a:t>サポートは本番利用を想定されている場合は「アドバンスト」サポートのご利用を推奨します。</a:t>
            </a:r>
            <a:r>
              <a:rPr kumimoji="1" lang="en-US" altLang="ja-JP" sz="1200" dirty="0">
                <a:solidFill>
                  <a:srgbClr val="FF0000"/>
                </a:solidFill>
                <a:latin typeface="+mn-ea"/>
              </a:rPr>
              <a:t>※</a:t>
            </a:r>
            <a:r>
              <a:rPr kumimoji="1" lang="ja-JP" altLang="en-US" sz="1200" dirty="0">
                <a:solidFill>
                  <a:srgbClr val="FF0000"/>
                </a:solidFill>
                <a:latin typeface="+mn-ea"/>
              </a:rPr>
              <a:t>ベーシックサポートは標準提供</a:t>
            </a:r>
          </a:p>
        </p:txBody>
      </p:sp>
    </p:spTree>
    <p:extLst>
      <p:ext uri="{BB962C8B-B14F-4D97-AF65-F5344CB8AC3E}">
        <p14:creationId xmlns:p14="http://schemas.microsoft.com/office/powerpoint/2010/main" val="111054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A121D897-AB76-8A56-DDBF-800F55E97334}"/>
              </a:ext>
            </a:extLst>
          </p:cNvPr>
          <p:cNvSpPr txBox="1">
            <a:spLocks/>
          </p:cNvSpPr>
          <p:nvPr/>
        </p:nvSpPr>
        <p:spPr>
          <a:xfrm>
            <a:off x="479632" y="289803"/>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VCF as a Service</a:t>
            </a:r>
            <a:r>
              <a:rPr lang="ja-JP" altLang="en-US" dirty="0"/>
              <a:t>　質問</a:t>
            </a:r>
            <a:r>
              <a:rPr lang="en-US" altLang="ja-JP" dirty="0"/>
              <a:t>1</a:t>
            </a:r>
            <a:r>
              <a:rPr lang="ja-JP" altLang="en-US" dirty="0"/>
              <a:t>・質問</a:t>
            </a:r>
            <a:r>
              <a:rPr lang="en-US" altLang="ja-JP" dirty="0"/>
              <a:t>2</a:t>
            </a:r>
            <a:endParaRPr lang="ja-JP" altLang="en-US" dirty="0"/>
          </a:p>
        </p:txBody>
      </p:sp>
      <p:pic>
        <p:nvPicPr>
          <p:cNvPr id="6" name="図 5">
            <a:extLst>
              <a:ext uri="{FF2B5EF4-FFF2-40B4-BE49-F238E27FC236}">
                <a16:creationId xmlns:a16="http://schemas.microsoft.com/office/drawing/2014/main" id="{921B9885-8A41-0EA2-ABD1-CC7D1F2B10F0}"/>
              </a:ext>
            </a:extLst>
          </p:cNvPr>
          <p:cNvPicPr>
            <a:picLocks noChangeAspect="1"/>
          </p:cNvPicPr>
          <p:nvPr/>
        </p:nvPicPr>
        <p:blipFill rotWithShape="1">
          <a:blip r:embed="rId2"/>
          <a:srcRect t="513" b="61694"/>
          <a:stretch/>
        </p:blipFill>
        <p:spPr>
          <a:xfrm>
            <a:off x="390593" y="902081"/>
            <a:ext cx="11410813" cy="1609471"/>
          </a:xfrm>
          <a:prstGeom prst="rect">
            <a:avLst/>
          </a:prstGeom>
        </p:spPr>
      </p:pic>
      <p:sp>
        <p:nvSpPr>
          <p:cNvPr id="7" name="テキスト ボックス 6">
            <a:extLst>
              <a:ext uri="{FF2B5EF4-FFF2-40B4-BE49-F238E27FC236}">
                <a16:creationId xmlns:a16="http://schemas.microsoft.com/office/drawing/2014/main" id="{9DC9FE44-0D08-A746-14C0-379ED9B56D7C}"/>
              </a:ext>
            </a:extLst>
          </p:cNvPr>
          <p:cNvSpPr txBox="1"/>
          <p:nvPr/>
        </p:nvSpPr>
        <p:spPr>
          <a:xfrm>
            <a:off x="390592" y="2631279"/>
            <a:ext cx="11681403" cy="307777"/>
          </a:xfrm>
          <a:prstGeom prst="rect">
            <a:avLst/>
          </a:prstGeom>
          <a:noFill/>
        </p:spPr>
        <p:txBody>
          <a:bodyPr wrap="none" rtlCol="0">
            <a:spAutoFit/>
          </a:bodyPr>
          <a:lstStyle/>
          <a:p>
            <a:r>
              <a:rPr kumimoji="1" lang="ja-JP" altLang="en-US" sz="1400" b="1" dirty="0">
                <a:solidFill>
                  <a:srgbClr val="FF0000"/>
                </a:solidFill>
              </a:rPr>
              <a:t>質問</a:t>
            </a:r>
            <a:r>
              <a:rPr kumimoji="1" lang="en-US" altLang="ja-JP" sz="1400" b="1" dirty="0">
                <a:solidFill>
                  <a:srgbClr val="FF0000"/>
                </a:solidFill>
              </a:rPr>
              <a:t>1</a:t>
            </a:r>
            <a:r>
              <a:rPr kumimoji="1" lang="ja-JP" altLang="en-US" sz="1400" b="1" dirty="0">
                <a:solidFill>
                  <a:srgbClr val="FF0000"/>
                </a:solidFill>
              </a:rPr>
              <a:t>の「プラン」で「マルチテナント」を選択された場合は質問</a:t>
            </a:r>
            <a:r>
              <a:rPr kumimoji="1" lang="en-US" altLang="ja-JP" sz="1400" b="1" dirty="0">
                <a:solidFill>
                  <a:srgbClr val="FF0000"/>
                </a:solidFill>
              </a:rPr>
              <a:t>2</a:t>
            </a:r>
            <a:r>
              <a:rPr kumimoji="1" lang="ja-JP" altLang="en-US" sz="1400" b="1" dirty="0">
                <a:solidFill>
                  <a:srgbClr val="FF0000"/>
                </a:solidFill>
              </a:rPr>
              <a:t>へ、</a:t>
            </a:r>
            <a:r>
              <a:rPr lang="ja-JP" altLang="en-US" sz="1400" b="1" dirty="0">
                <a:solidFill>
                  <a:srgbClr val="FF0000"/>
                </a:solidFill>
              </a:rPr>
              <a:t>「シングルテナント」を選択された場合は質問</a:t>
            </a:r>
            <a:r>
              <a:rPr lang="en-US" altLang="ja-JP" sz="1400" b="1" dirty="0">
                <a:solidFill>
                  <a:srgbClr val="FF0000"/>
                </a:solidFill>
              </a:rPr>
              <a:t>3</a:t>
            </a:r>
            <a:r>
              <a:rPr lang="ja-JP" altLang="en-US" sz="1400" b="1" dirty="0">
                <a:solidFill>
                  <a:srgbClr val="FF0000"/>
                </a:solidFill>
              </a:rPr>
              <a:t>にもご回答ください。</a:t>
            </a:r>
            <a:endParaRPr kumimoji="1" lang="ja-JP" altLang="en-US" sz="1400" b="1" dirty="0">
              <a:solidFill>
                <a:srgbClr val="FF0000"/>
              </a:solidFill>
            </a:endParaRPr>
          </a:p>
        </p:txBody>
      </p:sp>
      <p:graphicFrame>
        <p:nvGraphicFramePr>
          <p:cNvPr id="16" name="表 15">
            <a:extLst>
              <a:ext uri="{FF2B5EF4-FFF2-40B4-BE49-F238E27FC236}">
                <a16:creationId xmlns:a16="http://schemas.microsoft.com/office/drawing/2014/main" id="{3B4F4154-A56A-9A09-D567-17E1B969F2E8}"/>
              </a:ext>
            </a:extLst>
          </p:cNvPr>
          <p:cNvGraphicFramePr>
            <a:graphicFrameLocks noGrp="1"/>
          </p:cNvGraphicFramePr>
          <p:nvPr>
            <p:extLst>
              <p:ext uri="{D42A27DB-BD31-4B8C-83A1-F6EECF244321}">
                <p14:modId xmlns:p14="http://schemas.microsoft.com/office/powerpoint/2010/main" val="1599087479"/>
              </p:ext>
            </p:extLst>
          </p:nvPr>
        </p:nvGraphicFramePr>
        <p:xfrm>
          <a:off x="479632" y="5411637"/>
          <a:ext cx="7299801" cy="1371600"/>
        </p:xfrm>
        <a:graphic>
          <a:graphicData uri="http://schemas.openxmlformats.org/drawingml/2006/table">
            <a:tbl>
              <a:tblPr firstRow="1" bandRow="1">
                <a:tableStyleId>{5C22544A-7EE6-4342-B048-85BDC9FD1C3A}</a:tableStyleId>
              </a:tblPr>
              <a:tblGrid>
                <a:gridCol w="2433267">
                  <a:extLst>
                    <a:ext uri="{9D8B030D-6E8A-4147-A177-3AD203B41FA5}">
                      <a16:colId xmlns:a16="http://schemas.microsoft.com/office/drawing/2014/main" val="2603768978"/>
                    </a:ext>
                  </a:extLst>
                </a:gridCol>
                <a:gridCol w="2179605">
                  <a:extLst>
                    <a:ext uri="{9D8B030D-6E8A-4147-A177-3AD203B41FA5}">
                      <a16:colId xmlns:a16="http://schemas.microsoft.com/office/drawing/2014/main" val="1046382319"/>
                    </a:ext>
                  </a:extLst>
                </a:gridCol>
                <a:gridCol w="2686929">
                  <a:extLst>
                    <a:ext uri="{9D8B030D-6E8A-4147-A177-3AD203B41FA5}">
                      <a16:colId xmlns:a16="http://schemas.microsoft.com/office/drawing/2014/main" val="3077042413"/>
                    </a:ext>
                  </a:extLst>
                </a:gridCol>
              </a:tblGrid>
              <a:tr h="226218">
                <a:tc>
                  <a:txBody>
                    <a:bodyPr/>
                    <a:lstStyle/>
                    <a:p>
                      <a:r>
                        <a:rPr kumimoji="1" lang="ja-JP" altLang="en-US" sz="1200" dirty="0"/>
                        <a:t>エッジ・タイプ</a:t>
                      </a:r>
                    </a:p>
                  </a:txBody>
                  <a:tcPr/>
                </a:tc>
                <a:tc>
                  <a:txBody>
                    <a:bodyPr/>
                    <a:lstStyle/>
                    <a:p>
                      <a:r>
                        <a:rPr kumimoji="1" lang="en-US" altLang="ja-JP" sz="1200" dirty="0"/>
                        <a:t>vCPU</a:t>
                      </a:r>
                      <a:endParaRPr kumimoji="1" lang="ja-JP" altLang="en-US" sz="1200" dirty="0"/>
                    </a:p>
                  </a:txBody>
                  <a:tcPr/>
                </a:tc>
                <a:tc>
                  <a:txBody>
                    <a:bodyPr/>
                    <a:lstStyle/>
                    <a:p>
                      <a:r>
                        <a:rPr kumimoji="1" lang="en-US" altLang="ja-JP" sz="1200" dirty="0"/>
                        <a:t>RAM(GB)</a:t>
                      </a:r>
                      <a:endParaRPr kumimoji="1" lang="ja-JP" altLang="en-US" sz="1200" dirty="0"/>
                    </a:p>
                  </a:txBody>
                  <a:tcPr/>
                </a:tc>
                <a:extLst>
                  <a:ext uri="{0D108BD9-81ED-4DB2-BD59-A6C34878D82A}">
                    <a16:rowId xmlns:a16="http://schemas.microsoft.com/office/drawing/2014/main" val="974038823"/>
                  </a:ext>
                </a:extLst>
              </a:tr>
              <a:tr h="226218">
                <a:tc>
                  <a:txBody>
                    <a:bodyPr/>
                    <a:lstStyle/>
                    <a:p>
                      <a:r>
                        <a:rPr kumimoji="1" lang="en-US" altLang="ja-JP" sz="1200" dirty="0"/>
                        <a:t>Efficiency - Shared</a:t>
                      </a:r>
                      <a:endParaRPr kumimoji="1" lang="ja-JP" altLang="en-US" sz="1200" dirty="0"/>
                    </a:p>
                  </a:txBody>
                  <a:tcPr/>
                </a:tc>
                <a:tc>
                  <a:txBody>
                    <a:bodyPr/>
                    <a:lstStyle/>
                    <a:p>
                      <a:r>
                        <a:rPr kumimoji="1" lang="en-US" altLang="ja-JP" sz="1200" dirty="0"/>
                        <a:t>N/A</a:t>
                      </a:r>
                      <a:endParaRPr kumimoji="1" lang="ja-JP" altLang="en-US" sz="1200" dirty="0"/>
                    </a:p>
                  </a:txBody>
                  <a:tcPr/>
                </a:tc>
                <a:tc>
                  <a:txBody>
                    <a:bodyPr/>
                    <a:lstStyle/>
                    <a:p>
                      <a:r>
                        <a:rPr kumimoji="1" lang="en-US" altLang="ja-JP" sz="1200" dirty="0"/>
                        <a:t>N/A</a:t>
                      </a:r>
                      <a:endParaRPr kumimoji="1" lang="ja-JP" altLang="en-US" sz="1200" dirty="0"/>
                    </a:p>
                  </a:txBody>
                  <a:tcPr/>
                </a:tc>
                <a:extLst>
                  <a:ext uri="{0D108BD9-81ED-4DB2-BD59-A6C34878D82A}">
                    <a16:rowId xmlns:a16="http://schemas.microsoft.com/office/drawing/2014/main" val="1333311215"/>
                  </a:ext>
                </a:extLst>
              </a:tr>
              <a:tr h="226218">
                <a:tc>
                  <a:txBody>
                    <a:bodyPr/>
                    <a:lstStyle/>
                    <a:p>
                      <a:r>
                        <a:rPr kumimoji="1" lang="ja-JP" altLang="en-US" sz="1200" dirty="0"/>
                        <a:t>パフォーマンス </a:t>
                      </a:r>
                      <a:r>
                        <a:rPr kumimoji="1" lang="en-US" altLang="ja-JP" sz="1200" dirty="0"/>
                        <a:t>M</a:t>
                      </a:r>
                      <a:endParaRPr kumimoji="1" lang="ja-JP" altLang="en-US" sz="1200" dirty="0"/>
                    </a:p>
                  </a:txBody>
                  <a:tcPr/>
                </a:tc>
                <a:tc>
                  <a:txBody>
                    <a:bodyPr/>
                    <a:lstStyle/>
                    <a:p>
                      <a:r>
                        <a:rPr kumimoji="1" lang="en-US" altLang="ja-JP" sz="1200" dirty="0"/>
                        <a:t>24</a:t>
                      </a:r>
                      <a:endParaRPr kumimoji="1" lang="ja-JP" altLang="en-US" sz="1200" dirty="0"/>
                    </a:p>
                  </a:txBody>
                  <a:tcPr/>
                </a:tc>
                <a:tc>
                  <a:txBody>
                    <a:bodyPr/>
                    <a:lstStyle/>
                    <a:p>
                      <a:r>
                        <a:rPr kumimoji="1" lang="en-US" altLang="ja-JP" sz="1200" dirty="0"/>
                        <a:t>48</a:t>
                      </a:r>
                      <a:endParaRPr kumimoji="1" lang="ja-JP" altLang="en-US" sz="1200" dirty="0"/>
                    </a:p>
                  </a:txBody>
                  <a:tcPr/>
                </a:tc>
                <a:extLst>
                  <a:ext uri="{0D108BD9-81ED-4DB2-BD59-A6C34878D82A}">
                    <a16:rowId xmlns:a16="http://schemas.microsoft.com/office/drawing/2014/main" val="1473035328"/>
                  </a:ext>
                </a:extLst>
              </a:tr>
              <a:tr h="226218">
                <a:tc>
                  <a:txBody>
                    <a:bodyPr/>
                    <a:lstStyle/>
                    <a:p>
                      <a:r>
                        <a:rPr kumimoji="1" lang="ja-JP" altLang="en-US" sz="1200" dirty="0"/>
                        <a:t>パフォーマンス </a:t>
                      </a:r>
                      <a:r>
                        <a:rPr kumimoji="1" lang="en-US" altLang="ja-JP" sz="1200" dirty="0"/>
                        <a:t>L</a:t>
                      </a:r>
                      <a:endParaRPr kumimoji="1" lang="ja-JP" altLang="en-US" sz="1200" dirty="0"/>
                    </a:p>
                  </a:txBody>
                  <a:tcPr/>
                </a:tc>
                <a:tc>
                  <a:txBody>
                    <a:bodyPr/>
                    <a:lstStyle/>
                    <a:p>
                      <a:r>
                        <a:rPr kumimoji="1" lang="en-US" altLang="ja-JP" sz="1200" dirty="0"/>
                        <a:t>48</a:t>
                      </a:r>
                      <a:endParaRPr kumimoji="1" lang="ja-JP" altLang="en-US" sz="1200" dirty="0"/>
                    </a:p>
                  </a:txBody>
                  <a:tcPr/>
                </a:tc>
                <a:tc>
                  <a:txBody>
                    <a:bodyPr/>
                    <a:lstStyle/>
                    <a:p>
                      <a:r>
                        <a:rPr kumimoji="1" lang="en-US" altLang="ja-JP" sz="1200" dirty="0"/>
                        <a:t>192</a:t>
                      </a:r>
                      <a:endParaRPr kumimoji="1" lang="ja-JP" altLang="en-US" sz="1200" dirty="0"/>
                    </a:p>
                  </a:txBody>
                  <a:tcPr/>
                </a:tc>
                <a:extLst>
                  <a:ext uri="{0D108BD9-81ED-4DB2-BD59-A6C34878D82A}">
                    <a16:rowId xmlns:a16="http://schemas.microsoft.com/office/drawing/2014/main" val="3549457966"/>
                  </a:ext>
                </a:extLst>
              </a:tr>
              <a:tr h="226218">
                <a:tc>
                  <a:txBody>
                    <a:bodyPr/>
                    <a:lstStyle/>
                    <a:p>
                      <a:r>
                        <a:rPr kumimoji="1" lang="ja-JP" altLang="en-US" sz="1200" dirty="0"/>
                        <a:t>パフォーマンス </a:t>
                      </a:r>
                      <a:r>
                        <a:rPr kumimoji="1" lang="en-US" altLang="ja-JP" sz="1200" dirty="0"/>
                        <a:t>XL</a:t>
                      </a:r>
                      <a:endParaRPr kumimoji="1" lang="ja-JP" altLang="en-US" sz="1200" dirty="0"/>
                    </a:p>
                  </a:txBody>
                  <a:tcPr/>
                </a:tc>
                <a:tc>
                  <a:txBody>
                    <a:bodyPr/>
                    <a:lstStyle/>
                    <a:p>
                      <a:r>
                        <a:rPr kumimoji="1" lang="en-US" altLang="ja-JP" sz="1200" dirty="0"/>
                        <a:t>96</a:t>
                      </a:r>
                      <a:endParaRPr kumimoji="1" lang="ja-JP" altLang="en-US" sz="1200" dirty="0"/>
                    </a:p>
                  </a:txBody>
                  <a:tcPr/>
                </a:tc>
                <a:tc>
                  <a:txBody>
                    <a:bodyPr/>
                    <a:lstStyle/>
                    <a:p>
                      <a:r>
                        <a:rPr kumimoji="1" lang="en-US" altLang="ja-JP" sz="1200" dirty="0"/>
                        <a:t>384</a:t>
                      </a:r>
                      <a:endParaRPr kumimoji="1" lang="ja-JP" altLang="en-US" sz="1200" dirty="0"/>
                    </a:p>
                  </a:txBody>
                  <a:tcPr/>
                </a:tc>
                <a:extLst>
                  <a:ext uri="{0D108BD9-81ED-4DB2-BD59-A6C34878D82A}">
                    <a16:rowId xmlns:a16="http://schemas.microsoft.com/office/drawing/2014/main" val="2001423850"/>
                  </a:ext>
                </a:extLst>
              </a:tr>
            </a:tbl>
          </a:graphicData>
        </a:graphic>
      </p:graphicFrame>
      <p:sp>
        <p:nvSpPr>
          <p:cNvPr id="17" name="テキスト ボックス 16">
            <a:extLst>
              <a:ext uri="{FF2B5EF4-FFF2-40B4-BE49-F238E27FC236}">
                <a16:creationId xmlns:a16="http://schemas.microsoft.com/office/drawing/2014/main" id="{6DDB4AC9-1416-876F-56F6-97A0110D8396}"/>
              </a:ext>
            </a:extLst>
          </p:cNvPr>
          <p:cNvSpPr txBox="1"/>
          <p:nvPr/>
        </p:nvSpPr>
        <p:spPr>
          <a:xfrm>
            <a:off x="424254" y="5119284"/>
            <a:ext cx="4246675" cy="307777"/>
          </a:xfrm>
          <a:prstGeom prst="rect">
            <a:avLst/>
          </a:prstGeom>
          <a:noFill/>
        </p:spPr>
        <p:txBody>
          <a:bodyPr wrap="none" rtlCol="0">
            <a:spAutoFit/>
          </a:bodyPr>
          <a:lstStyle/>
          <a:p>
            <a:r>
              <a:rPr lang="ja-JP" altLang="en-US" sz="1400" dirty="0"/>
              <a:t>エッジ・タイプは以下の</a:t>
            </a:r>
            <a:r>
              <a:rPr lang="en-US" altLang="ja-JP" sz="1400" dirty="0"/>
              <a:t>4</a:t>
            </a:r>
            <a:r>
              <a:rPr lang="ja-JP" altLang="en-US" sz="1400" dirty="0"/>
              <a:t>種類から選択できます</a:t>
            </a:r>
            <a:r>
              <a:rPr kumimoji="1" lang="ja-JP" altLang="en-US" sz="1400" dirty="0"/>
              <a:t>。</a:t>
            </a:r>
          </a:p>
        </p:txBody>
      </p:sp>
      <p:pic>
        <p:nvPicPr>
          <p:cNvPr id="4" name="図 3">
            <a:extLst>
              <a:ext uri="{FF2B5EF4-FFF2-40B4-BE49-F238E27FC236}">
                <a16:creationId xmlns:a16="http://schemas.microsoft.com/office/drawing/2014/main" id="{FF7676D0-4CAF-B2C6-5DCB-E41864DE2E7B}"/>
              </a:ext>
            </a:extLst>
          </p:cNvPr>
          <p:cNvPicPr>
            <a:picLocks noChangeAspect="1"/>
          </p:cNvPicPr>
          <p:nvPr/>
        </p:nvPicPr>
        <p:blipFill>
          <a:blip r:embed="rId3"/>
          <a:stretch>
            <a:fillRect/>
          </a:stretch>
        </p:blipFill>
        <p:spPr>
          <a:xfrm>
            <a:off x="376524" y="2933576"/>
            <a:ext cx="11144916" cy="2211004"/>
          </a:xfrm>
          <a:prstGeom prst="rect">
            <a:avLst/>
          </a:prstGeom>
        </p:spPr>
      </p:pic>
    </p:spTree>
    <p:extLst>
      <p:ext uri="{BB962C8B-B14F-4D97-AF65-F5344CB8AC3E}">
        <p14:creationId xmlns:p14="http://schemas.microsoft.com/office/powerpoint/2010/main" val="3233391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1CE4878C-A5AF-6E1F-D17C-2D02E0246DBA}"/>
              </a:ext>
            </a:extLst>
          </p:cNvPr>
          <p:cNvSpPr txBox="1">
            <a:spLocks/>
          </p:cNvSpPr>
          <p:nvPr/>
        </p:nvSpPr>
        <p:spPr>
          <a:xfrm>
            <a:off x="479632" y="289803"/>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VCF as a Service</a:t>
            </a:r>
            <a:r>
              <a:rPr lang="ja-JP" altLang="en-US" dirty="0"/>
              <a:t>　質問</a:t>
            </a:r>
            <a:r>
              <a:rPr lang="en-US" altLang="ja-JP" dirty="0"/>
              <a:t>3</a:t>
            </a:r>
            <a:endParaRPr lang="ja-JP" altLang="en-US" dirty="0"/>
          </a:p>
        </p:txBody>
      </p:sp>
      <p:pic>
        <p:nvPicPr>
          <p:cNvPr id="4" name="図 3">
            <a:extLst>
              <a:ext uri="{FF2B5EF4-FFF2-40B4-BE49-F238E27FC236}">
                <a16:creationId xmlns:a16="http://schemas.microsoft.com/office/drawing/2014/main" id="{23BB57F6-C236-8595-05BD-809737675E85}"/>
              </a:ext>
            </a:extLst>
          </p:cNvPr>
          <p:cNvPicPr>
            <a:picLocks noChangeAspect="1"/>
          </p:cNvPicPr>
          <p:nvPr/>
        </p:nvPicPr>
        <p:blipFill>
          <a:blip r:embed="rId2"/>
          <a:stretch>
            <a:fillRect/>
          </a:stretch>
        </p:blipFill>
        <p:spPr>
          <a:xfrm>
            <a:off x="442912" y="833511"/>
            <a:ext cx="11306175" cy="4572000"/>
          </a:xfrm>
          <a:prstGeom prst="rect">
            <a:avLst/>
          </a:prstGeom>
        </p:spPr>
      </p:pic>
      <p:sp>
        <p:nvSpPr>
          <p:cNvPr id="5" name="テキスト ボックス 4">
            <a:extLst>
              <a:ext uri="{FF2B5EF4-FFF2-40B4-BE49-F238E27FC236}">
                <a16:creationId xmlns:a16="http://schemas.microsoft.com/office/drawing/2014/main" id="{E3624964-3CC5-6D07-79DF-9F2FA75FD87A}"/>
              </a:ext>
            </a:extLst>
          </p:cNvPr>
          <p:cNvSpPr txBox="1"/>
          <p:nvPr/>
        </p:nvSpPr>
        <p:spPr>
          <a:xfrm>
            <a:off x="442912" y="5405511"/>
            <a:ext cx="7609776" cy="307777"/>
          </a:xfrm>
          <a:prstGeom prst="rect">
            <a:avLst/>
          </a:prstGeom>
          <a:noFill/>
        </p:spPr>
        <p:txBody>
          <a:bodyPr wrap="none" rtlCol="0">
            <a:spAutoFit/>
          </a:bodyPr>
          <a:lstStyle/>
          <a:p>
            <a:r>
              <a:rPr kumimoji="1" lang="ja-JP" altLang="en-US" sz="1400" b="1" dirty="0">
                <a:solidFill>
                  <a:srgbClr val="FF0000"/>
                </a:solidFill>
              </a:rPr>
              <a:t>質問</a:t>
            </a:r>
            <a:r>
              <a:rPr kumimoji="1" lang="en-US" altLang="ja-JP" sz="1400" b="1" dirty="0">
                <a:solidFill>
                  <a:srgbClr val="FF0000"/>
                </a:solidFill>
              </a:rPr>
              <a:t>1</a:t>
            </a:r>
            <a:r>
              <a:rPr kumimoji="1" lang="ja-JP" altLang="en-US" sz="1400" b="1" dirty="0">
                <a:solidFill>
                  <a:srgbClr val="FF0000"/>
                </a:solidFill>
              </a:rPr>
              <a:t>の「プラン」で「</a:t>
            </a:r>
            <a:r>
              <a:rPr lang="ja-JP" altLang="en-US" sz="1400" b="1" dirty="0">
                <a:solidFill>
                  <a:srgbClr val="FF0000"/>
                </a:solidFill>
              </a:rPr>
              <a:t>シングルテナント」を選択された場合は質問</a:t>
            </a:r>
            <a:r>
              <a:rPr lang="en-US" altLang="ja-JP" sz="1400" b="1" dirty="0">
                <a:solidFill>
                  <a:srgbClr val="FF0000"/>
                </a:solidFill>
              </a:rPr>
              <a:t>3</a:t>
            </a:r>
            <a:r>
              <a:rPr lang="ja-JP" altLang="en-US" sz="1400" b="1" dirty="0">
                <a:solidFill>
                  <a:srgbClr val="FF0000"/>
                </a:solidFill>
              </a:rPr>
              <a:t>にもご回答ください。</a:t>
            </a:r>
            <a:endParaRPr kumimoji="1" lang="ja-JP" altLang="en-US" sz="1400" b="1" dirty="0">
              <a:solidFill>
                <a:srgbClr val="FF0000"/>
              </a:solidFill>
            </a:endParaRPr>
          </a:p>
        </p:txBody>
      </p:sp>
      <p:sp>
        <p:nvSpPr>
          <p:cNvPr id="6" name="正方形/長方形 5">
            <a:extLst>
              <a:ext uri="{FF2B5EF4-FFF2-40B4-BE49-F238E27FC236}">
                <a16:creationId xmlns:a16="http://schemas.microsoft.com/office/drawing/2014/main" id="{98546C90-EE24-BBD4-D2B5-2F3E9F0047F4}"/>
              </a:ext>
            </a:extLst>
          </p:cNvPr>
          <p:cNvSpPr/>
          <p:nvPr/>
        </p:nvSpPr>
        <p:spPr>
          <a:xfrm>
            <a:off x="479632" y="1491176"/>
            <a:ext cx="4978633" cy="22508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0859EA6-2AE8-D9B1-46A0-20D823CA531B}"/>
              </a:ext>
            </a:extLst>
          </p:cNvPr>
          <p:cNvSpPr txBox="1"/>
          <p:nvPr/>
        </p:nvSpPr>
        <p:spPr>
          <a:xfrm>
            <a:off x="465564" y="5753683"/>
            <a:ext cx="10193047" cy="584775"/>
          </a:xfrm>
          <a:prstGeom prst="rect">
            <a:avLst/>
          </a:prstGeom>
          <a:noFill/>
        </p:spPr>
        <p:txBody>
          <a:bodyPr wrap="none" rtlCol="0">
            <a:spAutoFit/>
          </a:bodyPr>
          <a:lstStyle/>
          <a:p>
            <a:r>
              <a:rPr kumimoji="1" lang="ja-JP" altLang="en-US" sz="1600" dirty="0"/>
              <a:t>プロファイル・ストレージタイプで</a:t>
            </a:r>
            <a:r>
              <a:rPr kumimoji="1" lang="ja-JP" altLang="en-US" sz="1600" b="1" dirty="0">
                <a:solidFill>
                  <a:srgbClr val="0000CC"/>
                </a:solidFill>
              </a:rPr>
              <a:t>「</a:t>
            </a:r>
            <a:r>
              <a:rPr kumimoji="1" lang="en-US" altLang="ja-JP" sz="1600" b="1" dirty="0">
                <a:solidFill>
                  <a:srgbClr val="0000CC"/>
                </a:solidFill>
              </a:rPr>
              <a:t>NFS</a:t>
            </a:r>
            <a:r>
              <a:rPr kumimoji="1" lang="ja-JP" altLang="en-US" sz="1600" b="1" dirty="0">
                <a:solidFill>
                  <a:srgbClr val="0000CC"/>
                </a:solidFill>
              </a:rPr>
              <a:t>専用ストレージ」</a:t>
            </a:r>
            <a:r>
              <a:rPr kumimoji="1" lang="ja-JP" altLang="en-US" sz="1600" dirty="0">
                <a:solidFill>
                  <a:srgbClr val="0000CC"/>
                </a:solidFill>
              </a:rPr>
              <a:t>を選択された場合は青の枠内について</a:t>
            </a:r>
            <a:r>
              <a:rPr kumimoji="1" lang="ja-JP" altLang="en-US" sz="1600" dirty="0"/>
              <a:t>、</a:t>
            </a:r>
            <a:endParaRPr kumimoji="1" lang="en-US" altLang="ja-JP" sz="1600" dirty="0"/>
          </a:p>
          <a:p>
            <a:r>
              <a:rPr lang="ja-JP" altLang="en-US" sz="1600" b="1" dirty="0">
                <a:solidFill>
                  <a:srgbClr val="008000"/>
                </a:solidFill>
              </a:rPr>
              <a:t>「</a:t>
            </a:r>
            <a:r>
              <a:rPr lang="en-US" altLang="ja-JP" sz="1600" b="1" dirty="0" err="1">
                <a:solidFill>
                  <a:srgbClr val="008000"/>
                </a:solidFill>
              </a:rPr>
              <a:t>vSAN</a:t>
            </a:r>
            <a:r>
              <a:rPr lang="en-US" altLang="ja-JP" sz="1600" b="1" dirty="0">
                <a:solidFill>
                  <a:srgbClr val="008000"/>
                </a:solidFill>
              </a:rPr>
              <a:t>+</a:t>
            </a:r>
            <a:r>
              <a:rPr lang="ja-JP" altLang="en-US" sz="1600" b="1" dirty="0">
                <a:solidFill>
                  <a:srgbClr val="008000"/>
                </a:solidFill>
              </a:rPr>
              <a:t>オプションの</a:t>
            </a:r>
            <a:r>
              <a:rPr lang="en-US" altLang="ja-JP" sz="1600" b="1" dirty="0">
                <a:solidFill>
                  <a:srgbClr val="008000"/>
                </a:solidFill>
              </a:rPr>
              <a:t>NFS</a:t>
            </a:r>
            <a:r>
              <a:rPr lang="ja-JP" altLang="en-US" sz="1600" b="1" dirty="0">
                <a:solidFill>
                  <a:srgbClr val="008000"/>
                </a:solidFill>
              </a:rPr>
              <a:t>ストレージ」</a:t>
            </a:r>
            <a:r>
              <a:rPr lang="ja-JP" altLang="en-US" sz="1600" dirty="0">
                <a:solidFill>
                  <a:srgbClr val="008000"/>
                </a:solidFill>
              </a:rPr>
              <a:t>を選択された場合は緑の枠内について</a:t>
            </a:r>
            <a:r>
              <a:rPr lang="ja-JP" altLang="en-US" sz="1600" dirty="0"/>
              <a:t>それぞれご回答ください。</a:t>
            </a:r>
            <a:endParaRPr kumimoji="1" lang="ja-JP" altLang="en-US" sz="1600" dirty="0"/>
          </a:p>
        </p:txBody>
      </p:sp>
      <p:sp>
        <p:nvSpPr>
          <p:cNvPr id="8" name="正方形/長方形 7">
            <a:extLst>
              <a:ext uri="{FF2B5EF4-FFF2-40B4-BE49-F238E27FC236}">
                <a16:creationId xmlns:a16="http://schemas.microsoft.com/office/drawing/2014/main" id="{241563F9-0056-D42B-6377-2A5245834141}"/>
              </a:ext>
            </a:extLst>
          </p:cNvPr>
          <p:cNvSpPr/>
          <p:nvPr/>
        </p:nvSpPr>
        <p:spPr>
          <a:xfrm>
            <a:off x="479631" y="1744393"/>
            <a:ext cx="11168418" cy="1209822"/>
          </a:xfrm>
          <a:prstGeom prst="rect">
            <a:avLst/>
          </a:prstGeom>
          <a:noFill/>
          <a:ln w="28575">
            <a:solidFill>
              <a:srgbClr val="0000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2C53202-FAFF-3B90-0ACF-30141ECBD8F4}"/>
              </a:ext>
            </a:extLst>
          </p:cNvPr>
          <p:cNvSpPr/>
          <p:nvPr/>
        </p:nvSpPr>
        <p:spPr>
          <a:xfrm>
            <a:off x="479630" y="2982348"/>
            <a:ext cx="11168418" cy="1477109"/>
          </a:xfrm>
          <a:prstGeom prst="rect">
            <a:avLst/>
          </a:prstGeom>
          <a:noFill/>
          <a:ln w="28575">
            <a:solidFill>
              <a:srgbClr val="008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9837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64497047-2D07-553F-B92C-55D6C11376A3}"/>
              </a:ext>
            </a:extLst>
          </p:cNvPr>
          <p:cNvSpPr txBox="1">
            <a:spLocks/>
          </p:cNvSpPr>
          <p:nvPr/>
        </p:nvSpPr>
        <p:spPr>
          <a:xfrm>
            <a:off x="479632" y="289803"/>
            <a:ext cx="8660146" cy="379952"/>
          </a:xfrm>
          <a:prstGeom prst="rect">
            <a:avLst/>
          </a:prstGeom>
        </p:spPr>
        <p:txBody>
          <a:bodyPr>
            <a:normAutofit fontScale="550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VPN</a:t>
            </a:r>
            <a:r>
              <a:rPr lang="ja-JP" altLang="en-US" dirty="0"/>
              <a:t>（</a:t>
            </a:r>
            <a:r>
              <a:rPr lang="en-US" altLang="ja-JP" dirty="0"/>
              <a:t>IPsec  VPN – VPN for VPC</a:t>
            </a:r>
            <a:r>
              <a:rPr lang="ja-JP" altLang="en-US" dirty="0"/>
              <a:t>接続）</a:t>
            </a:r>
          </a:p>
        </p:txBody>
      </p:sp>
      <p:pic>
        <p:nvPicPr>
          <p:cNvPr id="4" name="図 3">
            <a:extLst>
              <a:ext uri="{FF2B5EF4-FFF2-40B4-BE49-F238E27FC236}">
                <a16:creationId xmlns:a16="http://schemas.microsoft.com/office/drawing/2014/main" id="{B15010AA-DD69-1E4B-3591-2AF79999F3F5}"/>
              </a:ext>
            </a:extLst>
          </p:cNvPr>
          <p:cNvPicPr>
            <a:picLocks noChangeAspect="1"/>
          </p:cNvPicPr>
          <p:nvPr/>
        </p:nvPicPr>
        <p:blipFill>
          <a:blip r:embed="rId2"/>
          <a:stretch>
            <a:fillRect/>
          </a:stretch>
        </p:blipFill>
        <p:spPr>
          <a:xfrm>
            <a:off x="479632" y="773724"/>
            <a:ext cx="8453353" cy="2847098"/>
          </a:xfrm>
          <a:prstGeom prst="rect">
            <a:avLst/>
          </a:prstGeom>
        </p:spPr>
      </p:pic>
      <p:pic>
        <p:nvPicPr>
          <p:cNvPr id="5" name="図 4">
            <a:extLst>
              <a:ext uri="{FF2B5EF4-FFF2-40B4-BE49-F238E27FC236}">
                <a16:creationId xmlns:a16="http://schemas.microsoft.com/office/drawing/2014/main" id="{15C7878E-F1A1-7DC5-C4AB-A8FBAC29A2C3}"/>
              </a:ext>
            </a:extLst>
          </p:cNvPr>
          <p:cNvPicPr>
            <a:picLocks noChangeAspect="1"/>
          </p:cNvPicPr>
          <p:nvPr/>
        </p:nvPicPr>
        <p:blipFill>
          <a:blip r:embed="rId3"/>
          <a:stretch>
            <a:fillRect/>
          </a:stretch>
        </p:blipFill>
        <p:spPr>
          <a:xfrm>
            <a:off x="479632" y="3768883"/>
            <a:ext cx="2680114" cy="1652737"/>
          </a:xfrm>
          <a:prstGeom prst="rect">
            <a:avLst/>
          </a:prstGeom>
          <a:ln>
            <a:solidFill>
              <a:schemeClr val="tx1"/>
            </a:solidFill>
          </a:ln>
        </p:spPr>
      </p:pic>
      <p:pic>
        <p:nvPicPr>
          <p:cNvPr id="6" name="図 5">
            <a:extLst>
              <a:ext uri="{FF2B5EF4-FFF2-40B4-BE49-F238E27FC236}">
                <a16:creationId xmlns:a16="http://schemas.microsoft.com/office/drawing/2014/main" id="{B24DEC0C-E58D-906E-DFFE-4C0F6F0157B8}"/>
              </a:ext>
            </a:extLst>
          </p:cNvPr>
          <p:cNvPicPr>
            <a:picLocks noChangeAspect="1"/>
          </p:cNvPicPr>
          <p:nvPr/>
        </p:nvPicPr>
        <p:blipFill rotWithShape="1">
          <a:blip r:embed="rId4"/>
          <a:srcRect b="3142"/>
          <a:stretch/>
        </p:blipFill>
        <p:spPr>
          <a:xfrm>
            <a:off x="3320258" y="3768883"/>
            <a:ext cx="2724783" cy="1652737"/>
          </a:xfrm>
          <a:prstGeom prst="rect">
            <a:avLst/>
          </a:prstGeom>
          <a:ln>
            <a:solidFill>
              <a:schemeClr val="tx1"/>
            </a:solidFill>
          </a:ln>
        </p:spPr>
      </p:pic>
      <p:sp>
        <p:nvSpPr>
          <p:cNvPr id="7" name="テキスト ボックス 6">
            <a:extLst>
              <a:ext uri="{FF2B5EF4-FFF2-40B4-BE49-F238E27FC236}">
                <a16:creationId xmlns:a16="http://schemas.microsoft.com/office/drawing/2014/main" id="{51BE5CF6-5C8E-0E43-C56F-B6562B5DD6FF}"/>
              </a:ext>
            </a:extLst>
          </p:cNvPr>
          <p:cNvSpPr txBox="1"/>
          <p:nvPr/>
        </p:nvSpPr>
        <p:spPr>
          <a:xfrm>
            <a:off x="6148013" y="3738859"/>
            <a:ext cx="5705408" cy="1615827"/>
          </a:xfrm>
          <a:prstGeom prst="rect">
            <a:avLst/>
          </a:prstGeom>
          <a:noFill/>
        </p:spPr>
        <p:txBody>
          <a:bodyPr wrap="none" rtlCol="0">
            <a:spAutoFit/>
          </a:bodyPr>
          <a:lstStyle/>
          <a:p>
            <a:r>
              <a:rPr kumimoji="1" lang="en-US" altLang="ja-JP" sz="1500" b="1" dirty="0"/>
              <a:t>VPN</a:t>
            </a:r>
            <a:r>
              <a:rPr kumimoji="1" lang="ja-JP" altLang="en-US" sz="1500" b="1" dirty="0"/>
              <a:t>接続で</a:t>
            </a:r>
            <a:r>
              <a:rPr kumimoji="1" lang="en-US" altLang="ja-JP" sz="1500" b="1" dirty="0"/>
              <a:t>IBM Cloud</a:t>
            </a:r>
            <a:r>
              <a:rPr kumimoji="1" lang="ja-JP" altLang="en-US" sz="1500" b="1" dirty="0"/>
              <a:t>に接続する場合に質問に回答ください。</a:t>
            </a:r>
            <a:endParaRPr kumimoji="1" lang="en-US" altLang="ja-JP" sz="1500" b="1" dirty="0"/>
          </a:p>
          <a:p>
            <a:r>
              <a:rPr kumimoji="1" lang="ja-JP" altLang="en-US" sz="1400" dirty="0"/>
              <a:t>「サイト間の</a:t>
            </a:r>
            <a:r>
              <a:rPr kumimoji="1" lang="en-US" altLang="ja-JP" sz="1400" dirty="0"/>
              <a:t>VPN</a:t>
            </a:r>
            <a:r>
              <a:rPr kumimoji="1" lang="ja-JP" altLang="en-US" sz="1400" dirty="0"/>
              <a:t>ゲートウェイ」または</a:t>
            </a:r>
            <a:endParaRPr kumimoji="1" lang="en-US" altLang="ja-JP" sz="1400" dirty="0"/>
          </a:p>
          <a:p>
            <a:r>
              <a:rPr kumimoji="1" lang="ja-JP" altLang="en-US" sz="1400" dirty="0"/>
              <a:t>「クライアント・サイト間の</a:t>
            </a:r>
            <a:r>
              <a:rPr kumimoji="1" lang="en-US" altLang="ja-JP" sz="1400" dirty="0"/>
              <a:t>VPN</a:t>
            </a:r>
            <a:r>
              <a:rPr kumimoji="1" lang="ja-JP" altLang="en-US" sz="1400" dirty="0"/>
              <a:t>」から</a:t>
            </a:r>
            <a:r>
              <a:rPr lang="ja-JP" altLang="en-US" sz="1400" dirty="0"/>
              <a:t>選択できます。</a:t>
            </a:r>
            <a:endParaRPr lang="en-US" altLang="ja-JP" sz="1400" dirty="0"/>
          </a:p>
          <a:p>
            <a:r>
              <a:rPr lang="ja-JP" altLang="en-US" sz="1400" dirty="0"/>
              <a:t>　選択した内容によって、以下の質問に回答ください。</a:t>
            </a:r>
            <a:endParaRPr lang="en-US" altLang="ja-JP" sz="1400" dirty="0"/>
          </a:p>
          <a:p>
            <a:endParaRPr kumimoji="1" lang="en-US" altLang="ja-JP" sz="1400" dirty="0"/>
          </a:p>
          <a:p>
            <a:r>
              <a:rPr kumimoji="1" lang="ja-JP" altLang="en-US" sz="1400" b="1" dirty="0"/>
              <a:t>・サイト間の</a:t>
            </a:r>
            <a:r>
              <a:rPr kumimoji="1" lang="en-US" altLang="ja-JP" sz="1400" b="1" dirty="0"/>
              <a:t>VPN</a:t>
            </a:r>
            <a:r>
              <a:rPr kumimoji="1" lang="ja-JP" altLang="en-US" sz="1400" b="1" dirty="0"/>
              <a:t>ゲートウェイ　　→　質問</a:t>
            </a:r>
            <a:r>
              <a:rPr lang="en-US" altLang="ja-JP" sz="1400" b="1" dirty="0"/>
              <a:t>1</a:t>
            </a:r>
            <a:endParaRPr kumimoji="1" lang="en-US" altLang="ja-JP" sz="1400" b="1" dirty="0"/>
          </a:p>
          <a:p>
            <a:r>
              <a:rPr lang="ja-JP" altLang="en-US" sz="1400" b="1" dirty="0"/>
              <a:t>・クライアント・サイト間の</a:t>
            </a:r>
            <a:r>
              <a:rPr lang="en-US" altLang="ja-JP" sz="1400" b="1" dirty="0"/>
              <a:t>VPN</a:t>
            </a:r>
            <a:r>
              <a:rPr lang="ja-JP" altLang="en-US" sz="1400" b="1" dirty="0"/>
              <a:t>　→　質問</a:t>
            </a:r>
            <a:r>
              <a:rPr lang="en-US" altLang="ja-JP" sz="1400" b="1" dirty="0"/>
              <a:t>2</a:t>
            </a:r>
            <a:endParaRPr kumimoji="1" lang="ja-JP" altLang="en-US" sz="1400" b="1" dirty="0"/>
          </a:p>
        </p:txBody>
      </p:sp>
      <p:sp>
        <p:nvSpPr>
          <p:cNvPr id="8" name="テキスト ボックス 7">
            <a:extLst>
              <a:ext uri="{FF2B5EF4-FFF2-40B4-BE49-F238E27FC236}">
                <a16:creationId xmlns:a16="http://schemas.microsoft.com/office/drawing/2014/main" id="{31F9C5C7-7545-2F44-2191-0EC527823BBA}"/>
              </a:ext>
            </a:extLst>
          </p:cNvPr>
          <p:cNvSpPr txBox="1"/>
          <p:nvPr/>
        </p:nvSpPr>
        <p:spPr>
          <a:xfrm>
            <a:off x="6323123" y="5295124"/>
            <a:ext cx="5287025" cy="646331"/>
          </a:xfrm>
          <a:prstGeom prst="rect">
            <a:avLst/>
          </a:prstGeom>
          <a:noFill/>
        </p:spPr>
        <p:txBody>
          <a:bodyPr wrap="none" rtlCol="0">
            <a:spAutoFit/>
          </a:bodyPr>
          <a:lstStyle/>
          <a:p>
            <a:r>
              <a:rPr kumimoji="1" lang="en-US" altLang="ja-JP" sz="1200" dirty="0">
                <a:solidFill>
                  <a:srgbClr val="FF0000"/>
                </a:solidFill>
              </a:rPr>
              <a:t>※</a:t>
            </a:r>
            <a:r>
              <a:rPr kumimoji="1" lang="ja-JP" altLang="en-US" sz="1200" dirty="0">
                <a:solidFill>
                  <a:srgbClr val="FF0000"/>
                </a:solidFill>
              </a:rPr>
              <a:t>クライアント・サイト間の</a:t>
            </a:r>
            <a:r>
              <a:rPr kumimoji="1" lang="en-US" altLang="ja-JP" sz="1200" dirty="0">
                <a:solidFill>
                  <a:srgbClr val="FF0000"/>
                </a:solidFill>
              </a:rPr>
              <a:t>VPN</a:t>
            </a:r>
            <a:r>
              <a:rPr lang="ja-JP" altLang="en-US" sz="1200" dirty="0">
                <a:solidFill>
                  <a:srgbClr val="FF0000"/>
                </a:solidFill>
              </a:rPr>
              <a:t>を選択された場合、</a:t>
            </a:r>
            <a:r>
              <a:rPr lang="en-US" altLang="ja-JP" sz="1200" dirty="0">
                <a:solidFill>
                  <a:srgbClr val="FF0000"/>
                </a:solidFill>
              </a:rPr>
              <a:t>Secrets Manager</a:t>
            </a:r>
            <a:r>
              <a:rPr lang="ja-JP" altLang="en-US" sz="1200" dirty="0">
                <a:solidFill>
                  <a:srgbClr val="FF0000"/>
                </a:solidFill>
              </a:rPr>
              <a:t>が</a:t>
            </a:r>
            <a:endParaRPr lang="en-US" altLang="ja-JP" sz="1200" dirty="0">
              <a:solidFill>
                <a:srgbClr val="FF0000"/>
              </a:solidFill>
            </a:endParaRPr>
          </a:p>
          <a:p>
            <a:r>
              <a:rPr kumimoji="1" lang="ja-JP" altLang="en-US" sz="1200" dirty="0">
                <a:solidFill>
                  <a:srgbClr val="FF0000"/>
                </a:solidFill>
              </a:rPr>
              <a:t>　必須となりますのであわせてお見積りさせていただきます。</a:t>
            </a:r>
            <a:endParaRPr kumimoji="1" lang="en-US" altLang="ja-JP" sz="1200" dirty="0">
              <a:solidFill>
                <a:srgbClr val="FF0000"/>
              </a:solidFill>
            </a:endParaRPr>
          </a:p>
          <a:p>
            <a:r>
              <a:rPr kumimoji="1" lang="ja-JP" altLang="en-US" sz="1200" dirty="0">
                <a:solidFill>
                  <a:srgbClr val="FF0000"/>
                </a:solidFill>
              </a:rPr>
              <a:t>（ヒアリングシートに質問項目はございません）</a:t>
            </a:r>
          </a:p>
        </p:txBody>
      </p:sp>
      <p:sp>
        <p:nvSpPr>
          <p:cNvPr id="9" name="テキスト ボックス 8">
            <a:extLst>
              <a:ext uri="{FF2B5EF4-FFF2-40B4-BE49-F238E27FC236}">
                <a16:creationId xmlns:a16="http://schemas.microsoft.com/office/drawing/2014/main" id="{24BB1E71-02A0-79A7-7C08-1605AB2BB3D0}"/>
              </a:ext>
            </a:extLst>
          </p:cNvPr>
          <p:cNvSpPr txBox="1"/>
          <p:nvPr/>
        </p:nvSpPr>
        <p:spPr>
          <a:xfrm>
            <a:off x="8745410" y="1503314"/>
            <a:ext cx="3236784" cy="523220"/>
          </a:xfrm>
          <a:prstGeom prst="rect">
            <a:avLst/>
          </a:prstGeom>
          <a:noFill/>
        </p:spPr>
        <p:txBody>
          <a:bodyPr wrap="none" rtlCol="0">
            <a:spAutoFit/>
          </a:bodyPr>
          <a:lstStyle/>
          <a:p>
            <a:r>
              <a:rPr kumimoji="1" lang="ja-JP" altLang="en-US" sz="1400" dirty="0"/>
              <a:t>←接続拠点数は</a:t>
            </a:r>
            <a:r>
              <a:rPr kumimoji="1" lang="en-US" altLang="ja-JP" sz="1400" dirty="0">
                <a:solidFill>
                  <a:srgbClr val="FF0000"/>
                </a:solidFill>
              </a:rPr>
              <a:t>IBM Cloud</a:t>
            </a:r>
            <a:r>
              <a:rPr kumimoji="1" lang="ja-JP" altLang="en-US" sz="1400" dirty="0">
                <a:solidFill>
                  <a:srgbClr val="FF0000"/>
                </a:solidFill>
              </a:rPr>
              <a:t>に</a:t>
            </a:r>
            <a:endParaRPr kumimoji="1" lang="en-US" altLang="ja-JP" sz="1400" dirty="0">
              <a:solidFill>
                <a:srgbClr val="FF0000"/>
              </a:solidFill>
            </a:endParaRPr>
          </a:p>
          <a:p>
            <a:r>
              <a:rPr lang="ja-JP" altLang="en-US" sz="1400" dirty="0">
                <a:solidFill>
                  <a:srgbClr val="FF0000"/>
                </a:solidFill>
              </a:rPr>
              <a:t>　</a:t>
            </a:r>
            <a:r>
              <a:rPr kumimoji="1" lang="ja-JP" altLang="en-US" sz="1400" dirty="0">
                <a:solidFill>
                  <a:srgbClr val="FF0000"/>
                </a:solidFill>
              </a:rPr>
              <a:t>直接接続する拠点数</a:t>
            </a:r>
            <a:r>
              <a:rPr kumimoji="1" lang="ja-JP" altLang="en-US" sz="1400" dirty="0"/>
              <a:t>を記載ください</a:t>
            </a:r>
          </a:p>
        </p:txBody>
      </p:sp>
    </p:spTree>
    <p:extLst>
      <p:ext uri="{BB962C8B-B14F-4D97-AF65-F5344CB8AC3E}">
        <p14:creationId xmlns:p14="http://schemas.microsoft.com/office/powerpoint/2010/main" val="2183733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757AEE0-1A8F-A3B3-3504-2632EA74D533}"/>
              </a:ext>
            </a:extLst>
          </p:cNvPr>
          <p:cNvSpPr txBox="1"/>
          <p:nvPr/>
        </p:nvSpPr>
        <p:spPr>
          <a:xfrm>
            <a:off x="452907" y="5680525"/>
            <a:ext cx="4253948" cy="307777"/>
          </a:xfrm>
          <a:prstGeom prst="rect">
            <a:avLst/>
          </a:prstGeom>
          <a:noFill/>
        </p:spPr>
        <p:txBody>
          <a:bodyPr wrap="square" rtlCol="0">
            <a:spAutoFit/>
          </a:bodyPr>
          <a:lstStyle/>
          <a:p>
            <a:r>
              <a:rPr kumimoji="1" lang="en-US" altLang="ja-JP" sz="1400" dirty="0">
                <a:solidFill>
                  <a:sysClr val="windowText" lastClr="000000"/>
                </a:solidFill>
                <a:latin typeface="Meiryo" charset="-128"/>
                <a:ea typeface="Meiryo" charset="-128"/>
                <a:cs typeface="Meiryo" charset="-128"/>
                <a:hlinkClick r:id="rId2"/>
              </a:rPr>
              <a:t>https://ibm.box.com/v/ibmcloud-yawaraka</a:t>
            </a:r>
            <a:endParaRPr kumimoji="1" lang="en-US" altLang="ja-JP" sz="1400" dirty="0">
              <a:solidFill>
                <a:sysClr val="windowText" lastClr="000000"/>
              </a:solidFill>
              <a:latin typeface="Meiryo" charset="-128"/>
              <a:ea typeface="Meiryo" charset="-128"/>
              <a:cs typeface="Meiryo" charset="-128"/>
            </a:endParaRPr>
          </a:p>
        </p:txBody>
      </p:sp>
      <p:pic>
        <p:nvPicPr>
          <p:cNvPr id="3" name="図 2">
            <a:extLst>
              <a:ext uri="{FF2B5EF4-FFF2-40B4-BE49-F238E27FC236}">
                <a16:creationId xmlns:a16="http://schemas.microsoft.com/office/drawing/2014/main" id="{31DB2DD2-9038-98CA-D0E9-8555EF5AB661}"/>
              </a:ext>
            </a:extLst>
          </p:cNvPr>
          <p:cNvPicPr>
            <a:picLocks noChangeAspect="1"/>
          </p:cNvPicPr>
          <p:nvPr/>
        </p:nvPicPr>
        <p:blipFill>
          <a:blip r:embed="rId3"/>
          <a:stretch>
            <a:fillRect/>
          </a:stretch>
        </p:blipFill>
        <p:spPr>
          <a:xfrm>
            <a:off x="593584" y="873736"/>
            <a:ext cx="10306050" cy="3000375"/>
          </a:xfrm>
          <a:prstGeom prst="rect">
            <a:avLst/>
          </a:prstGeom>
        </p:spPr>
      </p:pic>
      <p:sp>
        <p:nvSpPr>
          <p:cNvPr id="4" name="テキスト ボックス 3">
            <a:extLst>
              <a:ext uri="{FF2B5EF4-FFF2-40B4-BE49-F238E27FC236}">
                <a16:creationId xmlns:a16="http://schemas.microsoft.com/office/drawing/2014/main" id="{221907B6-EA53-EDDB-B826-49298C2F101C}"/>
              </a:ext>
            </a:extLst>
          </p:cNvPr>
          <p:cNvSpPr txBox="1"/>
          <p:nvPr/>
        </p:nvSpPr>
        <p:spPr>
          <a:xfrm>
            <a:off x="233721" y="4018532"/>
            <a:ext cx="11025775" cy="1815882"/>
          </a:xfrm>
          <a:prstGeom prst="rect">
            <a:avLst/>
          </a:prstGeom>
          <a:noFill/>
        </p:spPr>
        <p:txBody>
          <a:bodyPr wrap="none" rtlCol="0">
            <a:spAutoFit/>
          </a:bodyPr>
          <a:lstStyle/>
          <a:p>
            <a:r>
              <a:rPr kumimoji="1" lang="ja-JP" altLang="en-US" sz="1400" dirty="0"/>
              <a:t>　専用線接続（</a:t>
            </a:r>
            <a:r>
              <a:rPr kumimoji="1" lang="en-US" altLang="ja-JP" sz="1400" dirty="0"/>
              <a:t>Direct Link</a:t>
            </a:r>
            <a:r>
              <a:rPr lang="ja-JP" altLang="en-US" sz="1400" dirty="0"/>
              <a:t>）で</a:t>
            </a:r>
            <a:r>
              <a:rPr lang="en-US" altLang="ja-JP" sz="1400" dirty="0"/>
              <a:t>IBM Cloud</a:t>
            </a:r>
            <a:r>
              <a:rPr lang="ja-JP" altLang="en-US" sz="1400" dirty="0"/>
              <a:t>に接続する場合、各項目に回答ください</a:t>
            </a:r>
            <a:r>
              <a:rPr lang="ja-JP" altLang="en-US" sz="1400" dirty="0">
                <a:latin typeface="+mn-ea"/>
              </a:rPr>
              <a:t>。</a:t>
            </a:r>
            <a:endParaRPr kumimoji="1" lang="en-US" altLang="ja-JP" sz="1400" dirty="0">
              <a:latin typeface="+mn-ea"/>
            </a:endParaRPr>
          </a:p>
          <a:p>
            <a:r>
              <a:rPr kumimoji="1" lang="ja-JP" altLang="en-US" sz="1400" dirty="0">
                <a:latin typeface="+mn-ea"/>
              </a:rPr>
              <a:t>　キャリア名の欄は「技術よりな人が最初に読む </a:t>
            </a:r>
            <a:r>
              <a:rPr kumimoji="1" lang="en-US" altLang="ja-JP" sz="1400" dirty="0">
                <a:latin typeface="+mn-ea"/>
              </a:rPr>
              <a:t>IBM Cloud</a:t>
            </a:r>
            <a:r>
              <a:rPr kumimoji="1" lang="ja-JP" altLang="en-US" sz="1400" dirty="0">
                <a:latin typeface="+mn-ea"/>
              </a:rPr>
              <a:t>柔らか層本</a:t>
            </a:r>
            <a:r>
              <a:rPr kumimoji="1" lang="en-US" altLang="ja-JP" sz="1400" dirty="0">
                <a:latin typeface="+mn-ea"/>
              </a:rPr>
              <a:t>v4</a:t>
            </a:r>
            <a:r>
              <a:rPr kumimoji="1" lang="ja-JP" altLang="en-US" sz="1400" dirty="0">
                <a:latin typeface="+mn-ea"/>
              </a:rPr>
              <a:t>」 </a:t>
            </a:r>
            <a:r>
              <a:rPr kumimoji="1" lang="en-US" altLang="ja-JP" sz="1400" dirty="0">
                <a:latin typeface="+mn-ea"/>
              </a:rPr>
              <a:t>13-1. Direct Link</a:t>
            </a:r>
            <a:r>
              <a:rPr kumimoji="1" lang="ja-JP" altLang="en-US" sz="1400" dirty="0">
                <a:latin typeface="+mn-ea"/>
              </a:rPr>
              <a:t>の</a:t>
            </a:r>
            <a:endParaRPr kumimoji="1" lang="en-US" altLang="ja-JP" sz="1400" dirty="0">
              <a:latin typeface="+mn-ea"/>
            </a:endParaRPr>
          </a:p>
          <a:p>
            <a:r>
              <a:rPr kumimoji="1" lang="ja-JP" altLang="en-US" sz="1400" dirty="0">
                <a:latin typeface="+mn-ea"/>
              </a:rPr>
              <a:t>　日本国内の</a:t>
            </a:r>
            <a:r>
              <a:rPr kumimoji="1" lang="en-US" altLang="ja-JP" sz="1400" dirty="0">
                <a:latin typeface="+mn-ea"/>
              </a:rPr>
              <a:t>DC</a:t>
            </a:r>
            <a:r>
              <a:rPr kumimoji="1" lang="ja-JP" altLang="en-US" sz="1400" dirty="0">
                <a:latin typeface="+mn-ea"/>
              </a:rPr>
              <a:t>や</a:t>
            </a:r>
            <a:r>
              <a:rPr kumimoji="1" lang="en-US" altLang="ja-JP" sz="1400" dirty="0">
                <a:latin typeface="+mn-ea"/>
              </a:rPr>
              <a:t>POP</a:t>
            </a:r>
            <a:r>
              <a:rPr kumimoji="1" lang="ja-JP" altLang="en-US" sz="1400" dirty="0">
                <a:latin typeface="+mn-ea"/>
              </a:rPr>
              <a:t>に対しオーダー可能な</a:t>
            </a:r>
            <a:r>
              <a:rPr kumimoji="1" lang="en-US" altLang="ja-JP" sz="1400" dirty="0">
                <a:latin typeface="+mn-ea"/>
              </a:rPr>
              <a:t>Direct Link</a:t>
            </a:r>
            <a:r>
              <a:rPr kumimoji="1" lang="ja-JP" altLang="en-US" sz="1400" dirty="0">
                <a:latin typeface="+mn-ea"/>
              </a:rPr>
              <a:t>のタイプと場所に関する表（</a:t>
            </a:r>
            <a:r>
              <a:rPr kumimoji="1" lang="en-US" altLang="ja-JP" sz="1400" dirty="0">
                <a:latin typeface="+mn-ea"/>
              </a:rPr>
              <a:t>P.417</a:t>
            </a:r>
            <a:r>
              <a:rPr kumimoji="1" lang="ja-JP" altLang="en-US" sz="1400" dirty="0">
                <a:latin typeface="+mn-ea"/>
              </a:rPr>
              <a:t>前後</a:t>
            </a:r>
            <a:r>
              <a:rPr kumimoji="1" lang="en-US" altLang="ja-JP" sz="1400" dirty="0">
                <a:solidFill>
                  <a:srgbClr val="FF0000"/>
                </a:solidFill>
                <a:latin typeface="+mn-ea"/>
              </a:rPr>
              <a:t>※</a:t>
            </a:r>
            <a:r>
              <a:rPr kumimoji="1" lang="ja-JP" altLang="en-US" sz="1400" dirty="0">
                <a:latin typeface="+mn-ea"/>
              </a:rPr>
              <a:t>）をご確認のうえご記入ください。</a:t>
            </a:r>
            <a:endParaRPr kumimoji="1" lang="en-US" altLang="ja-JP" sz="1400" dirty="0">
              <a:latin typeface="+mn-ea"/>
            </a:endParaRPr>
          </a:p>
          <a:p>
            <a:r>
              <a:rPr lang="ja-JP" altLang="en-US" sz="1400" dirty="0">
                <a:latin typeface="+mn-ea"/>
              </a:rPr>
              <a:t>　</a:t>
            </a:r>
            <a:r>
              <a:rPr lang="en-US" altLang="ja-JP" sz="1200" dirty="0">
                <a:solidFill>
                  <a:srgbClr val="FF0000"/>
                </a:solidFill>
                <a:latin typeface="+mn-ea"/>
              </a:rPr>
              <a:t>※IBM Cloud</a:t>
            </a:r>
            <a:r>
              <a:rPr lang="ja-JP" altLang="en-US" sz="1200" dirty="0">
                <a:solidFill>
                  <a:srgbClr val="FF0000"/>
                </a:solidFill>
                <a:latin typeface="+mn-ea"/>
              </a:rPr>
              <a:t>柔らか層本は不定期に更新がおこなわれます。そのためダウンロードしたタイミングによりページ数が異なる場合がございます。</a:t>
            </a:r>
            <a:endParaRPr lang="en-US" altLang="ja-JP" sz="1200" dirty="0">
              <a:solidFill>
                <a:srgbClr val="FF0000"/>
              </a:solidFill>
              <a:latin typeface="+mn-ea"/>
            </a:endParaRPr>
          </a:p>
          <a:p>
            <a:endParaRPr lang="en-US" altLang="ja-JP" sz="1400" dirty="0">
              <a:latin typeface="+mn-ea"/>
            </a:endParaRPr>
          </a:p>
          <a:p>
            <a:r>
              <a:rPr lang="ja-JP" altLang="en-US" sz="1400" dirty="0">
                <a:latin typeface="+mn-ea"/>
              </a:rPr>
              <a:t>　</a:t>
            </a:r>
            <a:r>
              <a:rPr lang="en-US" altLang="ja-JP" sz="1400" dirty="0">
                <a:latin typeface="+mn-ea"/>
              </a:rPr>
              <a:t>IBM Cloud</a:t>
            </a:r>
            <a:r>
              <a:rPr lang="ja-JP" altLang="en-US" sz="1400" dirty="0">
                <a:latin typeface="+mn-ea"/>
              </a:rPr>
              <a:t>柔らか層本は以下の</a:t>
            </a:r>
            <a:r>
              <a:rPr lang="en-US" altLang="ja-JP" sz="1400" dirty="0">
                <a:latin typeface="+mn-ea"/>
              </a:rPr>
              <a:t>URL</a:t>
            </a:r>
            <a:r>
              <a:rPr lang="ja-JP" altLang="en-US" sz="1400" dirty="0">
                <a:latin typeface="+mn-ea"/>
              </a:rPr>
              <a:t>からダウンロード可能です。</a:t>
            </a:r>
            <a:endParaRPr lang="en-US" altLang="ja-JP" sz="1400" dirty="0">
              <a:latin typeface="+mn-ea"/>
            </a:endParaRPr>
          </a:p>
          <a:p>
            <a:r>
              <a:rPr kumimoji="1" lang="ja-JP" altLang="en-US" sz="1400" dirty="0">
                <a:solidFill>
                  <a:sysClr val="windowText" lastClr="000000"/>
                </a:solidFill>
                <a:latin typeface="Meiryo" charset="-128"/>
                <a:ea typeface="Meiryo" charset="-128"/>
                <a:cs typeface="Meiryo" charset="-128"/>
              </a:rPr>
              <a:t>　</a:t>
            </a:r>
            <a:endParaRPr kumimoji="1" lang="en-US" altLang="ja-JP" sz="1400" dirty="0">
              <a:solidFill>
                <a:sysClr val="windowText" lastClr="000000"/>
              </a:solidFill>
              <a:latin typeface="Meiryo" charset="-128"/>
              <a:ea typeface="Meiryo" charset="-128"/>
              <a:cs typeface="Meiryo" charset="-128"/>
            </a:endParaRPr>
          </a:p>
          <a:p>
            <a:endParaRPr kumimoji="1" lang="ja-JP" altLang="en-US" sz="1400" dirty="0"/>
          </a:p>
        </p:txBody>
      </p:sp>
      <p:sp>
        <p:nvSpPr>
          <p:cNvPr id="5" name="タイトル 2">
            <a:extLst>
              <a:ext uri="{FF2B5EF4-FFF2-40B4-BE49-F238E27FC236}">
                <a16:creationId xmlns:a16="http://schemas.microsoft.com/office/drawing/2014/main" id="{426378B1-A226-833D-F7CA-B73D3F0BA492}"/>
              </a:ext>
            </a:extLst>
          </p:cNvPr>
          <p:cNvSpPr txBox="1">
            <a:spLocks/>
          </p:cNvSpPr>
          <p:nvPr/>
        </p:nvSpPr>
        <p:spPr>
          <a:xfrm>
            <a:off x="479632" y="289803"/>
            <a:ext cx="8660146" cy="379952"/>
          </a:xfrm>
          <a:prstGeom prst="rect">
            <a:avLst/>
          </a:prstGeom>
        </p:spPr>
        <p:txBody>
          <a:bodyPr>
            <a:normAutofit fontScale="550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ja-JP" altLang="en-US" dirty="0"/>
              <a:t>専用線接続（</a:t>
            </a:r>
            <a:r>
              <a:rPr lang="en-US" altLang="ja-JP" dirty="0"/>
              <a:t>Direct Link</a:t>
            </a:r>
            <a:r>
              <a:rPr lang="ja-JP" altLang="en-US" dirty="0"/>
              <a:t>）</a:t>
            </a:r>
          </a:p>
        </p:txBody>
      </p:sp>
    </p:spTree>
    <p:extLst>
      <p:ext uri="{BB962C8B-B14F-4D97-AF65-F5344CB8AC3E}">
        <p14:creationId xmlns:p14="http://schemas.microsoft.com/office/powerpoint/2010/main" val="161831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771314"/>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_20230308_0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GUAZUテンプレート_2024ワイド版" id="{4C588E77-9495-43E9-9BF6-2A3CC6974620}" vid="{BE7DC103-A339-4853-A77E-4D582112FAC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IGUAZUテンプレート_2024ワイド版</Template>
  <TotalTime>345</TotalTime>
  <Words>589</Words>
  <Application>Microsoft Office PowerPoint</Application>
  <PresentationFormat>ワイド画面</PresentationFormat>
  <Paragraphs>61</Paragraphs>
  <Slides>7</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vt:lpstr>
      <vt:lpstr>Meiryo</vt:lpstr>
      <vt:lpstr>游ゴシック</vt:lpstr>
      <vt:lpstr>Arial</vt:lpstr>
      <vt:lpstr>Calibri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小島 奈津美</dc:creator>
  <cp:lastModifiedBy>小島 奈津美</cp:lastModifiedBy>
  <cp:revision>5</cp:revision>
  <cp:lastPrinted>2020-03-18T02:20:42Z</cp:lastPrinted>
  <dcterms:created xsi:type="dcterms:W3CDTF">2024-08-27T01:23:04Z</dcterms:created>
  <dcterms:modified xsi:type="dcterms:W3CDTF">2025-03-04T05:23:06Z</dcterms:modified>
</cp:coreProperties>
</file>