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35" r:id="rId1"/>
  </p:sldMasterIdLst>
  <p:notesMasterIdLst>
    <p:notesMasterId r:id="rId10"/>
  </p:notesMasterIdLst>
  <p:handoutMasterIdLst>
    <p:handoutMasterId r:id="rId11"/>
  </p:handoutMasterIdLst>
  <p:sldIdLst>
    <p:sldId id="307" r:id="rId2"/>
    <p:sldId id="303" r:id="rId3"/>
    <p:sldId id="308" r:id="rId4"/>
    <p:sldId id="309" r:id="rId5"/>
    <p:sldId id="310" r:id="rId6"/>
    <p:sldId id="311" r:id="rId7"/>
    <p:sldId id="312" r:id="rId8"/>
    <p:sldId id="260" r:id="rId9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 userDrawn="1">
          <p15:clr>
            <a:srgbClr val="A4A3A4"/>
          </p15:clr>
        </p15:guide>
        <p15:guide id="2" pos="5093" userDrawn="1">
          <p15:clr>
            <a:srgbClr val="A4A3A4"/>
          </p15:clr>
        </p15:guide>
        <p15:guide id="4" pos="398" userDrawn="1">
          <p15:clr>
            <a:srgbClr val="A4A3A4"/>
          </p15:clr>
        </p15:guide>
        <p15:guide id="5" orient="horz" pos="799" userDrawn="1">
          <p15:clr>
            <a:srgbClr val="A4A3A4"/>
          </p15:clr>
        </p15:guide>
        <p15:guide id="6" pos="285" userDrawn="1">
          <p15:clr>
            <a:srgbClr val="A4A3A4"/>
          </p15:clr>
        </p15:guide>
        <p15:guide id="7" orient="horz" pos="397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EE"/>
    <a:srgbClr val="004294"/>
    <a:srgbClr val="008ECD"/>
    <a:srgbClr val="0077C8"/>
    <a:srgbClr val="CC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66" autoAdjust="0"/>
    <p:restoredTop sz="93957" autoAdjust="0"/>
  </p:normalViewPr>
  <p:slideViewPr>
    <p:cSldViewPr snapToGrid="0" showGuides="1">
      <p:cViewPr varScale="1">
        <p:scale>
          <a:sx n="69" d="100"/>
          <a:sy n="69" d="100"/>
        </p:scale>
        <p:origin x="1156" y="60"/>
      </p:cViewPr>
      <p:guideLst>
        <p:guide orient="horz" pos="527"/>
        <p:guide pos="5093"/>
        <p:guide pos="398"/>
        <p:guide orient="horz" pos="799"/>
        <p:guide pos="285"/>
        <p:guide orient="horz" pos="397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245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69011-6527-48BF-9980-2430695214CA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72BEA6-8FA8-4078-9D18-FD13F40027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878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0611F-0EF9-4E00-962D-38CC94D649C3}" type="datetimeFigureOut">
              <a:rPr kumimoji="1" lang="ja-JP" altLang="en-US" smtClean="0"/>
              <a:t>2025/2/8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D6331-3B95-4894-92CE-CD444FBF93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585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D6331-3B95-4894-92CE-CD444FBF93F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552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D6331-3B95-4894-92CE-CD444FBF93F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18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D6331-3B95-4894-92CE-CD444FBF93F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0422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D6331-3B95-4894-92CE-CD444FBF93F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341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D6331-3B95-4894-92CE-CD444FBF93F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582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63613" y="1233488"/>
            <a:ext cx="4808537" cy="33289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1D6331-3B95-4894-92CE-CD444FBF93F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13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メイン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1303299E-1109-892A-157F-D3A7D8AF5D8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" y="0"/>
            <a:ext cx="9906002" cy="6858000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5DC5EF51-F8C3-45B6-BE7D-E28842707FC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645" y="239953"/>
            <a:ext cx="1146582" cy="379952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304712-3FF1-41E2-B688-213E20FADE75}"/>
              </a:ext>
            </a:extLst>
          </p:cNvPr>
          <p:cNvSpPr/>
          <p:nvPr userDrawn="1"/>
        </p:nvSpPr>
        <p:spPr>
          <a:xfrm>
            <a:off x="7492945" y="6567247"/>
            <a:ext cx="231619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1" bIns="36000" anchor="ctr" anchorCtr="0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</a:pPr>
            <a:r>
              <a:rPr lang="en-US" altLang="ja-JP" sz="799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2023 IGUAZU Corporation</a:t>
            </a:r>
            <a:endParaRPr lang="ja-JP" altLang="en-US" sz="799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5677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バー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13EBC52-FA73-4B9B-8C80-8081D1C153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4605" y="944633"/>
            <a:ext cx="8634001" cy="317878"/>
          </a:xfrm>
          <a:prstGeom prst="rect">
            <a:avLst/>
          </a:prstGeom>
        </p:spPr>
      </p:pic>
      <p:sp>
        <p:nvSpPr>
          <p:cNvPr id="27" name="テキスト プレースホルダー 17"/>
          <p:cNvSpPr>
            <a:spLocks noGrp="1"/>
          </p:cNvSpPr>
          <p:nvPr>
            <p:ph type="body" sz="quarter" idx="10" hasCustomPrompt="1"/>
          </p:nvPr>
        </p:nvSpPr>
        <p:spPr>
          <a:xfrm>
            <a:off x="625495" y="1187884"/>
            <a:ext cx="8165577" cy="1917627"/>
          </a:xfrm>
          <a:prstGeom prst="rect">
            <a:avLst/>
          </a:prstGeom>
          <a:ln>
            <a:noFill/>
          </a:ln>
        </p:spPr>
        <p:txBody>
          <a:bodyPr tIns="72000" bIns="36000" anchor="t" anchorCtr="0"/>
          <a:lstStyle>
            <a:lvl1pPr marL="357186" indent="-35718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7C8"/>
              </a:buClr>
              <a:buFont typeface="メイリオ" panose="020B0604030504040204" pitchFamily="50" charset="-128"/>
              <a:buChar char="▶"/>
              <a:defRPr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39747" indent="-266699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804858" indent="-228599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Wingdings" panose="05000000000000000000" pitchFamily="2" charset="2"/>
              <a:buChar char="l"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079493" indent="-274636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メイリオ" panose="020B0604030504040204" pitchFamily="50" charset="-128"/>
              <a:buChar char="–"/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/>
              <a:t>入力してください</a:t>
            </a:r>
            <a:endParaRPr kumimoji="1" lang="en-US" altLang="ja-JP" dirty="0"/>
          </a:p>
          <a:p>
            <a:pPr lvl="1"/>
            <a:r>
              <a:rPr kumimoji="1" lang="ja-JP" altLang="en-US" sz="2000" dirty="0"/>
              <a:t>第２レベル</a:t>
            </a:r>
            <a:endParaRPr kumimoji="1" lang="en-US" altLang="ja-JP" sz="2000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13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9413894" y="6516918"/>
            <a:ext cx="258762" cy="200324"/>
          </a:xfrm>
          <a:prstGeom prst="rect">
            <a:avLst/>
          </a:prstGeom>
          <a:noFill/>
        </p:spPr>
        <p:txBody>
          <a:bodyPr wrap="none" lIns="72000" tIns="36000" rIns="72000" bIns="36000" anchor="b" anchorCtr="0"/>
          <a:lstStyle>
            <a:lvl1pPr algn="ctr">
              <a:defRPr sz="799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51553A74-1AEF-4BCD-991F-1EA2CCBD2E3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8E21EC6D-121C-41E9-AF16-891A3D81BD2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645" y="239953"/>
            <a:ext cx="1146582" cy="379952"/>
          </a:xfrm>
          <a:prstGeom prst="rect">
            <a:avLst/>
          </a:prstGeom>
        </p:spPr>
      </p:pic>
      <p:sp>
        <p:nvSpPr>
          <p:cNvPr id="12" name="タイトル 1">
            <a:extLst>
              <a:ext uri="{FF2B5EF4-FFF2-40B4-BE49-F238E27FC236}">
                <a16:creationId xmlns:a16="http://schemas.microsoft.com/office/drawing/2014/main" id="{8C02AF4B-1594-49C9-B8F8-C3150DD47F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6504" y="513734"/>
            <a:ext cx="7036369" cy="37995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/>
              <a:t>タイトルを入力してください　</a:t>
            </a:r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401A8C8-9C4E-87E9-9B60-D1F81006A5F4}"/>
              </a:ext>
            </a:extLst>
          </p:cNvPr>
          <p:cNvSpPr/>
          <p:nvPr userDrawn="1"/>
        </p:nvSpPr>
        <p:spPr>
          <a:xfrm>
            <a:off x="7097699" y="6486985"/>
            <a:ext cx="231619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1" bIns="36000" anchor="ctr" anchorCtr="0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</a:pP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2023</a:t>
            </a:r>
            <a:r>
              <a:rPr lang="ja-JP" altLang="en-US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IGUAZU Corporation</a:t>
            </a:r>
            <a:endParaRPr lang="ja-JP" altLang="en-US" sz="799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6414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5DC5EF51-F8C3-45B6-BE7D-E28842707F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645" y="239953"/>
            <a:ext cx="1146582" cy="379952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D304712-3FF1-41E2-B688-213E20FADE75}"/>
              </a:ext>
            </a:extLst>
          </p:cNvPr>
          <p:cNvSpPr/>
          <p:nvPr userDrawn="1"/>
        </p:nvSpPr>
        <p:spPr>
          <a:xfrm>
            <a:off x="7492945" y="6567247"/>
            <a:ext cx="231619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1" bIns="36000" anchor="ctr" anchorCtr="0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</a:pPr>
            <a:r>
              <a:rPr lang="en-US" altLang="ja-JP" sz="799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2022 IGUAZU Corporation</a:t>
            </a:r>
            <a:endParaRPr lang="ja-JP" altLang="en-US" sz="799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B2A8C1-4822-EA65-EC1A-8AF730445DB7}"/>
              </a:ext>
            </a:extLst>
          </p:cNvPr>
          <p:cNvSpPr/>
          <p:nvPr userDrawn="1"/>
        </p:nvSpPr>
        <p:spPr>
          <a:xfrm>
            <a:off x="7398782" y="6486985"/>
            <a:ext cx="231619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1" bIns="36000" anchor="ctr" anchorCtr="0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</a:pP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2023</a:t>
            </a:r>
            <a:r>
              <a:rPr lang="ja-JP" altLang="en-US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IGUAZU Corporation</a:t>
            </a:r>
            <a:endParaRPr lang="ja-JP" altLang="en-US" sz="799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テキスト プレースホルダー 17">
            <a:extLst>
              <a:ext uri="{FF2B5EF4-FFF2-40B4-BE49-F238E27FC236}">
                <a16:creationId xmlns:a16="http://schemas.microsoft.com/office/drawing/2014/main" id="{9D32C02E-68E4-718E-1E38-41AC080C21C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5495" y="1187884"/>
            <a:ext cx="8165577" cy="1917627"/>
          </a:xfrm>
          <a:prstGeom prst="rect">
            <a:avLst/>
          </a:prstGeom>
          <a:ln>
            <a:noFill/>
          </a:ln>
        </p:spPr>
        <p:txBody>
          <a:bodyPr tIns="72000" bIns="36000" anchor="t" anchorCtr="0"/>
          <a:lstStyle>
            <a:lvl1pPr marL="357186" indent="-35718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7C8"/>
              </a:buClr>
              <a:buFont typeface="メイリオ" panose="020B0604030504040204" pitchFamily="50" charset="-128"/>
              <a:buChar char="▶"/>
              <a:defRPr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39747" indent="-266699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804858" indent="-228599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Wingdings" panose="05000000000000000000" pitchFamily="2" charset="2"/>
              <a:buChar char="l"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079493" indent="-274636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メイリオ" panose="020B0604030504040204" pitchFamily="50" charset="-128"/>
              <a:buChar char="–"/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/>
              <a:t>入力してください</a:t>
            </a:r>
            <a:endParaRPr kumimoji="1" lang="en-US" altLang="ja-JP" dirty="0"/>
          </a:p>
          <a:p>
            <a:pPr lvl="1"/>
            <a:r>
              <a:rPr kumimoji="1" lang="ja-JP" altLang="en-US" sz="2000" dirty="0"/>
              <a:t>第２レベル</a:t>
            </a:r>
            <a:endParaRPr kumimoji="1" lang="en-US" altLang="ja-JP" sz="2000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91D601F1-08DD-8DE7-765B-30F3489F38F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4645" y="239953"/>
            <a:ext cx="1146582" cy="379952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FB404C6B-2B43-C7DD-19A0-E13EC4E9D5C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6504" y="513734"/>
            <a:ext cx="7036369" cy="37995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/>
              <a:t>タイトルを入力してください　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3216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0FA63DD4-F29F-4378-9E24-A9BCB0F02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49" y="311853"/>
            <a:ext cx="1344914" cy="448304"/>
          </a:xfrm>
          <a:prstGeom prst="rect">
            <a:avLst/>
          </a:prstGeom>
        </p:spPr>
      </p:pic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508D497D-4952-C0B8-9400-7EA19FA3E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13894" y="6516918"/>
            <a:ext cx="258762" cy="200324"/>
          </a:xfrm>
          <a:prstGeom prst="rect">
            <a:avLst/>
          </a:prstGeom>
          <a:noFill/>
        </p:spPr>
        <p:txBody>
          <a:bodyPr wrap="none" lIns="72000" tIns="36000" rIns="72000" bIns="36000" anchor="b" anchorCtr="0"/>
          <a:lstStyle>
            <a:lvl1pPr algn="ctr">
              <a:defRPr sz="799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51553A74-1AEF-4BCD-991F-1EA2CCBD2E3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0CD900E-A845-999B-7BF4-5D842437BE74}"/>
              </a:ext>
            </a:extLst>
          </p:cNvPr>
          <p:cNvSpPr/>
          <p:nvPr userDrawn="1"/>
        </p:nvSpPr>
        <p:spPr>
          <a:xfrm>
            <a:off x="7097699" y="6486985"/>
            <a:ext cx="2316195" cy="21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1" bIns="36000" anchor="ctr" anchorCtr="0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1200"/>
              </a:lnSpc>
            </a:pP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Copyright 2023</a:t>
            </a:r>
            <a:r>
              <a:rPr lang="ja-JP" altLang="en-US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799">
                <a:solidFill>
                  <a:schemeClr val="bg1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IGUAZU Corporation</a:t>
            </a:r>
            <a:endParaRPr lang="ja-JP" altLang="en-US" sz="799" dirty="0">
              <a:solidFill>
                <a:schemeClr val="bg1">
                  <a:lumMod val="5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プレースホルダー 17">
            <a:extLst>
              <a:ext uri="{FF2B5EF4-FFF2-40B4-BE49-F238E27FC236}">
                <a16:creationId xmlns:a16="http://schemas.microsoft.com/office/drawing/2014/main" id="{6BA9A49F-96E2-5EAA-85F4-BA88664C68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5495" y="1622782"/>
            <a:ext cx="8165577" cy="1917627"/>
          </a:xfrm>
          <a:prstGeom prst="rect">
            <a:avLst/>
          </a:prstGeom>
          <a:ln>
            <a:noFill/>
          </a:ln>
        </p:spPr>
        <p:txBody>
          <a:bodyPr tIns="72000" bIns="36000" anchor="t" anchorCtr="0"/>
          <a:lstStyle>
            <a:lvl1pPr marL="357186" indent="-357186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77C8"/>
              </a:buClr>
              <a:buFont typeface="メイリオ" panose="020B0604030504040204" pitchFamily="50" charset="-128"/>
              <a:buChar char="▶"/>
              <a:defRPr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39747" indent="-266699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804858" indent="-228599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Wingdings" panose="05000000000000000000" pitchFamily="2" charset="2"/>
              <a:buChar char="l"/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079493" indent="-274636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7C8"/>
              </a:buClr>
              <a:buFont typeface="メイリオ" panose="020B0604030504040204" pitchFamily="50" charset="-128"/>
              <a:buChar char="–"/>
              <a:defRPr sz="1600"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/>
              <a:t>入力してください</a:t>
            </a:r>
            <a:endParaRPr kumimoji="1" lang="en-US" altLang="ja-JP" dirty="0"/>
          </a:p>
          <a:p>
            <a:pPr lvl="1"/>
            <a:r>
              <a:rPr kumimoji="1" lang="ja-JP" altLang="en-US" sz="2000" dirty="0"/>
              <a:t>第２レベル</a:t>
            </a:r>
            <a:endParaRPr kumimoji="1" lang="en-US" altLang="ja-JP" sz="2000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3"/>
            <a:r>
              <a:rPr kumimoji="1" lang="ja-JP" altLang="en-US" dirty="0"/>
              <a:t>第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A5FAD190-D167-7137-A717-800632143D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6504" y="948632"/>
            <a:ext cx="7036369" cy="37995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/>
              <a:t>タイトルを入力してください　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6341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3345" y="2962451"/>
            <a:ext cx="2799310" cy="933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018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918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27" r:id="rId2"/>
    <p:sldLayoutId id="2147483737" r:id="rId3"/>
    <p:sldLayoutId id="2147483740" r:id="rId4"/>
    <p:sldLayoutId id="2147483729" r:id="rId5"/>
  </p:sldLayoutIdLst>
  <p:hf hdr="0" ftr="0" dt="0"/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9" indent="-228599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6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9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4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7A78F06-C731-4BEE-8818-485E5C4BADE1}"/>
              </a:ext>
            </a:extLst>
          </p:cNvPr>
          <p:cNvSpPr txBox="1"/>
          <p:nvPr/>
        </p:nvSpPr>
        <p:spPr>
          <a:xfrm>
            <a:off x="2987040" y="5085440"/>
            <a:ext cx="393192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600" dirty="0">
                <a:latin typeface="+mj-lt"/>
              </a:rPr>
              <a:t>2023</a:t>
            </a:r>
            <a:r>
              <a:rPr lang="ja-JP" altLang="en-US" sz="1600" dirty="0">
                <a:latin typeface="+mj-lt"/>
              </a:rPr>
              <a:t>年 </a:t>
            </a:r>
            <a:r>
              <a:rPr lang="en-US" altLang="ja-JP" sz="1600" dirty="0">
                <a:latin typeface="+mj-lt"/>
              </a:rPr>
              <a:t>10</a:t>
            </a:r>
            <a:r>
              <a:rPr lang="ja-JP" altLang="en-US" sz="1600" dirty="0">
                <a:latin typeface="+mj-lt"/>
              </a:rPr>
              <a:t>月</a:t>
            </a:r>
            <a:r>
              <a:rPr lang="en-US" altLang="ja-JP" sz="1600" dirty="0">
                <a:latin typeface="+mj-lt"/>
              </a:rPr>
              <a:t>30</a:t>
            </a:r>
            <a:r>
              <a:rPr lang="ja-JP" altLang="en-US" sz="1600" dirty="0">
                <a:latin typeface="+mj-lt"/>
              </a:rPr>
              <a:t>日　株式会社イグアス</a:t>
            </a:r>
            <a:endParaRPr lang="en-US" altLang="ja-JP" sz="1600" dirty="0">
              <a:latin typeface="+mj-lt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600" dirty="0">
                <a:latin typeface="+mj-lt"/>
              </a:rPr>
              <a:t> </a:t>
            </a:r>
            <a:r>
              <a:rPr lang="en-US" altLang="ja-JP" sz="1600" dirty="0">
                <a:latin typeface="+mj-lt"/>
              </a:rPr>
              <a:t>IT</a:t>
            </a:r>
            <a:r>
              <a:rPr lang="ja-JP" altLang="en-US" sz="1600" dirty="0">
                <a:latin typeface="+mj-lt"/>
              </a:rPr>
              <a:t>企画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63D9C8BD-0DA1-4242-B8DC-8BF282E3659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2008188" y="1833563"/>
            <a:ext cx="5889625" cy="477837"/>
          </a:xfrm>
          <a:prstGeom prst="rect">
            <a:avLst/>
          </a:prstGeom>
        </p:spPr>
        <p:txBody>
          <a:bodyPr anchor="t"/>
          <a:lstStyle>
            <a:lvl1pPr algn="ctr">
              <a:defRPr sz="2600" b="1"/>
            </a:lvl1pPr>
          </a:lstStyle>
          <a:p>
            <a:r>
              <a:rPr kumimoji="1" lang="ja-JP" altLang="en-US" dirty="0"/>
              <a:t>インベントリー管理システム</a:t>
            </a:r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F63C47B4-A921-49BB-A162-8554EA6C143D}"/>
              </a:ext>
            </a:extLst>
          </p:cNvPr>
          <p:cNvSpPr>
            <a:spLocks noGrp="1"/>
          </p:cNvSpPr>
          <p:nvPr>
            <p:ph type="subTitle" idx="4294967295" hasCustomPrompt="1"/>
          </p:nvPr>
        </p:nvSpPr>
        <p:spPr>
          <a:xfrm>
            <a:off x="2008188" y="2382838"/>
            <a:ext cx="5889625" cy="3651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リニューアルのご案内</a:t>
            </a:r>
          </a:p>
        </p:txBody>
      </p:sp>
    </p:spTree>
    <p:extLst>
      <p:ext uri="{BB962C8B-B14F-4D97-AF65-F5344CB8AC3E}">
        <p14:creationId xmlns:p14="http://schemas.microsoft.com/office/powerpoint/2010/main" val="390451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AB20357-2F59-34D1-3AE1-FF0DC6DACCB6}"/>
              </a:ext>
            </a:extLst>
          </p:cNvPr>
          <p:cNvSpPr txBox="1"/>
          <p:nvPr/>
        </p:nvSpPr>
        <p:spPr>
          <a:xfrm>
            <a:off x="264862" y="481910"/>
            <a:ext cx="1910780" cy="473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dirty="0">
                <a:latin typeface="+mj-lt"/>
              </a:rPr>
              <a:t>【</a:t>
            </a:r>
            <a:r>
              <a:rPr lang="ja-JP" altLang="en-US" dirty="0">
                <a:latin typeface="+mj-lt"/>
              </a:rPr>
              <a:t>はじめに</a:t>
            </a:r>
            <a:r>
              <a:rPr lang="en-US" altLang="ja-JP" dirty="0">
                <a:latin typeface="+mj-lt"/>
              </a:rPr>
              <a:t>】</a:t>
            </a:r>
            <a:endParaRPr lang="ja-JP" altLang="en-US" dirty="0">
              <a:latin typeface="+mj-lt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2E14E7B-633A-9E23-F328-780FDA55C78B}"/>
              </a:ext>
            </a:extLst>
          </p:cNvPr>
          <p:cNvSpPr txBox="1"/>
          <p:nvPr/>
        </p:nvSpPr>
        <p:spPr>
          <a:xfrm>
            <a:off x="606446" y="1510274"/>
            <a:ext cx="831683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600" dirty="0">
                <a:latin typeface="+mj-lt"/>
              </a:rPr>
              <a:t>2022</a:t>
            </a:r>
            <a:r>
              <a:rPr lang="ja-JP" altLang="en-US" sz="1600" dirty="0">
                <a:latin typeface="+mj-lt"/>
              </a:rPr>
              <a:t>年</a:t>
            </a:r>
            <a:r>
              <a:rPr lang="en-US" altLang="ja-JP" sz="1600" dirty="0">
                <a:latin typeface="+mj-lt"/>
              </a:rPr>
              <a:t>9</a:t>
            </a:r>
            <a:r>
              <a:rPr lang="ja-JP" altLang="en-US" sz="1600" dirty="0">
                <a:latin typeface="+mj-lt"/>
              </a:rPr>
              <a:t>月から情報提供をストップしておりました</a:t>
            </a:r>
            <a:r>
              <a:rPr lang="en-US" altLang="ja-JP" sz="1600" dirty="0">
                <a:latin typeface="+mj-lt"/>
              </a:rPr>
              <a:t>IBM</a:t>
            </a:r>
            <a:r>
              <a:rPr lang="ja-JP" altLang="en-US" sz="1600" dirty="0">
                <a:latin typeface="+mj-lt"/>
              </a:rPr>
              <a:t>インベントリー管理システムを、</a:t>
            </a:r>
            <a:r>
              <a:rPr lang="en-US" altLang="ja-JP" sz="1600" dirty="0">
                <a:latin typeface="+mj-lt"/>
              </a:rPr>
              <a:t>10</a:t>
            </a:r>
            <a:r>
              <a:rPr lang="ja-JP" altLang="en-US" sz="1600" dirty="0">
                <a:latin typeface="+mj-lt"/>
              </a:rPr>
              <a:t>月</a:t>
            </a:r>
            <a:r>
              <a:rPr lang="en-US" altLang="ja-JP" sz="1600" dirty="0">
                <a:latin typeface="+mj-lt"/>
              </a:rPr>
              <a:t>23</a:t>
            </a:r>
            <a:r>
              <a:rPr lang="ja-JP" altLang="en-US" sz="1600" dirty="0">
                <a:latin typeface="+mj-lt"/>
              </a:rPr>
              <a:t>日より一部ご提供項目を追加し、リニューアルをさせていただきます。</a:t>
            </a:r>
            <a:endParaRPr lang="en-US" altLang="ja-JP" sz="16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+mj-lt"/>
              </a:rPr>
              <a:t>　これまでご不便をおかけしておりましたが、以前同様にご愛顧いただけますよう</a:t>
            </a:r>
            <a:endParaRPr lang="en-US" altLang="ja-JP" sz="16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+mj-lt"/>
              </a:rPr>
              <a:t>お願い申し上げます。</a:t>
            </a:r>
          </a:p>
        </p:txBody>
      </p:sp>
    </p:spTree>
    <p:extLst>
      <p:ext uri="{BB962C8B-B14F-4D97-AF65-F5344CB8AC3E}">
        <p14:creationId xmlns:p14="http://schemas.microsoft.com/office/powerpoint/2010/main" val="779801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358115-46D7-F58D-CE6E-54187BB9E83C}"/>
              </a:ext>
            </a:extLst>
          </p:cNvPr>
          <p:cNvSpPr txBox="1"/>
          <p:nvPr/>
        </p:nvSpPr>
        <p:spPr>
          <a:xfrm>
            <a:off x="705243" y="1144314"/>
            <a:ext cx="8495513" cy="71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+mj-lt"/>
              </a:rPr>
              <a:t>業務メニューよりインベントリ</a:t>
            </a:r>
            <a:r>
              <a:rPr lang="en-US" altLang="ja-JP" sz="1400" dirty="0">
                <a:latin typeface="+mj-lt"/>
              </a:rPr>
              <a:t>/</a:t>
            </a:r>
            <a:r>
              <a:rPr lang="ja-JP" altLang="en-US" sz="1400" dirty="0">
                <a:latin typeface="+mj-lt"/>
              </a:rPr>
              <a:t>保守期日管理 　</a:t>
            </a:r>
            <a:r>
              <a:rPr lang="en-US" altLang="ja-JP" sz="1400" dirty="0">
                <a:latin typeface="+mj-lt"/>
              </a:rPr>
              <a:t>&gt;</a:t>
            </a:r>
            <a:r>
              <a:rPr lang="ja-JP" altLang="en-US" sz="1400" dirty="0">
                <a:latin typeface="+mj-lt"/>
              </a:rPr>
              <a:t>　</a:t>
            </a:r>
            <a:r>
              <a:rPr lang="en-US" altLang="ja-JP" sz="1400" dirty="0">
                <a:latin typeface="+mj-lt"/>
              </a:rPr>
              <a:t> </a:t>
            </a:r>
            <a:r>
              <a:rPr lang="ja-JP" altLang="en-US" sz="1400" dirty="0">
                <a:latin typeface="+mj-lt"/>
              </a:rPr>
              <a:t>インベントリー（</a:t>
            </a:r>
            <a:r>
              <a:rPr lang="en-US" altLang="ja-JP" sz="1400" dirty="0">
                <a:latin typeface="+mj-lt"/>
              </a:rPr>
              <a:t>IBM</a:t>
            </a:r>
            <a:r>
              <a:rPr lang="ja-JP" altLang="en-US" sz="1400" dirty="0">
                <a:latin typeface="+mj-lt"/>
              </a:rPr>
              <a:t>システム製品関連）</a:t>
            </a:r>
            <a:endParaRPr lang="en-US" altLang="ja-JP" sz="14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+mj-lt"/>
              </a:rPr>
              <a:t>にてアクセスが可能となります。</a:t>
            </a:r>
            <a:endParaRPr lang="en-US" altLang="ja-JP" sz="1400" dirty="0">
              <a:latin typeface="+mj-lt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51E3A97-CA6F-0E93-EE3B-E346EC9A279C}"/>
              </a:ext>
            </a:extLst>
          </p:cNvPr>
          <p:cNvSpPr txBox="1"/>
          <p:nvPr/>
        </p:nvSpPr>
        <p:spPr>
          <a:xfrm>
            <a:off x="401495" y="492829"/>
            <a:ext cx="46960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600" dirty="0">
                <a:latin typeface="+mj-lt"/>
              </a:rPr>
              <a:t>【</a:t>
            </a:r>
            <a:r>
              <a:rPr lang="ja-JP" altLang="en-US" sz="1600" dirty="0">
                <a:latin typeface="+mj-lt"/>
              </a:rPr>
              <a:t>インベントリー管理システムアクセス画面</a:t>
            </a:r>
            <a:r>
              <a:rPr lang="en-US" altLang="ja-JP" sz="1600" dirty="0">
                <a:latin typeface="+mj-lt"/>
              </a:rPr>
              <a:t>】</a:t>
            </a:r>
            <a:endParaRPr lang="ja-JP" altLang="en-US" sz="1600" dirty="0">
              <a:latin typeface="+mj-lt"/>
            </a:endParaRPr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F79D52C-6709-B75E-C873-1CA237B7F445}"/>
              </a:ext>
            </a:extLst>
          </p:cNvPr>
          <p:cNvGrpSpPr/>
          <p:nvPr/>
        </p:nvGrpSpPr>
        <p:grpSpPr>
          <a:xfrm>
            <a:off x="1278629" y="2263898"/>
            <a:ext cx="6849371" cy="3008435"/>
            <a:chOff x="0" y="0"/>
            <a:chExt cx="7675979" cy="3129047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0E0EBA8F-663C-A9E1-0A13-EA84834775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5646" r="486" b="24113"/>
            <a:stretch/>
          </p:blipFill>
          <p:spPr>
            <a:xfrm>
              <a:off x="0" y="0"/>
              <a:ext cx="7675979" cy="3129047"/>
            </a:xfrm>
            <a:prstGeom prst="rect">
              <a:avLst/>
            </a:prstGeom>
          </p:spPr>
        </p:pic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BCEF8220-D1FF-D23F-0DBF-10380C84A6AC}"/>
                </a:ext>
              </a:extLst>
            </p:cNvPr>
            <p:cNvSpPr/>
            <p:nvPr/>
          </p:nvSpPr>
          <p:spPr>
            <a:xfrm>
              <a:off x="5513171" y="55231"/>
              <a:ext cx="915545" cy="189363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8AA79D9F-A75B-4516-BA0B-3B20BABE6AF5}"/>
                </a:ext>
              </a:extLst>
            </p:cNvPr>
            <p:cNvSpPr/>
            <p:nvPr/>
          </p:nvSpPr>
          <p:spPr>
            <a:xfrm>
              <a:off x="915545" y="39451"/>
              <a:ext cx="915545" cy="189363"/>
            </a:xfrm>
            <a:prstGeom prst="rect">
              <a:avLst/>
            </a:prstGeom>
            <a:solidFill>
              <a:sysClr val="window" lastClr="FFFF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C0032500-D188-4A77-53FF-5CC7C1221D9B}"/>
                </a:ext>
              </a:extLst>
            </p:cNvPr>
            <p:cNvSpPr/>
            <p:nvPr/>
          </p:nvSpPr>
          <p:spPr>
            <a:xfrm>
              <a:off x="1864894" y="281573"/>
              <a:ext cx="675105" cy="247315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1CC65038-DBB6-4B50-8193-796390C0CCC4}"/>
                </a:ext>
              </a:extLst>
            </p:cNvPr>
            <p:cNvSpPr/>
            <p:nvPr/>
          </p:nvSpPr>
          <p:spPr>
            <a:xfrm>
              <a:off x="1630946" y="595732"/>
              <a:ext cx="1136316" cy="354263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B9A942CF-0486-4A2A-B9E0-4B09D91A2ED9}"/>
                </a:ext>
              </a:extLst>
            </p:cNvPr>
            <p:cNvSpPr/>
            <p:nvPr/>
          </p:nvSpPr>
          <p:spPr>
            <a:xfrm>
              <a:off x="2981157" y="695995"/>
              <a:ext cx="1316790" cy="220579"/>
            </a:xfrm>
            <a:prstGeom prst="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pic>
          <p:nvPicPr>
            <p:cNvPr id="22" name="図 21" descr="マウスカーソルのシルエット02 | 無料のAi・PNG白黒シルエットイラスト">
              <a:extLst>
                <a:ext uri="{FF2B5EF4-FFF2-40B4-BE49-F238E27FC236}">
                  <a16:creationId xmlns:a16="http://schemas.microsoft.com/office/drawing/2014/main" id="{EB6E6407-6556-3E2A-B213-C906D1CFB9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9234" y="891583"/>
              <a:ext cx="199031" cy="2283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34615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960DD071-17FA-4A57-485F-0DE1AE0262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659" y="4465954"/>
            <a:ext cx="8271641" cy="1976888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9A5CCB6-503E-980E-1E46-FA66EC76628C}"/>
              </a:ext>
            </a:extLst>
          </p:cNvPr>
          <p:cNvSpPr/>
          <p:nvPr/>
        </p:nvSpPr>
        <p:spPr>
          <a:xfrm>
            <a:off x="672659" y="4476463"/>
            <a:ext cx="4477410" cy="1901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02334C0-379F-D139-4BD7-0BB25503F70C}"/>
              </a:ext>
            </a:extLst>
          </p:cNvPr>
          <p:cNvSpPr/>
          <p:nvPr/>
        </p:nvSpPr>
        <p:spPr>
          <a:xfrm>
            <a:off x="569661" y="1765734"/>
            <a:ext cx="8458725" cy="4677108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05B066-9B9C-6A12-A2FB-87A33C938494}"/>
              </a:ext>
            </a:extLst>
          </p:cNvPr>
          <p:cNvSpPr txBox="1"/>
          <p:nvPr/>
        </p:nvSpPr>
        <p:spPr>
          <a:xfrm>
            <a:off x="569661" y="502026"/>
            <a:ext cx="33401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600" dirty="0">
                <a:latin typeface="+mj-lt"/>
              </a:rPr>
              <a:t>【</a:t>
            </a:r>
            <a:r>
              <a:rPr lang="ja-JP" altLang="en-US" sz="1600" dirty="0">
                <a:latin typeface="+mj-lt"/>
              </a:rPr>
              <a:t>インベントリー検索</a:t>
            </a:r>
            <a:r>
              <a:rPr lang="en-US" altLang="ja-JP" sz="1600" dirty="0">
                <a:latin typeface="+mj-lt"/>
              </a:rPr>
              <a:t>/</a:t>
            </a:r>
            <a:r>
              <a:rPr lang="ja-JP" altLang="en-US" sz="1600" dirty="0">
                <a:latin typeface="+mj-lt"/>
              </a:rPr>
              <a:t>照会画面</a:t>
            </a:r>
            <a:r>
              <a:rPr lang="en-US" altLang="ja-JP" sz="1600" dirty="0">
                <a:latin typeface="+mj-lt"/>
              </a:rPr>
              <a:t>】</a:t>
            </a:r>
            <a:endParaRPr lang="ja-JP" altLang="en-US" sz="1600" dirty="0">
              <a:latin typeface="+mj-lt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E21F911-B646-6DA6-0702-A13C3F2CDF9F}"/>
              </a:ext>
            </a:extLst>
          </p:cNvPr>
          <p:cNvSpPr txBox="1"/>
          <p:nvPr/>
        </p:nvSpPr>
        <p:spPr>
          <a:xfrm>
            <a:off x="672659" y="1054001"/>
            <a:ext cx="8495513" cy="711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+mj-lt"/>
              </a:rPr>
              <a:t>こちらの画面に遷移しますので、ご自分が検索したいインベントリーに関係するキー項目を入力し、</a:t>
            </a:r>
            <a:endParaRPr lang="en-US" altLang="ja-JP" sz="1400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+mj-lt"/>
              </a:rPr>
              <a:t>検索ボタンを押下します。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A090458-AD5A-D2F9-3BE9-AA438B4B81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659" y="1839304"/>
            <a:ext cx="8271641" cy="2827289"/>
          </a:xfrm>
          <a:prstGeom prst="rect">
            <a:avLst/>
          </a:prstGeom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77AC0D4-1F9C-5CE5-A8AC-4B9350622206}"/>
              </a:ext>
            </a:extLst>
          </p:cNvPr>
          <p:cNvSpPr/>
          <p:nvPr/>
        </p:nvSpPr>
        <p:spPr>
          <a:xfrm>
            <a:off x="1849821" y="4981903"/>
            <a:ext cx="409903" cy="945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3AC7D41-79A7-F45B-A35E-FA3DDE593D34}"/>
              </a:ext>
            </a:extLst>
          </p:cNvPr>
          <p:cNvSpPr/>
          <p:nvPr/>
        </p:nvSpPr>
        <p:spPr>
          <a:xfrm>
            <a:off x="1849821" y="4992413"/>
            <a:ext cx="578069" cy="945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749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B9FFA2C-A44C-C5FB-F3EC-D6DD983622E8}"/>
              </a:ext>
            </a:extLst>
          </p:cNvPr>
          <p:cNvSpPr txBox="1"/>
          <p:nvPr/>
        </p:nvSpPr>
        <p:spPr>
          <a:xfrm>
            <a:off x="443537" y="467710"/>
            <a:ext cx="47485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600" dirty="0">
                <a:latin typeface="+mj-lt"/>
              </a:rPr>
              <a:t>【</a:t>
            </a:r>
            <a:r>
              <a:rPr lang="ja-JP" altLang="en-US" sz="1600" dirty="0">
                <a:latin typeface="+mj-lt"/>
              </a:rPr>
              <a:t>インベントリー検索</a:t>
            </a:r>
            <a:r>
              <a:rPr lang="en-US" altLang="ja-JP" sz="1600" dirty="0">
                <a:latin typeface="+mj-lt"/>
              </a:rPr>
              <a:t>/</a:t>
            </a:r>
            <a:r>
              <a:rPr lang="ja-JP" altLang="en-US" sz="1600" dirty="0">
                <a:latin typeface="+mj-lt"/>
              </a:rPr>
              <a:t>照会画面</a:t>
            </a:r>
            <a:r>
              <a:rPr lang="en-US" altLang="ja-JP" sz="1600" dirty="0">
                <a:latin typeface="+mj-lt"/>
              </a:rPr>
              <a:t>】(</a:t>
            </a:r>
            <a:r>
              <a:rPr lang="ja-JP" altLang="en-US" sz="1600" dirty="0">
                <a:latin typeface="+mj-lt"/>
              </a:rPr>
              <a:t>検索結果）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7C027E0-7011-C02D-1AED-E0D8B41D4562}"/>
              </a:ext>
            </a:extLst>
          </p:cNvPr>
          <p:cNvSpPr txBox="1"/>
          <p:nvPr/>
        </p:nvSpPr>
        <p:spPr>
          <a:xfrm>
            <a:off x="705244" y="1144314"/>
            <a:ext cx="55904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+mj-lt"/>
              </a:rPr>
              <a:t>条件に合致したインベントリーがリストアップされます。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68FD4CBE-D3ED-71F9-97D0-636C8A5D8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6931" y="1575201"/>
            <a:ext cx="7743825" cy="4815089"/>
          </a:xfrm>
          <a:prstGeom prst="rect">
            <a:avLst/>
          </a:prstGeom>
        </p:spPr>
      </p:pic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3C400CFE-D2F1-580C-6F08-DCF58043B390}"/>
              </a:ext>
            </a:extLst>
          </p:cNvPr>
          <p:cNvSpPr/>
          <p:nvPr/>
        </p:nvSpPr>
        <p:spPr>
          <a:xfrm>
            <a:off x="6862007" y="2598675"/>
            <a:ext cx="2501462" cy="672662"/>
          </a:xfrm>
          <a:prstGeom prst="wedgeRoundRectCallout">
            <a:avLst>
              <a:gd name="adj1" fmla="val -75618"/>
              <a:gd name="adj2" fmla="val 9047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/>
              <a:t>リストアップされたインベントリー情報をこのボタンでダウンロードできます。</a:t>
            </a:r>
          </a:p>
        </p:txBody>
      </p:sp>
    </p:spTree>
    <p:extLst>
      <p:ext uri="{BB962C8B-B14F-4D97-AF65-F5344CB8AC3E}">
        <p14:creationId xmlns:p14="http://schemas.microsoft.com/office/powerpoint/2010/main" val="152290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2D46C10-1AF7-EB11-04AD-584F55801933}"/>
              </a:ext>
            </a:extLst>
          </p:cNvPr>
          <p:cNvSpPr txBox="1"/>
          <p:nvPr/>
        </p:nvSpPr>
        <p:spPr>
          <a:xfrm>
            <a:off x="159757" y="508817"/>
            <a:ext cx="38026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600" dirty="0">
                <a:latin typeface="+mj-lt"/>
              </a:rPr>
              <a:t>【</a:t>
            </a:r>
            <a:r>
              <a:rPr lang="ja-JP" altLang="en-US" sz="1600" dirty="0">
                <a:latin typeface="+mj-lt"/>
              </a:rPr>
              <a:t>インベントリー詳細画面</a:t>
            </a:r>
            <a:r>
              <a:rPr lang="en-US" altLang="ja-JP" sz="1600" dirty="0">
                <a:latin typeface="+mj-lt"/>
              </a:rPr>
              <a:t>】1/2</a:t>
            </a:r>
            <a:endParaRPr lang="ja-JP" altLang="en-US" sz="1600" dirty="0">
              <a:latin typeface="+mj-lt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202C831-95E1-4F95-BE13-601A8F7F6DF6}"/>
              </a:ext>
            </a:extLst>
          </p:cNvPr>
          <p:cNvSpPr txBox="1"/>
          <p:nvPr/>
        </p:nvSpPr>
        <p:spPr>
          <a:xfrm>
            <a:off x="672659" y="1054001"/>
            <a:ext cx="5738651" cy="3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+mj-lt"/>
              </a:rPr>
              <a:t>これまで同様インベントリー詳細情報が以下のように確認できます。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98EB12B8-1172-ED43-153A-F2A4458C7B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658" y="1549229"/>
            <a:ext cx="8702569" cy="4904123"/>
          </a:xfrm>
          <a:prstGeom prst="rect">
            <a:avLst/>
          </a:prstGeom>
        </p:spPr>
      </p:pic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2FE1123E-679E-F687-ED9F-206008C68B3A}"/>
              </a:ext>
            </a:extLst>
          </p:cNvPr>
          <p:cNvSpPr/>
          <p:nvPr/>
        </p:nvSpPr>
        <p:spPr>
          <a:xfrm>
            <a:off x="4374931" y="1675382"/>
            <a:ext cx="3080583" cy="430924"/>
          </a:xfrm>
          <a:prstGeom prst="wedgeRoundRectCallout">
            <a:avLst>
              <a:gd name="adj1" fmla="val -10554"/>
              <a:gd name="adj2" fmla="val 241768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/>
              <a:t>保証満了日は今回から</a:t>
            </a:r>
            <a:r>
              <a:rPr kumimoji="1" lang="en-US" altLang="ja-JP" sz="1200" dirty="0"/>
              <a:t>IBM</a:t>
            </a:r>
            <a:r>
              <a:rPr kumimoji="1" lang="ja-JP" altLang="en-US" sz="1200" dirty="0"/>
              <a:t>の都合により満了日</a:t>
            </a:r>
            <a:r>
              <a:rPr lang="ja-JP" altLang="en-US" sz="1200" dirty="0"/>
              <a:t>が過ぎた機器は表示されません。</a:t>
            </a:r>
            <a:endParaRPr kumimoji="1" lang="ja-JP" altLang="en-US" sz="1200" dirty="0"/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C5ACC26F-CA3A-B8D4-2ECE-6F7A494BB43D}"/>
              </a:ext>
            </a:extLst>
          </p:cNvPr>
          <p:cNvSpPr/>
          <p:nvPr/>
        </p:nvSpPr>
        <p:spPr>
          <a:xfrm>
            <a:off x="6072531" y="4269647"/>
            <a:ext cx="3160811" cy="430924"/>
          </a:xfrm>
          <a:prstGeom prst="wedgeRoundRectCallout">
            <a:avLst>
              <a:gd name="adj1" fmla="val -100847"/>
              <a:gd name="adj2" fmla="val -10701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/>
              <a:t>今回保守契約に関するサマリーを用意しました。契約の有無を</a:t>
            </a:r>
            <a:r>
              <a:rPr lang="ja-JP" altLang="en-US" sz="1200" dirty="0"/>
              <a:t>ここで確認できます。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14552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1C4AC0B-5DC0-FA7B-DD0A-BB4124DDDB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30" y="1878387"/>
            <a:ext cx="8324194" cy="229422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992E1991-6466-AC53-1AD5-2525C945EE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821" y="4172607"/>
            <a:ext cx="8324193" cy="2294220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CE0CD8A-AEBD-C0D0-5DF3-B4C9D59D13B8}"/>
              </a:ext>
            </a:extLst>
          </p:cNvPr>
          <p:cNvSpPr/>
          <p:nvPr/>
        </p:nvSpPr>
        <p:spPr>
          <a:xfrm>
            <a:off x="630621" y="1734207"/>
            <a:ext cx="8410903" cy="4719145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41F3602-E815-A5C2-4415-2CDF24376D4D}"/>
              </a:ext>
            </a:extLst>
          </p:cNvPr>
          <p:cNvSpPr txBox="1"/>
          <p:nvPr/>
        </p:nvSpPr>
        <p:spPr>
          <a:xfrm>
            <a:off x="485578" y="515834"/>
            <a:ext cx="34242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600" dirty="0">
                <a:latin typeface="+mj-lt"/>
              </a:rPr>
              <a:t>【</a:t>
            </a:r>
            <a:r>
              <a:rPr lang="ja-JP" altLang="en-US" sz="1600" dirty="0">
                <a:latin typeface="+mj-lt"/>
              </a:rPr>
              <a:t>インベントリー詳細画面</a:t>
            </a:r>
            <a:r>
              <a:rPr lang="en-US" altLang="ja-JP" sz="1600" dirty="0">
                <a:latin typeface="+mj-lt"/>
              </a:rPr>
              <a:t>】2/2</a:t>
            </a:r>
            <a:endParaRPr lang="ja-JP" altLang="en-US" sz="1600" dirty="0">
              <a:latin typeface="+mj-lt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176C1F0-204D-D2DD-F2FC-7BB0308C9110}"/>
              </a:ext>
            </a:extLst>
          </p:cNvPr>
          <p:cNvSpPr txBox="1"/>
          <p:nvPr/>
        </p:nvSpPr>
        <p:spPr>
          <a:xfrm>
            <a:off x="706821" y="1118817"/>
            <a:ext cx="7196958" cy="3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00" dirty="0">
                <a:latin typeface="+mj-lt"/>
              </a:rPr>
              <a:t>新しいメニューでは</a:t>
            </a:r>
            <a:r>
              <a:rPr lang="en-US" altLang="ja-JP" sz="1400" dirty="0">
                <a:latin typeface="+mj-lt"/>
              </a:rPr>
              <a:t>SW</a:t>
            </a:r>
            <a:r>
              <a:rPr lang="ja-JP" altLang="en-US" sz="1400" dirty="0">
                <a:latin typeface="+mj-lt"/>
              </a:rPr>
              <a:t>のインベントリー情報もご提供できることとなりました。</a:t>
            </a:r>
          </a:p>
        </p:txBody>
      </p:sp>
    </p:spTree>
    <p:extLst>
      <p:ext uri="{BB962C8B-B14F-4D97-AF65-F5344CB8AC3E}">
        <p14:creationId xmlns:p14="http://schemas.microsoft.com/office/powerpoint/2010/main" val="1698202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9771314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3215</TotalTime>
  <Words>255</Words>
  <Application>Microsoft Office PowerPoint</Application>
  <PresentationFormat>A4 210 x 297 mm</PresentationFormat>
  <Paragraphs>29</Paragraphs>
  <Slides>8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メイリオ</vt:lpstr>
      <vt:lpstr>游ゴシック</vt:lpstr>
      <vt:lpstr>Arial</vt:lpstr>
      <vt:lpstr>Calibri</vt:lpstr>
      <vt:lpstr>Wingdings</vt:lpstr>
      <vt:lpstr>デザインの設定</vt:lpstr>
      <vt:lpstr>インベントリー管理システム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久保 純一</dc:creator>
  <cp:lastModifiedBy>土屋 貴史</cp:lastModifiedBy>
  <cp:revision>570</cp:revision>
  <cp:lastPrinted>2020-03-18T02:20:42Z</cp:lastPrinted>
  <dcterms:created xsi:type="dcterms:W3CDTF">2016-12-16T00:28:45Z</dcterms:created>
  <dcterms:modified xsi:type="dcterms:W3CDTF">2025-02-08T05:16:11Z</dcterms:modified>
</cp:coreProperties>
</file>