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5" r:id="rId1"/>
  </p:sldMasterIdLst>
  <p:notesMasterIdLst>
    <p:notesMasterId r:id="rId16"/>
  </p:notesMasterIdLst>
  <p:handoutMasterIdLst>
    <p:handoutMasterId r:id="rId17"/>
  </p:handoutMasterIdLst>
  <p:sldIdLst>
    <p:sldId id="266" r:id="rId2"/>
    <p:sldId id="275" r:id="rId3"/>
    <p:sldId id="271" r:id="rId4"/>
    <p:sldId id="276" r:id="rId5"/>
    <p:sldId id="274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260" r:id="rId1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6268" userDrawn="1">
          <p15:clr>
            <a:srgbClr val="A4A3A4"/>
          </p15:clr>
        </p15:guide>
        <p15:guide id="4" pos="490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351" userDrawn="1">
          <p15:clr>
            <a:srgbClr val="A4A3A4"/>
          </p15:clr>
        </p15:guide>
        <p15:guide id="7" pos="2320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E"/>
    <a:srgbClr val="004294"/>
    <a:srgbClr val="008ECD"/>
    <a:srgbClr val="0077C8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3957" autoAdjust="0"/>
  </p:normalViewPr>
  <p:slideViewPr>
    <p:cSldViewPr snapToGrid="0" showGuides="1">
      <p:cViewPr varScale="1">
        <p:scale>
          <a:sx n="80" d="100"/>
          <a:sy n="80" d="100"/>
        </p:scale>
        <p:origin x="902" y="53"/>
      </p:cViewPr>
      <p:guideLst>
        <p:guide orient="horz" pos="527"/>
        <p:guide pos="6268"/>
        <p:guide pos="490"/>
        <p:guide orient="horz" pos="799"/>
        <p:guide pos="351"/>
        <p:guide pos="232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6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9011-6527-48BF-9980-2430695214CA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BEA6-8FA8-4078-9D18-FD13F4002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878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611F-0EF9-4E00-962D-38CC94D649C3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6331-3B95-4894-92CE-CD444FBF9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585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99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74461-15E1-3750-901F-F4D779F8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D5E6DF-68EB-BA1B-F1AB-D770EF8FF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C5C26F-6624-0878-E61C-20EC75B6F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BFCEC8-5977-0B50-983E-71B03EA81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56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2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0EE0-6F8E-2F43-A412-E75BF380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0B61D9-A8F6-4D15-812F-F2C3B9E7F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E69B8D-6706-FB7D-5E66-C27D4607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2AE0DF-39EC-733D-938A-CD66D7B15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9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矢印&#10;&#10;自動的に生成された説明">
            <a:extLst>
              <a:ext uri="{FF2B5EF4-FFF2-40B4-BE49-F238E27FC236}">
                <a16:creationId xmlns:a16="http://schemas.microsoft.com/office/drawing/2014/main" id="{49339497-890B-41C2-6A63-E9AC3987B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1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465BAB-55A2-F1C2-5BE1-FB3FD4361AAF}"/>
              </a:ext>
            </a:extLst>
          </p:cNvPr>
          <p:cNvSpPr/>
          <p:nvPr userDrawn="1"/>
        </p:nvSpPr>
        <p:spPr>
          <a:xfrm>
            <a:off x="9526410" y="6486985"/>
            <a:ext cx="231619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 anchorCtr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8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2024 IGUAZU Corporation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5403C0-CEB5-321D-356A-1D0A07435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38" y="188369"/>
            <a:ext cx="974426" cy="3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ベー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1D1702E5-0267-5A91-0440-495512BD5039}"/>
              </a:ext>
            </a:extLst>
          </p:cNvPr>
          <p:cNvSpPr txBox="1">
            <a:spLocks/>
          </p:cNvSpPr>
          <p:nvPr userDrawn="1"/>
        </p:nvSpPr>
        <p:spPr>
          <a:xfrm>
            <a:off x="11789516" y="6516000"/>
            <a:ext cx="258762" cy="200324"/>
          </a:xfrm>
          <a:prstGeom prst="rect">
            <a:avLst/>
          </a:prstGeom>
          <a:noFill/>
        </p:spPr>
        <p:txBody>
          <a:bodyPr wrap="none" lIns="72000" tIns="36000" rIns="72000" bIns="36000" anchor="b" anchorCtr="0"/>
          <a:lstStyle>
            <a:defPPr>
              <a:defRPr lang="ja-JP"/>
            </a:defPPr>
            <a:lvl1pPr marL="0" algn="ctr" defTabSz="914400" rtl="0" eaLnBrk="1" latinLnBrk="0" hangingPunct="1">
              <a:defRPr kumimoji="1" sz="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53A74-1AEF-4BCD-991F-1EA2CCBD2E3A}" type="slidenum">
              <a:rPr lang="ja-JP" alt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424ECD-78A8-B3D0-7433-4006166F9C1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0" y="599976"/>
            <a:ext cx="11196000" cy="215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C81A0C-7F74-BFA8-C19C-B02CBC210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38" y="188369"/>
            <a:ext cx="974426" cy="3229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0C0358-2FE1-933C-A100-5C39C4300A28}"/>
              </a:ext>
            </a:extLst>
          </p:cNvPr>
          <p:cNvSpPr/>
          <p:nvPr userDrawn="1"/>
        </p:nvSpPr>
        <p:spPr>
          <a:xfrm>
            <a:off x="9526410" y="6486985"/>
            <a:ext cx="231619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 anchorCtr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8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2024 IGUAZU Corporation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0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終_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2757963"/>
            <a:ext cx="2992582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1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9" r:id="rId3"/>
  </p:sldLayoutIdLst>
  <p:hf hdr="0" ftr="0" dt="0"/>
  <p:txStyles>
    <p:titleStyle>
      <a:lvl1pPr algn="l" defTabSz="91449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4" indent="-228624" algn="l" defTabSz="9144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8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4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8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7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3.i-guazu.co.j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13.i-guazu.co.j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444C3-4C60-7236-3F60-C5594D2CDA3D}"/>
              </a:ext>
            </a:extLst>
          </p:cNvPr>
          <p:cNvSpPr txBox="1"/>
          <p:nvPr/>
        </p:nvSpPr>
        <p:spPr>
          <a:xfrm>
            <a:off x="4351600" y="5169166"/>
            <a:ext cx="4076254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+mj-lt"/>
              </a:rPr>
              <a:t>株式会社イグアス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2AA78F0-FBA5-B536-0A8A-4EF6FA8F2D92}"/>
              </a:ext>
            </a:extLst>
          </p:cNvPr>
          <p:cNvSpPr txBox="1">
            <a:spLocks/>
          </p:cNvSpPr>
          <p:nvPr/>
        </p:nvSpPr>
        <p:spPr>
          <a:xfrm>
            <a:off x="4128862" y="2061367"/>
            <a:ext cx="5818701" cy="477837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spc="150" dirty="0">
                <a:cs typeface="メイリオ" pitchFamily="50" charset="-128"/>
              </a:rPr>
              <a:t>Partner Value Network</a:t>
            </a:r>
            <a:br>
              <a:rPr lang="en-US" altLang="ja-JP" sz="2800" spc="150" dirty="0">
                <a:cs typeface="メイリオ" pitchFamily="50" charset="-128"/>
              </a:rPr>
            </a:br>
            <a:r>
              <a:rPr lang="ja-JP" altLang="en-US" sz="2800" spc="150" dirty="0">
                <a:cs typeface="メイリオ" pitchFamily="50" charset="-128"/>
              </a:rPr>
              <a:t>各種お申し込み方法</a:t>
            </a:r>
            <a:br>
              <a:rPr lang="en-US" altLang="ja-JP" sz="2800" spc="150" dirty="0">
                <a:cs typeface="メイリオ" pitchFamily="50" charset="-128"/>
              </a:rPr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6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73003E-D0F8-3854-2B1C-CB0B5616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3" y="1356865"/>
            <a:ext cx="3678749" cy="36286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51E690-8B22-CBAE-4043-27402AB29101}"/>
              </a:ext>
            </a:extLst>
          </p:cNvPr>
          <p:cNvSpPr txBox="1"/>
          <p:nvPr/>
        </p:nvSpPr>
        <p:spPr>
          <a:xfrm>
            <a:off x="790576" y="829611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会員管理 </a:t>
            </a:r>
            <a:r>
              <a:rPr lang="en-US" altLang="ja-JP" dirty="0"/>
              <a:t>&gt; </a:t>
            </a:r>
            <a:r>
              <a:rPr lang="ja-JP" altLang="en-US" dirty="0"/>
              <a:t>会員一覧と進み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FFCD18-9A1B-9154-FE4B-750F2C7F370A}"/>
              </a:ext>
            </a:extLst>
          </p:cNvPr>
          <p:cNvSpPr txBox="1"/>
          <p:nvPr/>
        </p:nvSpPr>
        <p:spPr>
          <a:xfrm>
            <a:off x="5276850" y="829611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会員一覧から変更希望者を検索 </a:t>
            </a:r>
            <a:r>
              <a:rPr lang="en-US" altLang="ja-JP" dirty="0"/>
              <a:t>&gt; </a:t>
            </a:r>
            <a:r>
              <a:rPr lang="ja-JP" altLang="en-US" dirty="0"/>
              <a:t>赤枠をクリック</a:t>
            </a:r>
            <a:endParaRPr kumimoji="1"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5435532-0636-43F9-738E-4B72FEB28153}"/>
              </a:ext>
            </a:extLst>
          </p:cNvPr>
          <p:cNvGrpSpPr/>
          <p:nvPr/>
        </p:nvGrpSpPr>
        <p:grpSpPr>
          <a:xfrm>
            <a:off x="5648324" y="1356865"/>
            <a:ext cx="4448175" cy="4630080"/>
            <a:chOff x="5648324" y="1356865"/>
            <a:chExt cx="4448175" cy="463008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E4A9673-5123-D53C-6B62-655272FE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1748" b="16078"/>
            <a:stretch/>
          </p:blipFill>
          <p:spPr>
            <a:xfrm>
              <a:off x="5648324" y="1356865"/>
              <a:ext cx="4448175" cy="463008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EBCB604-5977-281D-B4E7-24FE10C1677B}"/>
                </a:ext>
              </a:extLst>
            </p:cNvPr>
            <p:cNvSpPr/>
            <p:nvPr/>
          </p:nvSpPr>
          <p:spPr>
            <a:xfrm>
              <a:off x="6496050" y="2771775"/>
              <a:ext cx="790575" cy="133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19081B8-7567-F778-B795-506873A73E00}"/>
                </a:ext>
              </a:extLst>
            </p:cNvPr>
            <p:cNvSpPr/>
            <p:nvPr/>
          </p:nvSpPr>
          <p:spPr>
            <a:xfrm>
              <a:off x="7686676" y="5767869"/>
              <a:ext cx="6096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800" dirty="0">
                  <a:solidFill>
                    <a:sysClr val="windowText" lastClr="000000"/>
                  </a:solidFill>
                </a:rPr>
                <a:t>xx</a:t>
              </a:r>
              <a:r>
                <a:rPr lang="ja-JP" altLang="en-US" sz="800" dirty="0">
                  <a:solidFill>
                    <a:sysClr val="windowText" lastClr="000000"/>
                  </a:solidFill>
                </a:rPr>
                <a:t>会社</a:t>
              </a:r>
              <a:endParaRPr kumimoji="1" lang="ja-JP" altLang="en-US" sz="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8BA65F3-5A88-C91F-F81C-B3354C00AB74}"/>
                </a:ext>
              </a:extLst>
            </p:cNvPr>
            <p:cNvSpPr/>
            <p:nvPr/>
          </p:nvSpPr>
          <p:spPr>
            <a:xfrm>
              <a:off x="8629651" y="5785246"/>
              <a:ext cx="609600" cy="144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0978B08-3386-5787-A410-65125EC5F07B}"/>
                </a:ext>
              </a:extLst>
            </p:cNvPr>
            <p:cNvSpPr/>
            <p:nvPr/>
          </p:nvSpPr>
          <p:spPr>
            <a:xfrm>
              <a:off x="7179473" y="5749315"/>
              <a:ext cx="488153" cy="1995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A68DBD6-F033-5EA8-DE86-C16D6677ABD3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123489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　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①管理者様にて変更</a:t>
            </a:r>
            <a:endParaRPr kumimoji="1" lang="en-US" altLang="ja-JP" sz="2400" kern="1200" dirty="0">
              <a:solidFill>
                <a:schemeClr val="dk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539BBA1E-8FBB-AC7F-609B-F0119BB2241E}"/>
              </a:ext>
            </a:extLst>
          </p:cNvPr>
          <p:cNvSpPr/>
          <p:nvPr/>
        </p:nvSpPr>
        <p:spPr>
          <a:xfrm>
            <a:off x="4743449" y="3068354"/>
            <a:ext cx="371476" cy="721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C14AB7-063B-F1BD-6E46-A63F5557BE9E}"/>
              </a:ext>
            </a:extLst>
          </p:cNvPr>
          <p:cNvSpPr/>
          <p:nvPr/>
        </p:nvSpPr>
        <p:spPr>
          <a:xfrm>
            <a:off x="1007273" y="3428999"/>
            <a:ext cx="1412077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090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34CDF-1C48-C13D-9F44-ACC2ADEAFA6F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123489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　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①管理者様</a:t>
            </a:r>
            <a:r>
              <a:rPr lang="ja-JP" altLang="en-US" sz="24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にて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変更</a:t>
            </a:r>
            <a:endParaRPr kumimoji="1" lang="en-US" altLang="ja-JP" sz="2400" kern="1200" dirty="0">
              <a:solidFill>
                <a:schemeClr val="dk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8CE11B-B1ED-62AB-F892-084F7112F433}"/>
              </a:ext>
            </a:extLst>
          </p:cNvPr>
          <p:cNvSpPr txBox="1"/>
          <p:nvPr/>
        </p:nvSpPr>
        <p:spPr>
          <a:xfrm>
            <a:off x="1104900" y="762214"/>
            <a:ext cx="813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赤枠</a:t>
            </a:r>
            <a:r>
              <a:rPr lang="ja-JP" altLang="en-US" dirty="0"/>
              <a:t>が権限となります。ご希望のものを選択し、変更をお願いします。</a:t>
            </a:r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6451B12-C066-27C9-28C0-E80F45B774F8}"/>
              </a:ext>
            </a:extLst>
          </p:cNvPr>
          <p:cNvGrpSpPr/>
          <p:nvPr/>
        </p:nvGrpSpPr>
        <p:grpSpPr>
          <a:xfrm>
            <a:off x="3785321" y="1353204"/>
            <a:ext cx="4621358" cy="5228571"/>
            <a:chOff x="3036742" y="1353204"/>
            <a:chExt cx="4621358" cy="522857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0DA67C9-67C9-D75B-4654-F2454C73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6742" y="1353204"/>
              <a:ext cx="4621358" cy="5141425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01F61F9-E301-C117-D4B9-B10B128CBB29}"/>
                </a:ext>
              </a:extLst>
            </p:cNvPr>
            <p:cNvSpPr/>
            <p:nvPr/>
          </p:nvSpPr>
          <p:spPr>
            <a:xfrm>
              <a:off x="3103094" y="5386387"/>
              <a:ext cx="4555005" cy="11953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9B1A84E-26D8-EC87-EDE5-1460AEFF1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123" t="83716" b="13135"/>
            <a:stretch/>
          </p:blipFill>
          <p:spPr>
            <a:xfrm>
              <a:off x="4270451" y="5638798"/>
              <a:ext cx="2720898" cy="16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39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06166-3D0A-4E7B-C1BA-6BBEAF85C07A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123489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　②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変更申請手続き</a:t>
            </a:r>
            <a:endParaRPr kumimoji="1" lang="en-US" altLang="ja-JP" sz="2400" kern="1200" dirty="0">
              <a:solidFill>
                <a:schemeClr val="dk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4F9B2A0-067D-04D1-4D54-D60D1A5B6C09}"/>
              </a:ext>
            </a:extLst>
          </p:cNvPr>
          <p:cNvGrpSpPr/>
          <p:nvPr/>
        </p:nvGrpSpPr>
        <p:grpSpPr>
          <a:xfrm>
            <a:off x="467936" y="1439116"/>
            <a:ext cx="9371390" cy="3979768"/>
            <a:chOff x="467936" y="1439116"/>
            <a:chExt cx="9371390" cy="397976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ED35CB2-13A9-AA99-7617-B61FA733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36" y="1439116"/>
              <a:ext cx="9241057" cy="3979768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79AFE67-F7C3-A651-7109-BE6CD1E07558}"/>
                </a:ext>
              </a:extLst>
            </p:cNvPr>
            <p:cNvSpPr/>
            <p:nvPr/>
          </p:nvSpPr>
          <p:spPr>
            <a:xfrm>
              <a:off x="9503018" y="1439117"/>
              <a:ext cx="336308" cy="2944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6B8DBEE-6032-6B5A-8120-815551FEE9EF}"/>
              </a:ext>
            </a:extLst>
          </p:cNvPr>
          <p:cNvGrpSpPr/>
          <p:nvPr/>
        </p:nvGrpSpPr>
        <p:grpSpPr>
          <a:xfrm>
            <a:off x="9403627" y="1981089"/>
            <a:ext cx="1691787" cy="2552921"/>
            <a:chOff x="9165502" y="2790714"/>
            <a:chExt cx="1691787" cy="255292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54817CF-E0AF-3A73-A906-523F522B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5502" y="2790714"/>
              <a:ext cx="1691787" cy="2552921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6182545-DA67-A7DF-E4BD-44CC92CD6B64}"/>
                </a:ext>
              </a:extLst>
            </p:cNvPr>
            <p:cNvSpPr/>
            <p:nvPr/>
          </p:nvSpPr>
          <p:spPr>
            <a:xfrm>
              <a:off x="9238390" y="3772740"/>
              <a:ext cx="1201871" cy="2944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A22100-E273-E5F0-A459-D69AF28708B0}"/>
              </a:ext>
            </a:extLst>
          </p:cNvPr>
          <p:cNvSpPr txBox="1"/>
          <p:nvPr/>
        </p:nvSpPr>
        <p:spPr>
          <a:xfrm>
            <a:off x="534611" y="838638"/>
            <a:ext cx="813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画面右上の人型マーク　＞　変更申請をクリック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031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F7F6031-679F-AF4C-0EC6-71AB3C547097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123489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　②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変更申請手続き</a:t>
            </a:r>
            <a:endParaRPr kumimoji="1" lang="en-US" altLang="ja-JP" sz="2400" kern="1200" dirty="0">
              <a:solidFill>
                <a:schemeClr val="dk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D620AB-25B2-FCDE-A3AF-A69B5F502781}"/>
              </a:ext>
            </a:extLst>
          </p:cNvPr>
          <p:cNvGrpSpPr/>
          <p:nvPr/>
        </p:nvGrpSpPr>
        <p:grpSpPr>
          <a:xfrm>
            <a:off x="876905" y="1318911"/>
            <a:ext cx="4125839" cy="2827173"/>
            <a:chOff x="446161" y="1478127"/>
            <a:chExt cx="4954514" cy="352074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5702B1E-13C4-F420-8E47-072E85DE9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161" y="1478127"/>
              <a:ext cx="4610500" cy="3520745"/>
            </a:xfrm>
            <a:prstGeom prst="rect">
              <a:avLst/>
            </a:prstGeom>
          </p:spPr>
        </p:pic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B8EB6AE6-28EC-91AC-2A92-C8D5199EBF77}"/>
                </a:ext>
              </a:extLst>
            </p:cNvPr>
            <p:cNvSpPr/>
            <p:nvPr/>
          </p:nvSpPr>
          <p:spPr>
            <a:xfrm>
              <a:off x="3346366" y="2957512"/>
              <a:ext cx="1406609" cy="633413"/>
            </a:xfrm>
            <a:prstGeom prst="wedgeRectCallout">
              <a:avLst>
                <a:gd name="adj1" fmla="val -58457"/>
                <a:gd name="adj2" fmla="val 4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権限を選択</a:t>
              </a:r>
              <a:endParaRPr kumimoji="1" lang="ja-JP" altLang="en-US" sz="1400" dirty="0"/>
            </a:p>
          </p:txBody>
        </p:sp>
        <p:sp>
          <p:nvSpPr>
            <p:cNvPr id="10" name="吹き出し: 四角形 9">
              <a:extLst>
                <a:ext uri="{FF2B5EF4-FFF2-40B4-BE49-F238E27FC236}">
                  <a16:creationId xmlns:a16="http://schemas.microsoft.com/office/drawing/2014/main" id="{EF3B593A-9A83-B349-B24B-3FF11BB1752B}"/>
                </a:ext>
              </a:extLst>
            </p:cNvPr>
            <p:cNvSpPr/>
            <p:nvPr/>
          </p:nvSpPr>
          <p:spPr>
            <a:xfrm>
              <a:off x="3650052" y="3925566"/>
              <a:ext cx="1750623" cy="633413"/>
            </a:xfrm>
            <a:prstGeom prst="wedgeRectCallout">
              <a:avLst>
                <a:gd name="adj1" fmla="val -61843"/>
                <a:gd name="adj2" fmla="val -3419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*</a:t>
              </a:r>
              <a:r>
                <a:rPr kumimoji="1" lang="ja-JP" altLang="en-US" sz="1400" dirty="0"/>
                <a:t>申請先を選択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90CC96-0FF6-8D9E-12DB-CA59E6E843E0}"/>
              </a:ext>
            </a:extLst>
          </p:cNvPr>
          <p:cNvSpPr txBox="1"/>
          <p:nvPr/>
        </p:nvSpPr>
        <p:spPr>
          <a:xfrm>
            <a:off x="1072778" y="4269380"/>
            <a:ext cx="678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*</a:t>
            </a:r>
            <a:r>
              <a:rPr lang="ja-JP" altLang="en-US" dirty="0"/>
              <a:t>ご選択頂いた申請先様に承認依頼メールが届きます。</a:t>
            </a:r>
            <a:endParaRPr lang="en-US" altLang="ja-JP" dirty="0"/>
          </a:p>
          <a:p>
            <a:r>
              <a:rPr lang="ja-JP" altLang="en-US" dirty="0"/>
              <a:t>  </a:t>
            </a:r>
            <a:r>
              <a:rPr lang="en-US" altLang="ja-JP" dirty="0"/>
              <a:t>URL</a:t>
            </a:r>
            <a:r>
              <a:rPr lang="ja-JP" altLang="en-US" dirty="0"/>
              <a:t>にて承認手続きをお願いします。　</a:t>
            </a:r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675F23D-09DF-3830-C171-E38638F98F3A}"/>
              </a:ext>
            </a:extLst>
          </p:cNvPr>
          <p:cNvGrpSpPr/>
          <p:nvPr/>
        </p:nvGrpSpPr>
        <p:grpSpPr>
          <a:xfrm>
            <a:off x="5631395" y="1278288"/>
            <a:ext cx="4343400" cy="2991092"/>
            <a:chOff x="5705475" y="1410650"/>
            <a:chExt cx="5355169" cy="344615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88F59E-184E-22B2-3227-8B879A2E4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5475" y="1410650"/>
              <a:ext cx="5355169" cy="3446150"/>
            </a:xfrm>
            <a:prstGeom prst="rect">
              <a:avLst/>
            </a:prstGeom>
          </p:spPr>
        </p:pic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DD89E29A-31AA-ABC6-CFF3-4A64C01C9EAD}"/>
                </a:ext>
              </a:extLst>
            </p:cNvPr>
            <p:cNvSpPr/>
            <p:nvPr/>
          </p:nvSpPr>
          <p:spPr>
            <a:xfrm>
              <a:off x="9118516" y="2452687"/>
              <a:ext cx="1406609" cy="633413"/>
            </a:xfrm>
            <a:prstGeom prst="wedgeRectCallout">
              <a:avLst>
                <a:gd name="adj1" fmla="val -58457"/>
                <a:gd name="adj2" fmla="val 425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権限を選択</a:t>
              </a:r>
              <a:endParaRPr kumimoji="1" lang="ja-JP" altLang="en-US" sz="1400" dirty="0"/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E8BCF9BD-6DEA-507B-CDCE-072EAA9F25CE}"/>
                </a:ext>
              </a:extLst>
            </p:cNvPr>
            <p:cNvSpPr/>
            <p:nvPr/>
          </p:nvSpPr>
          <p:spPr>
            <a:xfrm>
              <a:off x="8946508" y="3559092"/>
              <a:ext cx="1750623" cy="633413"/>
            </a:xfrm>
            <a:prstGeom prst="wedgeRectCallout">
              <a:avLst>
                <a:gd name="adj1" fmla="val -61843"/>
                <a:gd name="adj2" fmla="val -3419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*</a:t>
              </a:r>
              <a:r>
                <a:rPr kumimoji="1" lang="ja-JP" altLang="en-US" sz="1400" dirty="0"/>
                <a:t>申請先を選択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BE145-DE83-F4EA-1292-62F0EBB0319D}"/>
              </a:ext>
            </a:extLst>
          </p:cNvPr>
          <p:cNvSpPr txBox="1"/>
          <p:nvPr/>
        </p:nvSpPr>
        <p:spPr>
          <a:xfrm>
            <a:off x="695930" y="839681"/>
            <a:ext cx="903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ワークフローが画面となり、ご自身で申請先を選んでいただきます。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8390C77-4FE8-EA4D-9A95-F60A18B97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04" y="4547402"/>
            <a:ext cx="3947338" cy="2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7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DE69-F457-55C7-A904-F96EE32F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6811A542-B525-FE51-8424-A596179E1A0F}"/>
              </a:ext>
            </a:extLst>
          </p:cNvPr>
          <p:cNvSpPr txBox="1">
            <a:spLocks/>
          </p:cNvSpPr>
          <p:nvPr/>
        </p:nvSpPr>
        <p:spPr>
          <a:xfrm>
            <a:off x="534612" y="170764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kumimoji="1" lang="en-US" altLang="ja-JP" sz="2400" dirty="0">
                <a:latin typeface="+mj-ea"/>
                <a:ea typeface="+mj-ea"/>
              </a:rPr>
              <a:t>AGENDA</a:t>
            </a:r>
            <a:endParaRPr lang="ja-JP" altLang="en-US" sz="2800" b="0" dirty="0"/>
          </a:p>
        </p:txBody>
      </p:sp>
      <p:sp>
        <p:nvSpPr>
          <p:cNvPr id="2" name="テキスト プレースホルダー 2">
            <a:extLst>
              <a:ext uri="{FF2B5EF4-FFF2-40B4-BE49-F238E27FC236}">
                <a16:creationId xmlns:a16="http://schemas.microsoft.com/office/drawing/2014/main" id="{79C9D7B9-F93C-692E-A5FA-9CD64421E7F8}"/>
              </a:ext>
            </a:extLst>
          </p:cNvPr>
          <p:cNvSpPr txBox="1">
            <a:spLocks/>
          </p:cNvSpPr>
          <p:nvPr/>
        </p:nvSpPr>
        <p:spPr>
          <a:xfrm>
            <a:off x="612160" y="1134743"/>
            <a:ext cx="9033693" cy="3395663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PVN</a:t>
            </a:r>
            <a:r>
              <a:rPr lang="ja-JP" altLang="en-US" dirty="0"/>
              <a:t>ご利用開始方法 </a:t>
            </a:r>
            <a:r>
              <a:rPr lang="en-US" altLang="ja-JP" sz="1600" dirty="0"/>
              <a:t>-</a:t>
            </a:r>
            <a:r>
              <a:rPr lang="ja-JP" altLang="en-US" sz="1600" dirty="0"/>
              <a:t>パートナー様が初めて</a:t>
            </a:r>
            <a:r>
              <a:rPr lang="en-US" altLang="ja-JP" sz="1600" dirty="0"/>
              <a:t>PVN</a:t>
            </a:r>
            <a:r>
              <a:rPr lang="ja-JP" altLang="en-US" sz="1600" dirty="0"/>
              <a:t>をご利用になる場合</a:t>
            </a:r>
            <a:r>
              <a:rPr lang="en-US" altLang="ja-JP" sz="1600" dirty="0"/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ユーザー登録方法 </a:t>
            </a:r>
            <a:r>
              <a:rPr lang="en-US" altLang="ja-JP" sz="1600" dirty="0"/>
              <a:t>-</a:t>
            </a:r>
            <a:r>
              <a:rPr lang="ja-JP" altLang="en-US" sz="1600" dirty="0"/>
              <a:t>会社は</a:t>
            </a:r>
            <a:r>
              <a:rPr lang="en-US" altLang="ja-JP" sz="1600" dirty="0"/>
              <a:t>PVN</a:t>
            </a:r>
            <a:r>
              <a:rPr lang="ja-JP" altLang="en-US" sz="1600" dirty="0"/>
              <a:t>に登録済みで、新規ユーザー登録する場合</a:t>
            </a:r>
            <a:r>
              <a:rPr lang="en-US" altLang="ja-JP" sz="1600" dirty="0"/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権限（ロール）について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権限（ロール）変更方法 </a:t>
            </a:r>
            <a:r>
              <a:rPr lang="en-US" altLang="ja-JP" sz="1600" dirty="0"/>
              <a:t>-</a:t>
            </a:r>
            <a:r>
              <a:rPr lang="ja-JP" altLang="en-US" sz="1600" dirty="0"/>
              <a:t>登録済みのユーザーに、権限を追加する場合</a:t>
            </a:r>
            <a:r>
              <a:rPr lang="en-US" altLang="ja-JP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2064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7F86903-C15E-B187-4ED0-C494BCD8CAE9}"/>
              </a:ext>
            </a:extLst>
          </p:cNvPr>
          <p:cNvSpPr txBox="1">
            <a:spLocks/>
          </p:cNvSpPr>
          <p:nvPr/>
        </p:nvSpPr>
        <p:spPr>
          <a:xfrm>
            <a:off x="534611" y="180000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1. PVN</a:t>
            </a:r>
            <a:r>
              <a:rPr lang="ja-JP" altLang="en-US" sz="2400" dirty="0">
                <a:latin typeface="+mj-ea"/>
                <a:ea typeface="+mj-ea"/>
              </a:rPr>
              <a:t>ご利用開始方法</a:t>
            </a:r>
            <a:endParaRPr lang="ja-JP" altLang="en-US" sz="3200" b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E3E0681-2462-F9C8-9A1A-A52925A097EA}"/>
              </a:ext>
            </a:extLst>
          </p:cNvPr>
          <p:cNvSpPr txBox="1">
            <a:spLocks/>
          </p:cNvSpPr>
          <p:nvPr/>
        </p:nvSpPr>
        <p:spPr>
          <a:xfrm>
            <a:off x="534611" y="870960"/>
            <a:ext cx="9361040" cy="2636961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>
                <a:latin typeface="+mn-ea"/>
              </a:rPr>
              <a:t>会社で初めて</a:t>
            </a:r>
            <a:r>
              <a:rPr lang="en-US" altLang="ja-JP" sz="1800">
                <a:latin typeface="+mn-ea"/>
              </a:rPr>
              <a:t>PVN</a:t>
            </a:r>
            <a:r>
              <a:rPr lang="ja-JP" altLang="en-US" sz="1800">
                <a:latin typeface="+mn-ea"/>
              </a:rPr>
              <a:t>をご利用になられる場合、以下</a:t>
            </a:r>
            <a:r>
              <a:rPr lang="en-US" altLang="ja-JP" sz="1800">
                <a:latin typeface="+mn-ea"/>
              </a:rPr>
              <a:t>2</a:t>
            </a:r>
            <a:r>
              <a:rPr lang="ja-JP" altLang="en-US" sz="1800">
                <a:latin typeface="+mn-ea"/>
              </a:rPr>
              <a:t>種類の規約に同意のうえ、申込書にご記入をお願いいたします。</a:t>
            </a:r>
            <a:endParaRPr lang="ja-JP" altLang="en-US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66E9A49-F8EA-460E-6C55-D61DA50FCA40}"/>
              </a:ext>
            </a:extLst>
          </p:cNvPr>
          <p:cNvSpPr/>
          <p:nvPr/>
        </p:nvSpPr>
        <p:spPr bwMode="auto">
          <a:xfrm>
            <a:off x="599093" y="1588088"/>
            <a:ext cx="74376" cy="1332558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DD8B03-C8A6-5E57-5702-643FBDF972DE}"/>
              </a:ext>
            </a:extLst>
          </p:cNvPr>
          <p:cNvSpPr/>
          <p:nvPr/>
        </p:nvSpPr>
        <p:spPr bwMode="auto">
          <a:xfrm>
            <a:off x="683012" y="1639256"/>
            <a:ext cx="8919975" cy="1267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t"/>
          <a:lstStyle/>
          <a:p>
            <a:pPr eaLnBrk="1" hangingPunct="1">
              <a:spcBef>
                <a:spcPts val="480"/>
              </a:spcBef>
              <a:defRPr/>
            </a:pPr>
            <a:r>
              <a:rPr lang="ja-JP" altLang="en-US" sz="2400" dirty="0">
                <a:solidFill>
                  <a:srgbClr val="0077C8"/>
                </a:solidFill>
                <a:latin typeface="+mn-ea"/>
                <a:cs typeface="メイリオ" pitchFamily="50" charset="-128"/>
              </a:rPr>
              <a:t>規約</a:t>
            </a:r>
            <a:endParaRPr lang="en-US" altLang="ja-JP" sz="2400" dirty="0">
              <a:solidFill>
                <a:srgbClr val="0077C8"/>
              </a:solidFill>
              <a:latin typeface="+mn-ea"/>
              <a:cs typeface="メイリオ" pitchFamily="50" charset="-128"/>
            </a:endParaRPr>
          </a:p>
          <a:p>
            <a:pPr eaLnBrk="1" hangingPunct="1">
              <a:spcBef>
                <a:spcPts val="480"/>
              </a:spcBef>
              <a:defRPr/>
            </a:pPr>
            <a:r>
              <a:rPr lang="en-US" altLang="ja-JP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01_PartnerValueNetwork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パートナー会員規約</a:t>
            </a:r>
            <a:br>
              <a:rPr lang="ja-JP" altLang="en-US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</a:br>
            <a:r>
              <a:rPr lang="en-US" altLang="ja-JP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02_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個人情報取り扱いについて</a:t>
            </a:r>
            <a:r>
              <a:rPr lang="en-US" altLang="ja-JP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(PVN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申込書別紙</a:t>
            </a:r>
            <a:r>
              <a:rPr lang="en-US" altLang="ja-JP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853682-F15B-2E29-7015-75DB1F2338DC}"/>
              </a:ext>
            </a:extLst>
          </p:cNvPr>
          <p:cNvSpPr/>
          <p:nvPr/>
        </p:nvSpPr>
        <p:spPr bwMode="auto">
          <a:xfrm>
            <a:off x="599093" y="1588088"/>
            <a:ext cx="9145016" cy="1332558"/>
          </a:xfrm>
          <a:prstGeom prst="rect">
            <a:avLst/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90026C-CEC5-DE03-66FA-09627E54EDFC}"/>
              </a:ext>
            </a:extLst>
          </p:cNvPr>
          <p:cNvSpPr/>
          <p:nvPr/>
        </p:nvSpPr>
        <p:spPr bwMode="auto">
          <a:xfrm>
            <a:off x="599094" y="2985558"/>
            <a:ext cx="74376" cy="317944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561B9A-8D4D-C99A-6774-42C992A8CDC9}"/>
              </a:ext>
            </a:extLst>
          </p:cNvPr>
          <p:cNvSpPr/>
          <p:nvPr/>
        </p:nvSpPr>
        <p:spPr bwMode="auto">
          <a:xfrm>
            <a:off x="674154" y="3021254"/>
            <a:ext cx="8919975" cy="30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t"/>
          <a:lstStyle/>
          <a:p>
            <a:pPr eaLnBrk="1" hangingPunct="1">
              <a:spcBef>
                <a:spcPts val="480"/>
              </a:spcBef>
              <a:defRPr/>
            </a:pPr>
            <a:r>
              <a:rPr lang="ja-JP" altLang="en-US" sz="2400" dirty="0">
                <a:solidFill>
                  <a:srgbClr val="0077C8"/>
                </a:solidFill>
                <a:latin typeface="+mn-ea"/>
                <a:cs typeface="メイリオ" pitchFamily="50" charset="-128"/>
              </a:rPr>
              <a:t>申込書およびご記入方法</a:t>
            </a:r>
            <a:endParaRPr lang="en-US" altLang="ja-JP" sz="2400" dirty="0">
              <a:solidFill>
                <a:srgbClr val="0077C8"/>
              </a:solidFill>
              <a:latin typeface="+mn-ea"/>
              <a:cs typeface="メイリオ" pitchFamily="50" charset="-128"/>
            </a:endParaRPr>
          </a:p>
          <a:p>
            <a:pPr eaLnBrk="1" hangingPunct="1">
              <a:spcBef>
                <a:spcPts val="480"/>
              </a:spcBef>
              <a:defRPr/>
            </a:pPr>
            <a:r>
              <a:rPr lang="en-US" altLang="ja-JP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03_PartnerValueNetwork</a:t>
            </a:r>
            <a:r>
              <a:rPr lang="ja-JP" altLang="en-US" sz="140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申込書</a:t>
            </a:r>
            <a:endParaRPr lang="en-US" altLang="ja-JP" sz="1400" dirty="0">
              <a:solidFill>
                <a:schemeClr val="tx1"/>
              </a:solidFill>
              <a:latin typeface="+mn-ea"/>
              <a:cs typeface="メイリオ" pitchFamily="50" charset="-128"/>
            </a:endParaRPr>
          </a:p>
          <a:p>
            <a:pPr eaLnBrk="1" hangingPunct="1">
              <a:spcBef>
                <a:spcPts val="480"/>
              </a:spcBef>
              <a:defRPr/>
            </a:pP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にご記入のうえ</a:t>
            </a:r>
            <a:r>
              <a:rPr lang="en-US" altLang="ja-JP" sz="1400" dirty="0">
                <a:solidFill>
                  <a:schemeClr val="dk1"/>
                </a:solidFill>
                <a:latin typeface="+mn-ea"/>
              </a:rPr>
              <a:t>Partner Value Network</a:t>
            </a: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事務局まで</a:t>
            </a:r>
            <a:br>
              <a:rPr lang="en-US" altLang="ja-JP" sz="1400" dirty="0">
                <a:solidFill>
                  <a:schemeClr val="dk1"/>
                </a:solidFill>
                <a:latin typeface="+mn-ea"/>
              </a:rPr>
            </a:b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郵送もしくは</a:t>
            </a:r>
            <a:r>
              <a:rPr lang="en-US" altLang="ja-JP" sz="1400" dirty="0">
                <a:solidFill>
                  <a:schemeClr val="dk1"/>
                </a:solidFill>
                <a:latin typeface="+mn-ea"/>
              </a:rPr>
              <a:t>PDF</a:t>
            </a:r>
            <a:r>
              <a:rPr lang="ja-JP" altLang="en-US" sz="1400" dirty="0" err="1">
                <a:solidFill>
                  <a:schemeClr val="dk1"/>
                </a:solidFill>
                <a:latin typeface="+mn-ea"/>
              </a:rPr>
              <a:t>にて</a:t>
            </a: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送付ください。</a:t>
            </a:r>
            <a:endParaRPr lang="ja-JP" altLang="en-US" sz="1400" dirty="0">
              <a:solidFill>
                <a:schemeClr val="tx1"/>
              </a:solidFill>
              <a:latin typeface="+mn-ea"/>
              <a:cs typeface="メイリオ" pitchFamily="50" charset="-128"/>
            </a:endParaRPr>
          </a:p>
          <a:p>
            <a:pPr eaLnBrk="1" hangingPunct="1">
              <a:spcBef>
                <a:spcPts val="480"/>
              </a:spcBef>
              <a:defRPr/>
            </a:pPr>
            <a:endParaRPr lang="en-US" altLang="ja-JP" sz="2400" dirty="0">
              <a:solidFill>
                <a:srgbClr val="CB080A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0CB0F33-5BA7-2533-DF7C-2994A3D97A8B}"/>
              </a:ext>
            </a:extLst>
          </p:cNvPr>
          <p:cNvSpPr/>
          <p:nvPr/>
        </p:nvSpPr>
        <p:spPr bwMode="auto">
          <a:xfrm>
            <a:off x="599094" y="2985558"/>
            <a:ext cx="9145016" cy="3179440"/>
          </a:xfrm>
          <a:prstGeom prst="rect">
            <a:avLst/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5AC941-F3F9-C5DC-9CBA-DAB30B3C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96" y="3047713"/>
            <a:ext cx="4539804" cy="30052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1E4BE8-92B5-EA2B-DF43-C300C7BCBB76}"/>
              </a:ext>
            </a:extLst>
          </p:cNvPr>
          <p:cNvSpPr/>
          <p:nvPr/>
        </p:nvSpPr>
        <p:spPr bwMode="auto">
          <a:xfrm>
            <a:off x="5143000" y="3725832"/>
            <a:ext cx="1905988" cy="978066"/>
          </a:xfrm>
          <a:prstGeom prst="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4" name="線吹き出し 1 (枠付き) 19">
            <a:extLst>
              <a:ext uri="{FF2B5EF4-FFF2-40B4-BE49-F238E27FC236}">
                <a16:creationId xmlns:a16="http://schemas.microsoft.com/office/drawing/2014/main" id="{3FDB63AD-FBF0-1DA1-9CCB-A0062694AD2F}"/>
              </a:ext>
            </a:extLst>
          </p:cNvPr>
          <p:cNvSpPr/>
          <p:nvPr/>
        </p:nvSpPr>
        <p:spPr bwMode="auto">
          <a:xfrm>
            <a:off x="1454427" y="4329358"/>
            <a:ext cx="2808312" cy="572742"/>
          </a:xfrm>
          <a:prstGeom prst="borderCallout1">
            <a:avLst>
              <a:gd name="adj1" fmla="val 49117"/>
              <a:gd name="adj2" fmla="val 99916"/>
              <a:gd name="adj3" fmla="val 4768"/>
              <a:gd name="adj4" fmla="val 132059"/>
            </a:avLst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z="1200" dirty="0">
                <a:latin typeface="+mn-ea"/>
                <a:ea typeface="+mn-ea"/>
              </a:rPr>
              <a:t>PVN</a:t>
            </a:r>
            <a:r>
              <a:rPr lang="ja-JP" altLang="en-US" sz="1200" dirty="0">
                <a:latin typeface="+mn-ea"/>
                <a:ea typeface="+mn-ea"/>
              </a:rPr>
              <a:t>事業責任者様</a:t>
            </a:r>
            <a:r>
              <a:rPr lang="en-US" altLang="ja-JP" sz="1200" dirty="0">
                <a:latin typeface="+mn-ea"/>
                <a:ea typeface="+mn-ea"/>
              </a:rPr>
              <a:t>* </a:t>
            </a:r>
            <a:r>
              <a:rPr lang="ja-JP" altLang="en-US" sz="1200" dirty="0">
                <a:latin typeface="+mn-ea"/>
                <a:ea typeface="+mn-ea"/>
              </a:rPr>
              <a:t>になられる方の情報をご記入ください。</a:t>
            </a:r>
            <a:endParaRPr lang="en-US" altLang="ja-JP" sz="1200" dirty="0">
              <a:latin typeface="+mn-ea"/>
              <a:ea typeface="+mn-ea"/>
            </a:endParaRPr>
          </a:p>
          <a:p>
            <a:pPr algn="r">
              <a:spcBef>
                <a:spcPct val="0"/>
              </a:spcBef>
            </a:pPr>
            <a:r>
              <a:rPr lang="en-US" altLang="ja-JP" sz="900" dirty="0">
                <a:latin typeface="+mn-ea"/>
                <a:ea typeface="+mn-ea"/>
              </a:rPr>
              <a:t>*</a:t>
            </a:r>
            <a:r>
              <a:rPr lang="ja-JP" altLang="en-US" sz="900" dirty="0">
                <a:latin typeface="+mn-ea"/>
                <a:ea typeface="+mn-ea"/>
              </a:rPr>
              <a:t>参照：</a:t>
            </a:r>
            <a:r>
              <a:rPr lang="en-US" altLang="ja-JP" sz="900" dirty="0">
                <a:latin typeface="+mn-ea"/>
                <a:ea typeface="+mn-ea"/>
              </a:rPr>
              <a:t>4.</a:t>
            </a:r>
            <a:r>
              <a:rPr lang="ja-JP" altLang="en-US" sz="900" dirty="0">
                <a:latin typeface="+mn-ea"/>
                <a:ea typeface="+mn-ea"/>
              </a:rPr>
              <a:t>権限について</a:t>
            </a:r>
            <a:endParaRPr kumimoji="1" lang="ja-JP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08CBDA4-2A65-A33B-48B7-B6DAB18BA291}"/>
              </a:ext>
            </a:extLst>
          </p:cNvPr>
          <p:cNvSpPr/>
          <p:nvPr/>
        </p:nvSpPr>
        <p:spPr bwMode="auto">
          <a:xfrm>
            <a:off x="6440426" y="3792171"/>
            <a:ext cx="321812" cy="144016"/>
          </a:xfrm>
          <a:prstGeom prst="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00DCB52-1EB9-D40C-8685-E3EA818B75F2}"/>
              </a:ext>
            </a:extLst>
          </p:cNvPr>
          <p:cNvSpPr/>
          <p:nvPr/>
        </p:nvSpPr>
        <p:spPr bwMode="auto">
          <a:xfrm>
            <a:off x="5117326" y="4794957"/>
            <a:ext cx="1150506" cy="214287"/>
          </a:xfrm>
          <a:prstGeom prst="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F4023580-7E93-BE16-55AE-AFB1C80FCCEA}"/>
              </a:ext>
            </a:extLst>
          </p:cNvPr>
          <p:cNvSpPr/>
          <p:nvPr/>
        </p:nvSpPr>
        <p:spPr bwMode="auto">
          <a:xfrm>
            <a:off x="7204334" y="4403296"/>
            <a:ext cx="2223819" cy="260479"/>
          </a:xfrm>
          <a:prstGeom prst="borderCallout1">
            <a:avLst>
              <a:gd name="adj1" fmla="val 11978"/>
              <a:gd name="adj2" fmla="val 18771"/>
              <a:gd name="adj3" fmla="val -197039"/>
              <a:gd name="adj4" fmla="val -21311"/>
            </a:avLst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社印（角印）をお願いいたします。</a:t>
            </a:r>
          </a:p>
        </p:txBody>
      </p:sp>
      <p:sp>
        <p:nvSpPr>
          <p:cNvPr id="18" name="線吹き出し 1 (枠付き) 23">
            <a:extLst>
              <a:ext uri="{FF2B5EF4-FFF2-40B4-BE49-F238E27FC236}">
                <a16:creationId xmlns:a16="http://schemas.microsoft.com/office/drawing/2014/main" id="{6A039CEC-27C5-F197-6657-FE976551BD25}"/>
              </a:ext>
            </a:extLst>
          </p:cNvPr>
          <p:cNvSpPr/>
          <p:nvPr/>
        </p:nvSpPr>
        <p:spPr bwMode="auto">
          <a:xfrm>
            <a:off x="6005014" y="5212773"/>
            <a:ext cx="3578486" cy="414791"/>
          </a:xfrm>
          <a:prstGeom prst="borderCallout1">
            <a:avLst>
              <a:gd name="adj1" fmla="val 615"/>
              <a:gd name="adj2" fmla="val 29523"/>
              <a:gd name="adj3" fmla="val -78403"/>
              <a:gd name="adj4" fmla="val 8270"/>
            </a:avLst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z="1200" dirty="0">
                <a:latin typeface="+mn-ea"/>
                <a:ea typeface="+mn-ea"/>
              </a:rPr>
              <a:t>PVN</a:t>
            </a:r>
            <a:r>
              <a:rPr lang="ja-JP" altLang="en-US" sz="1200" dirty="0">
                <a:latin typeface="+mn-ea"/>
                <a:ea typeface="+mn-ea"/>
              </a:rPr>
              <a:t>からご注文をされる場合、</a:t>
            </a:r>
            <a:r>
              <a:rPr lang="ja-JP" altLang="en-US" sz="1050" dirty="0">
                <a:latin typeface="+mn-ea"/>
                <a:ea typeface="+mn-ea"/>
              </a:rPr>
              <a:t>「有」をチェックし、ご発注担当者様、ご請求先情報をご記入ください。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C56266-A991-4AFB-71EE-352A02CD376E}"/>
              </a:ext>
            </a:extLst>
          </p:cNvPr>
          <p:cNvSpPr/>
          <p:nvPr/>
        </p:nvSpPr>
        <p:spPr bwMode="auto">
          <a:xfrm>
            <a:off x="5648362" y="3260126"/>
            <a:ext cx="1357830" cy="457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83DC662-2749-73BA-A270-53E8F8320F0D}"/>
              </a:ext>
            </a:extLst>
          </p:cNvPr>
          <p:cNvSpPr/>
          <p:nvPr/>
        </p:nvSpPr>
        <p:spPr bwMode="auto">
          <a:xfrm>
            <a:off x="824134" y="5053027"/>
            <a:ext cx="3598909" cy="9927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z="1200" dirty="0">
                <a:latin typeface="+mj-ea"/>
                <a:ea typeface="+mj-ea"/>
              </a:rPr>
              <a:t>【</a:t>
            </a:r>
            <a:r>
              <a:rPr lang="ja-JP" altLang="en-US" sz="1200" dirty="0">
                <a:latin typeface="+mj-ea"/>
                <a:ea typeface="+mj-ea"/>
              </a:rPr>
              <a:t>書類送付先</a:t>
            </a:r>
            <a:r>
              <a:rPr lang="en-US" altLang="ja-JP" sz="1200" dirty="0">
                <a:latin typeface="+mj-ea"/>
                <a:ea typeface="+mj-ea"/>
              </a:rPr>
              <a:t>】</a:t>
            </a:r>
            <a:br>
              <a:rPr lang="en-US" altLang="ja-JP" sz="1200" dirty="0">
                <a:latin typeface="+mj-ea"/>
                <a:ea typeface="+mj-ea"/>
              </a:rPr>
            </a:br>
            <a:r>
              <a:rPr lang="ja-JP" altLang="en-US" sz="1200" dirty="0">
                <a:latin typeface="+mj-ea"/>
                <a:ea typeface="+mj-ea"/>
              </a:rPr>
              <a:t>イグアス</a:t>
            </a:r>
            <a:r>
              <a:rPr lang="en-US" altLang="ja-JP" sz="1200" dirty="0">
                <a:latin typeface="+mj-ea"/>
                <a:ea typeface="+mj-ea"/>
              </a:rPr>
              <a:t>Partner Value Network</a:t>
            </a:r>
            <a:r>
              <a:rPr lang="ja-JP" altLang="en-US" sz="1200" dirty="0">
                <a:latin typeface="+mj-ea"/>
                <a:ea typeface="+mj-ea"/>
              </a:rPr>
              <a:t>事務局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lang="ja-JP" altLang="ja-JP" sz="1200" dirty="0">
                <a:latin typeface="+mj-ea"/>
                <a:ea typeface="+mj-ea"/>
              </a:rPr>
              <a:t>〒</a:t>
            </a:r>
            <a:r>
              <a:rPr lang="en-US" altLang="ja-JP" sz="1200" dirty="0">
                <a:latin typeface="+mj-ea"/>
                <a:ea typeface="+mj-ea"/>
              </a:rPr>
              <a:t>212-0013　神奈川県川崎市幸区堀川町580番地 </a:t>
            </a:r>
            <a:br>
              <a:rPr lang="en-US" altLang="ja-JP" sz="1200" dirty="0">
                <a:latin typeface="+mj-ea"/>
                <a:ea typeface="+mj-ea"/>
              </a:rPr>
            </a:br>
            <a:r>
              <a:rPr lang="en-US" altLang="ja-JP" sz="1200" dirty="0">
                <a:latin typeface="+mj-ea"/>
                <a:ea typeface="+mj-ea"/>
              </a:rPr>
              <a:t>ソリッドスクエア西館21Ｆ</a:t>
            </a:r>
            <a:br>
              <a:rPr lang="en-US" altLang="ja-JP" sz="1200" dirty="0">
                <a:latin typeface="+mj-ea"/>
                <a:ea typeface="+mj-ea"/>
              </a:rPr>
            </a:br>
            <a:r>
              <a:rPr lang="en-US" altLang="ja" sz="900" dirty="0">
                <a:latin typeface="+mj-ea"/>
                <a:ea typeface="+mj-ea"/>
              </a:rPr>
              <a:t>bp_support@i-guazu.co.jp</a:t>
            </a:r>
            <a:endParaRPr lang="en-US" altLang="ja-JP" sz="9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05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52A4E-32F1-2055-BBAA-A0B84F45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7ED8E17-1C18-D21F-8D59-4F8E34E03F91}"/>
              </a:ext>
            </a:extLst>
          </p:cNvPr>
          <p:cNvSpPr txBox="1">
            <a:spLocks/>
          </p:cNvSpPr>
          <p:nvPr/>
        </p:nvSpPr>
        <p:spPr>
          <a:xfrm>
            <a:off x="534612" y="170764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ja-JP" altLang="en-US" sz="2400" dirty="0">
                <a:latin typeface="+mj-ea"/>
                <a:ea typeface="+mj-ea"/>
              </a:rPr>
              <a:t>会社登録後のお手続きの流れ</a:t>
            </a:r>
            <a:endParaRPr lang="ja-JP" altLang="en-US" sz="3200" b="0" dirty="0"/>
          </a:p>
        </p:txBody>
      </p:sp>
      <p:sp>
        <p:nvSpPr>
          <p:cNvPr id="2" name="角丸四角形 4">
            <a:extLst>
              <a:ext uri="{FF2B5EF4-FFF2-40B4-BE49-F238E27FC236}">
                <a16:creationId xmlns:a16="http://schemas.microsoft.com/office/drawing/2014/main" id="{D1D09476-8998-5311-60CA-24BF7FB0F665}"/>
              </a:ext>
            </a:extLst>
          </p:cNvPr>
          <p:cNvSpPr/>
          <p:nvPr/>
        </p:nvSpPr>
        <p:spPr bwMode="auto">
          <a:xfrm>
            <a:off x="1019049" y="1306441"/>
            <a:ext cx="1152949" cy="586351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自分で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登録したい</a:t>
            </a: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A3C3DC07-3858-CC31-D430-427658D9C81C}"/>
              </a:ext>
            </a:extLst>
          </p:cNvPr>
          <p:cNvSpPr/>
          <p:nvPr/>
        </p:nvSpPr>
        <p:spPr bwMode="auto">
          <a:xfrm>
            <a:off x="1019049" y="2087924"/>
            <a:ext cx="1152949" cy="586351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複数名一括で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登録したい</a:t>
            </a:r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D722D863-B0A9-2B84-A4BC-B0D1BEFBECAA}"/>
              </a:ext>
            </a:extLst>
          </p:cNvPr>
          <p:cNvSpPr/>
          <p:nvPr/>
        </p:nvSpPr>
        <p:spPr bwMode="auto">
          <a:xfrm>
            <a:off x="2672600" y="973331"/>
            <a:ext cx="1993045" cy="802375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下記</a:t>
            </a: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新規登録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」から</a:t>
            </a:r>
            <a:endParaRPr lang="en-US" altLang="ja-JP" sz="12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会員仮登録をお願いします</a:t>
            </a:r>
            <a:b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https://www13.i-guazu.co.jp/</a:t>
            </a: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7">
            <a:extLst>
              <a:ext uri="{FF2B5EF4-FFF2-40B4-BE49-F238E27FC236}">
                <a16:creationId xmlns:a16="http://schemas.microsoft.com/office/drawing/2014/main" id="{B72876F7-AF59-00D5-A771-3D2B85043EB2}"/>
              </a:ext>
            </a:extLst>
          </p:cNvPr>
          <p:cNvSpPr/>
          <p:nvPr/>
        </p:nvSpPr>
        <p:spPr bwMode="auto">
          <a:xfrm>
            <a:off x="2994716" y="2018013"/>
            <a:ext cx="4248472" cy="946391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書面にてお申込みください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一般以外の権限で申込みの場合、事業責任者様の捺印が必要です</a:t>
            </a:r>
            <a:endParaRPr kumimoji="1" lang="ja-JP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14927AC0-D308-C0BD-421C-8B29BC3BD563}"/>
              </a:ext>
            </a:extLst>
          </p:cNvPr>
          <p:cNvSpPr/>
          <p:nvPr/>
        </p:nvSpPr>
        <p:spPr bwMode="auto">
          <a:xfrm>
            <a:off x="1019049" y="3973141"/>
            <a:ext cx="1152949" cy="58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一般権限の方</a:t>
            </a:r>
          </a:p>
        </p:txBody>
      </p:sp>
      <p:sp>
        <p:nvSpPr>
          <p:cNvPr id="9" name="角丸四角形 9">
            <a:extLst>
              <a:ext uri="{FF2B5EF4-FFF2-40B4-BE49-F238E27FC236}">
                <a16:creationId xmlns:a16="http://schemas.microsoft.com/office/drawing/2014/main" id="{DF2733E2-3C52-FC42-F94C-387E6128731D}"/>
              </a:ext>
            </a:extLst>
          </p:cNvPr>
          <p:cNvSpPr/>
          <p:nvPr/>
        </p:nvSpPr>
        <p:spPr bwMode="auto">
          <a:xfrm>
            <a:off x="1019049" y="5148265"/>
            <a:ext cx="1152949" cy="58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事業責任者</a:t>
            </a:r>
            <a:endParaRPr lang="en-US" altLang="ja-JP" sz="12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管理者</a:t>
            </a:r>
            <a:b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権限の方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8BF5D697-4E08-5C15-5D59-E6F5E7E0A06C}"/>
              </a:ext>
            </a:extLst>
          </p:cNvPr>
          <p:cNvSpPr/>
          <p:nvPr/>
        </p:nvSpPr>
        <p:spPr bwMode="auto">
          <a:xfrm>
            <a:off x="2524048" y="3873305"/>
            <a:ext cx="1770861" cy="786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マイページの変更申請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をクリックしてください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1">
            <a:extLst>
              <a:ext uri="{FF2B5EF4-FFF2-40B4-BE49-F238E27FC236}">
                <a16:creationId xmlns:a16="http://schemas.microsoft.com/office/drawing/2014/main" id="{968F882F-CE61-57B1-ABB9-A672FBE74AB1}"/>
              </a:ext>
            </a:extLst>
          </p:cNvPr>
          <p:cNvSpPr/>
          <p:nvPr/>
        </p:nvSpPr>
        <p:spPr bwMode="auto">
          <a:xfrm>
            <a:off x="5276822" y="5148265"/>
            <a:ext cx="1390680" cy="58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PVN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で権限変更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3">
            <a:extLst>
              <a:ext uri="{FF2B5EF4-FFF2-40B4-BE49-F238E27FC236}">
                <a16:creationId xmlns:a16="http://schemas.microsoft.com/office/drawing/2014/main" id="{F7F87CB6-6FA9-DFE8-AD77-1ABAA2BDE96C}"/>
              </a:ext>
            </a:extLst>
          </p:cNvPr>
          <p:cNvSpPr/>
          <p:nvPr/>
        </p:nvSpPr>
        <p:spPr bwMode="auto">
          <a:xfrm>
            <a:off x="8254996" y="973331"/>
            <a:ext cx="1296144" cy="802375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パスワードを</a:t>
            </a:r>
            <a:b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メール連絡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角丸四角形 14">
            <a:extLst>
              <a:ext uri="{FF2B5EF4-FFF2-40B4-BE49-F238E27FC236}">
                <a16:creationId xmlns:a16="http://schemas.microsoft.com/office/drawing/2014/main" id="{9B602DB2-2E3C-F2D6-475D-4AC75B000971}"/>
              </a:ext>
            </a:extLst>
          </p:cNvPr>
          <p:cNvSpPr/>
          <p:nvPr/>
        </p:nvSpPr>
        <p:spPr bwMode="auto">
          <a:xfrm>
            <a:off x="8233540" y="2041452"/>
            <a:ext cx="1296144" cy="813921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新規ユーザーへ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パスワードを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メール連絡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5">
            <a:extLst>
              <a:ext uri="{FF2B5EF4-FFF2-40B4-BE49-F238E27FC236}">
                <a16:creationId xmlns:a16="http://schemas.microsoft.com/office/drawing/2014/main" id="{D891FAC4-B26C-870E-6379-74A81F2AD173}"/>
              </a:ext>
            </a:extLst>
          </p:cNvPr>
          <p:cNvSpPr/>
          <p:nvPr/>
        </p:nvSpPr>
        <p:spPr bwMode="auto">
          <a:xfrm>
            <a:off x="8274864" y="3668102"/>
            <a:ext cx="1296144" cy="1858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kumimoji="1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ご依頼された</a:t>
            </a:r>
            <a:br>
              <a:rPr kumimoji="1" lang="en-US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事業責任者様</a:t>
            </a:r>
            <a:endParaRPr kumimoji="1" lang="en-US" altLang="ja-JP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および</a:t>
            </a:r>
            <a:endParaRPr lang="en-US" altLang="ja-JP" sz="120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権限変更された</a:t>
            </a:r>
            <a:endParaRPr lang="en-US" altLang="ja-JP" sz="120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ユーザー様へ</a:t>
            </a:r>
            <a:endParaRPr lang="en-US" altLang="ja-JP" sz="120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メールにて</a:t>
            </a:r>
            <a:br>
              <a:rPr lang="en-US" altLang="ja-JP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完了のご連絡</a:t>
            </a:r>
            <a:endParaRPr lang="en-US" altLang="ja-JP" sz="120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6">
            <a:extLst>
              <a:ext uri="{FF2B5EF4-FFF2-40B4-BE49-F238E27FC236}">
                <a16:creationId xmlns:a16="http://schemas.microsoft.com/office/drawing/2014/main" id="{493F16CD-78EF-54AA-1688-70474E9A1C0A}"/>
              </a:ext>
            </a:extLst>
          </p:cNvPr>
          <p:cNvSpPr/>
          <p:nvPr/>
        </p:nvSpPr>
        <p:spPr bwMode="auto">
          <a:xfrm>
            <a:off x="5088008" y="973331"/>
            <a:ext cx="2160240" cy="802374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ご本人様確認のため届く</a:t>
            </a:r>
            <a:endParaRPr lang="en-US" altLang="ja-JP" sz="12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メールの</a:t>
            </a:r>
            <a:r>
              <a:rPr lang="en-US" altLang="ja-JP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</a:t>
            </a:r>
            <a:endParaRPr lang="en-US" altLang="ja-JP" sz="12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会員登録申請をお願いします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7">
            <a:extLst>
              <a:ext uri="{FF2B5EF4-FFF2-40B4-BE49-F238E27FC236}">
                <a16:creationId xmlns:a16="http://schemas.microsoft.com/office/drawing/2014/main" id="{8B6B4B43-4EC5-BC2A-4995-75A06ACB903B}"/>
              </a:ext>
            </a:extLst>
          </p:cNvPr>
          <p:cNvSpPr/>
          <p:nvPr/>
        </p:nvSpPr>
        <p:spPr bwMode="auto">
          <a:xfrm>
            <a:off x="4734055" y="4296495"/>
            <a:ext cx="1897654" cy="58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希望権限及び承認者様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を選択し、申請ください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9">
            <a:extLst>
              <a:ext uri="{FF2B5EF4-FFF2-40B4-BE49-F238E27FC236}">
                <a16:creationId xmlns:a16="http://schemas.microsoft.com/office/drawing/2014/main" id="{1707C7AF-9747-9BC2-6886-A8D8137CBF67}"/>
              </a:ext>
            </a:extLst>
          </p:cNvPr>
          <p:cNvSpPr/>
          <p:nvPr/>
        </p:nvSpPr>
        <p:spPr bwMode="auto">
          <a:xfrm>
            <a:off x="4748231" y="3580130"/>
            <a:ext cx="1667797" cy="58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承認者様がブランク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8FC981-ACF1-F173-C37A-FF360085784A}"/>
              </a:ext>
            </a:extLst>
          </p:cNvPr>
          <p:cNvCxnSpPr>
            <a:cxnSpLocks/>
          </p:cNvCxnSpPr>
          <p:nvPr/>
        </p:nvCxnSpPr>
        <p:spPr bwMode="auto">
          <a:xfrm>
            <a:off x="2203450" y="1412289"/>
            <a:ext cx="46915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BC8E47D-0718-4C4B-EB79-91098DA2D353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 bwMode="auto">
          <a:xfrm flipV="1">
            <a:off x="4665645" y="1374518"/>
            <a:ext cx="422363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C98140F-C448-336C-0269-9BF4174AB528}"/>
              </a:ext>
            </a:extLst>
          </p:cNvPr>
          <p:cNvCxnSpPr>
            <a:stCxn id="16" idx="3"/>
            <a:endCxn id="13" idx="1"/>
          </p:cNvCxnSpPr>
          <p:nvPr/>
        </p:nvCxnSpPr>
        <p:spPr bwMode="auto">
          <a:xfrm>
            <a:off x="7248248" y="1374518"/>
            <a:ext cx="1006748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A26B1F4-B13D-08B7-FE53-EE8569127639}"/>
              </a:ext>
            </a:extLst>
          </p:cNvPr>
          <p:cNvCxnSpPr/>
          <p:nvPr/>
        </p:nvCxnSpPr>
        <p:spPr bwMode="auto">
          <a:xfrm>
            <a:off x="7243188" y="2378688"/>
            <a:ext cx="1008112" cy="241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5B280FB-48AF-1D49-8584-7DD69554526D}"/>
              </a:ext>
            </a:extLst>
          </p:cNvPr>
          <p:cNvCxnSpPr/>
          <p:nvPr/>
        </p:nvCxnSpPr>
        <p:spPr bwMode="auto">
          <a:xfrm flipV="1">
            <a:off x="2171998" y="2378688"/>
            <a:ext cx="822718" cy="241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0007E62-426D-9C60-C4AA-80415438FD6F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 bwMode="auto">
          <a:xfrm>
            <a:off x="2171998" y="4266317"/>
            <a:ext cx="352050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A35546D-BF05-993C-60FF-9C533DB81D8E}"/>
              </a:ext>
            </a:extLst>
          </p:cNvPr>
          <p:cNvCxnSpPr>
            <a:stCxn id="9" idx="3"/>
            <a:endCxn id="11" idx="1"/>
          </p:cNvCxnSpPr>
          <p:nvPr/>
        </p:nvCxnSpPr>
        <p:spPr bwMode="auto">
          <a:xfrm>
            <a:off x="2171998" y="5441441"/>
            <a:ext cx="3104824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カギ線コネクタ 28">
            <a:extLst>
              <a:ext uri="{FF2B5EF4-FFF2-40B4-BE49-F238E27FC236}">
                <a16:creationId xmlns:a16="http://schemas.microsoft.com/office/drawing/2014/main" id="{09A385B0-2CDE-B2E5-FEEF-35B0879A7D53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 bwMode="auto">
          <a:xfrm flipV="1">
            <a:off x="4294909" y="3873306"/>
            <a:ext cx="453322" cy="393012"/>
          </a:xfrm>
          <a:prstGeom prst="bentConnector3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カギ線コネクタ 29">
            <a:extLst>
              <a:ext uri="{FF2B5EF4-FFF2-40B4-BE49-F238E27FC236}">
                <a16:creationId xmlns:a16="http://schemas.microsoft.com/office/drawing/2014/main" id="{63F69EC1-578D-85CA-148A-79D47BA07971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 bwMode="auto">
          <a:xfrm>
            <a:off x="4294909" y="4266318"/>
            <a:ext cx="439146" cy="323353"/>
          </a:xfrm>
          <a:prstGeom prst="bentConnector3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1" name="角丸四角形 31">
            <a:extLst>
              <a:ext uri="{FF2B5EF4-FFF2-40B4-BE49-F238E27FC236}">
                <a16:creationId xmlns:a16="http://schemas.microsoft.com/office/drawing/2014/main" id="{7FD5085C-109D-14B6-BEB4-50AFCEDBF5FF}"/>
              </a:ext>
            </a:extLst>
          </p:cNvPr>
          <p:cNvSpPr/>
          <p:nvPr/>
        </p:nvSpPr>
        <p:spPr bwMode="auto">
          <a:xfrm>
            <a:off x="559144" y="3505932"/>
            <a:ext cx="1466909" cy="3366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権限変更したい</a:t>
            </a:r>
            <a:endParaRPr kumimoji="1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2">
            <a:extLst>
              <a:ext uri="{FF2B5EF4-FFF2-40B4-BE49-F238E27FC236}">
                <a16:creationId xmlns:a16="http://schemas.microsoft.com/office/drawing/2014/main" id="{F0F0E2BF-0532-02FE-9485-BDDF2E1B1792}"/>
              </a:ext>
            </a:extLst>
          </p:cNvPr>
          <p:cNvSpPr/>
          <p:nvPr/>
        </p:nvSpPr>
        <p:spPr bwMode="auto">
          <a:xfrm>
            <a:off x="534612" y="850772"/>
            <a:ext cx="1466909" cy="336644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ユーザー登録したい</a:t>
            </a:r>
          </a:p>
        </p:txBody>
      </p:sp>
      <p:cxnSp>
        <p:nvCxnSpPr>
          <p:cNvPr id="33" name="カギ線コネクタ 33">
            <a:extLst>
              <a:ext uri="{FF2B5EF4-FFF2-40B4-BE49-F238E27FC236}">
                <a16:creationId xmlns:a16="http://schemas.microsoft.com/office/drawing/2014/main" id="{39CE6276-ED5A-47F0-82F9-9EF9B303195C}"/>
              </a:ext>
            </a:extLst>
          </p:cNvPr>
          <p:cNvCxnSpPr>
            <a:endCxn id="8" idx="1"/>
          </p:cNvCxnSpPr>
          <p:nvPr/>
        </p:nvCxnSpPr>
        <p:spPr bwMode="auto">
          <a:xfrm rot="16200000" flipH="1">
            <a:off x="655584" y="3902852"/>
            <a:ext cx="423742" cy="303188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4" name="カギ線コネクタ 34">
            <a:extLst>
              <a:ext uri="{FF2B5EF4-FFF2-40B4-BE49-F238E27FC236}">
                <a16:creationId xmlns:a16="http://schemas.microsoft.com/office/drawing/2014/main" id="{86255EE9-788D-EFD9-C97F-2295F86F4B0F}"/>
              </a:ext>
            </a:extLst>
          </p:cNvPr>
          <p:cNvCxnSpPr>
            <a:endCxn id="9" idx="1"/>
          </p:cNvCxnSpPr>
          <p:nvPr/>
        </p:nvCxnSpPr>
        <p:spPr bwMode="auto">
          <a:xfrm rot="16200000" flipH="1">
            <a:off x="79350" y="4501742"/>
            <a:ext cx="1579342" cy="300056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54EA242-3AD1-F2A5-4034-ADE20A194AE1}"/>
              </a:ext>
            </a:extLst>
          </p:cNvPr>
          <p:cNvCxnSpPr>
            <a:stCxn id="19" idx="0"/>
          </p:cNvCxnSpPr>
          <p:nvPr/>
        </p:nvCxnSpPr>
        <p:spPr bwMode="auto">
          <a:xfrm flipH="1" flipV="1">
            <a:off x="5575623" y="2964404"/>
            <a:ext cx="6507" cy="61572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BF9BA8D-CEE5-06A0-BF99-D4A1C66BDA15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 bwMode="auto">
          <a:xfrm>
            <a:off x="6631709" y="4589671"/>
            <a:ext cx="1643155" cy="772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7" name="角丸四角形 37">
            <a:extLst>
              <a:ext uri="{FF2B5EF4-FFF2-40B4-BE49-F238E27FC236}">
                <a16:creationId xmlns:a16="http://schemas.microsoft.com/office/drawing/2014/main" id="{A727C303-C855-5704-137A-833F58402A02}"/>
              </a:ext>
            </a:extLst>
          </p:cNvPr>
          <p:cNvSpPr/>
          <p:nvPr/>
        </p:nvSpPr>
        <p:spPr bwMode="auto">
          <a:xfrm>
            <a:off x="7506060" y="976363"/>
            <a:ext cx="482368" cy="172794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eaVert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ＰＶＮ事務局</a:t>
            </a:r>
            <a:endParaRPr lang="en-US" altLang="ja-JP" sz="1200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お手続きいたします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8" name="カギ線コネクタ 38">
            <a:extLst>
              <a:ext uri="{FF2B5EF4-FFF2-40B4-BE49-F238E27FC236}">
                <a16:creationId xmlns:a16="http://schemas.microsoft.com/office/drawing/2014/main" id="{DCE2A30C-A266-A669-E6E1-DA5582C64B79}"/>
              </a:ext>
            </a:extLst>
          </p:cNvPr>
          <p:cNvCxnSpPr>
            <a:endCxn id="2" idx="1"/>
          </p:cNvCxnSpPr>
          <p:nvPr/>
        </p:nvCxnSpPr>
        <p:spPr bwMode="auto">
          <a:xfrm rot="16200000" flipH="1">
            <a:off x="677622" y="1258190"/>
            <a:ext cx="417140" cy="265713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9" name="カギ線コネクタ 39">
            <a:extLst>
              <a:ext uri="{FF2B5EF4-FFF2-40B4-BE49-F238E27FC236}">
                <a16:creationId xmlns:a16="http://schemas.microsoft.com/office/drawing/2014/main" id="{69CB38CE-062F-F1B5-3511-0276904B776A}"/>
              </a:ext>
            </a:extLst>
          </p:cNvPr>
          <p:cNvCxnSpPr>
            <a:endCxn id="4" idx="1"/>
          </p:cNvCxnSpPr>
          <p:nvPr/>
        </p:nvCxnSpPr>
        <p:spPr bwMode="auto">
          <a:xfrm rot="16200000" flipH="1">
            <a:off x="298209" y="1660260"/>
            <a:ext cx="1179098" cy="262582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0" name="カギ線コネクタ 40">
            <a:extLst>
              <a:ext uri="{FF2B5EF4-FFF2-40B4-BE49-F238E27FC236}">
                <a16:creationId xmlns:a16="http://schemas.microsoft.com/office/drawing/2014/main" id="{D207FE4C-696C-FA66-F6FB-498341DB3611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2026053" y="2706716"/>
            <a:ext cx="968663" cy="96753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arrow"/>
          </a:ln>
          <a:effectLst/>
        </p:spPr>
      </p:cxnSp>
      <p:sp>
        <p:nvSpPr>
          <p:cNvPr id="41" name="角丸四角形 41">
            <a:extLst>
              <a:ext uri="{FF2B5EF4-FFF2-40B4-BE49-F238E27FC236}">
                <a16:creationId xmlns:a16="http://schemas.microsoft.com/office/drawing/2014/main" id="{CDEF7267-0A8D-8C2C-873E-6D4DB2E2F66D}"/>
              </a:ext>
            </a:extLst>
          </p:cNvPr>
          <p:cNvSpPr/>
          <p:nvPr/>
        </p:nvSpPr>
        <p:spPr bwMode="auto">
          <a:xfrm>
            <a:off x="1529156" y="3243928"/>
            <a:ext cx="1466909" cy="24918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権限変更は書面でもお申込みいただけますが、</a:t>
            </a:r>
            <a:br>
              <a:rPr kumimoji="1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PVN</a:t>
            </a:r>
            <a:r>
              <a:rPr kumimoji="1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で申請いただくと、より早くお手続きが完了します</a:t>
            </a:r>
          </a:p>
        </p:txBody>
      </p:sp>
      <p:sp>
        <p:nvSpPr>
          <p:cNvPr id="48" name="角丸四角形 37">
            <a:extLst>
              <a:ext uri="{FF2B5EF4-FFF2-40B4-BE49-F238E27FC236}">
                <a16:creationId xmlns:a16="http://schemas.microsoft.com/office/drawing/2014/main" id="{E39BF6E4-F228-0C38-9125-8A558F1CA225}"/>
              </a:ext>
            </a:extLst>
          </p:cNvPr>
          <p:cNvSpPr/>
          <p:nvPr/>
        </p:nvSpPr>
        <p:spPr bwMode="auto">
          <a:xfrm>
            <a:off x="7506060" y="3368519"/>
            <a:ext cx="482368" cy="218089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eaVert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ご指定承認者様にメール送付</a:t>
            </a: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お手続き待ち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87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BDEF8-8097-4E28-2CFE-6D7FD653CBB8}"/>
              </a:ext>
            </a:extLst>
          </p:cNvPr>
          <p:cNvSpPr txBox="1">
            <a:spLocks/>
          </p:cNvSpPr>
          <p:nvPr/>
        </p:nvSpPr>
        <p:spPr>
          <a:xfrm>
            <a:off x="534612" y="170764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2. </a:t>
            </a:r>
            <a:r>
              <a:rPr lang="ja-JP" altLang="en-US" sz="2400" dirty="0">
                <a:latin typeface="+mj-ea"/>
                <a:ea typeface="+mj-ea"/>
              </a:rPr>
              <a:t>ユーザーの登録方法</a:t>
            </a:r>
            <a:endParaRPr lang="ja-JP" altLang="en-US" sz="3200" b="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8DB140C-3FC8-7864-450E-1EE073929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594"/>
              </p:ext>
            </p:extLst>
          </p:nvPr>
        </p:nvGraphicFramePr>
        <p:xfrm>
          <a:off x="1154979" y="1460485"/>
          <a:ext cx="9022556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+mn-ea"/>
                          <a:ea typeface="+mn-ea"/>
                          <a:cs typeface="メイリオ" pitchFamily="50" charset="-128"/>
                        </a:rPr>
                        <a:t>ケース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+mn-ea"/>
                          <a:ea typeface="+mn-ea"/>
                          <a:cs typeface="メイリオ" pitchFamily="50" charset="-128"/>
                        </a:rPr>
                        <a:t>お申込み方法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ご自身で</a:t>
                      </a:r>
                      <a:b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</a:br>
                      <a: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お申込みする場合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PVN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ログイン画面右側　「新規登録」から</a:t>
                      </a:r>
                      <a:b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お申込みください。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→　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hlinkClick r:id="rId2"/>
                        </a:rPr>
                        <a:t>https://www13.i-guazu.co.jp/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sz="1050" dirty="0">
                          <a:latin typeface="+mn-ea"/>
                          <a:ea typeface="+mn-ea"/>
                        </a:rPr>
                        <a:t>一般権限でのご利用開始となります。権限追加は、別途お申込みください。</a:t>
                      </a:r>
                      <a:endParaRPr lang="en-US" altLang="ja-JP" sz="105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複数名を一括で</a:t>
                      </a:r>
                      <a:b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</a:br>
                      <a:r>
                        <a:rPr lang="ja-JP" altLang="en-US" sz="1400" dirty="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お申込みする場合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申込書　：　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Partner Value Network 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ユーザー登録および変更申込書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xls</a:t>
                      </a:r>
                      <a:br>
                        <a:rPr kumimoji="1" lang="en-US" altLang="ja-JP" sz="5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br>
                        <a:rPr kumimoji="1" lang="en-US" altLang="ja-JP" sz="5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にご記入のうえ、イグアス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Partner Value Network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事務局まで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を送付ください。</a:t>
                      </a:r>
                      <a:b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一般権限以外での登録をご希望の場合は、事業責任者様の記名・捺印のうえ、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と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PDF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を送付ください。印鑑に制限はございません。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AC2C59-285E-37E6-7BE4-E28C9B611F76}"/>
              </a:ext>
            </a:extLst>
          </p:cNvPr>
          <p:cNvSpPr/>
          <p:nvPr/>
        </p:nvSpPr>
        <p:spPr bwMode="auto">
          <a:xfrm>
            <a:off x="7203651" y="4950869"/>
            <a:ext cx="2880320" cy="7176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書類送付先</a:t>
            </a:r>
            <a:r>
              <a:rPr lang="en-US" altLang="ja-JP" sz="1200" dirty="0">
                <a:latin typeface="+mn-ea"/>
              </a:rPr>
              <a:t>】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 dirty="0">
                <a:latin typeface="+mn-ea"/>
              </a:rPr>
              <a:t>イグアス</a:t>
            </a:r>
            <a:r>
              <a:rPr lang="en-US" altLang="ja-JP" sz="1200" dirty="0">
                <a:latin typeface="+mn-ea"/>
              </a:rPr>
              <a:t>Partner Value Network</a:t>
            </a:r>
            <a:r>
              <a:rPr lang="ja-JP" altLang="en-US" sz="1200" dirty="0">
                <a:latin typeface="+mn-ea"/>
              </a:rPr>
              <a:t>事務局</a:t>
            </a:r>
            <a:br>
              <a:rPr lang="en-US" altLang="ja-JP" sz="1200" dirty="0">
                <a:latin typeface="+mn-ea"/>
              </a:rPr>
            </a:br>
            <a:r>
              <a:rPr lang="en-US" altLang="ja" sz="900" dirty="0">
                <a:latin typeface="+mn-ea"/>
              </a:rPr>
              <a:t>bp_support@i-guazu.co.jp</a:t>
            </a:r>
            <a:endParaRPr lang="en-US" altLang="ja-JP" sz="9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67DDC3-DE4D-51BF-A539-98E9E398337D}"/>
              </a:ext>
            </a:extLst>
          </p:cNvPr>
          <p:cNvSpPr txBox="1"/>
          <p:nvPr/>
        </p:nvSpPr>
        <p:spPr>
          <a:xfrm>
            <a:off x="3099196" y="5406947"/>
            <a:ext cx="3446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+mj-ea"/>
                <a:ea typeface="+mj-ea"/>
              </a:rPr>
              <a:t>＊</a:t>
            </a:r>
            <a:r>
              <a:rPr lang="en-US" altLang="ja-JP" sz="1100" dirty="0">
                <a:latin typeface="+mj-ea"/>
                <a:ea typeface="+mj-ea"/>
              </a:rPr>
              <a:t>2016</a:t>
            </a:r>
            <a:r>
              <a:rPr lang="ja-JP" altLang="en-US" sz="1100" dirty="0">
                <a:latin typeface="+mj-ea"/>
                <a:ea typeface="+mj-ea"/>
              </a:rPr>
              <a:t>年</a:t>
            </a:r>
            <a:r>
              <a:rPr lang="en-US" altLang="ja-JP" sz="1100" dirty="0">
                <a:latin typeface="+mj-ea"/>
                <a:ea typeface="+mj-ea"/>
              </a:rPr>
              <a:t>2</a:t>
            </a:r>
            <a:r>
              <a:rPr lang="ja-JP" altLang="en-US" sz="1100" dirty="0">
                <a:latin typeface="+mj-ea"/>
                <a:ea typeface="+mj-ea"/>
              </a:rPr>
              <a:t>月より、原本の送付は不要となりました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70F6D65-A8F4-0E11-FF9A-DB4081D8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500" y="2067384"/>
            <a:ext cx="2159471" cy="14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86CA3-45D6-30D8-70B2-31274524CFD2}"/>
              </a:ext>
            </a:extLst>
          </p:cNvPr>
          <p:cNvSpPr txBox="1">
            <a:spLocks/>
          </p:cNvSpPr>
          <p:nvPr/>
        </p:nvSpPr>
        <p:spPr>
          <a:xfrm>
            <a:off x="534612" y="170764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3. </a:t>
            </a:r>
            <a:r>
              <a:rPr lang="ja-JP" altLang="en-US" sz="2400" dirty="0">
                <a:latin typeface="+mj-ea"/>
                <a:ea typeface="+mj-ea"/>
              </a:rPr>
              <a:t>権限（ロール）について</a:t>
            </a:r>
            <a:endParaRPr lang="ja-JP" altLang="en-US" sz="3200" b="0" dirty="0"/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9FD7AE8E-ED20-C3CD-869C-AA8AB31EE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04746"/>
              </p:ext>
            </p:extLst>
          </p:nvPr>
        </p:nvGraphicFramePr>
        <p:xfrm>
          <a:off x="902855" y="958475"/>
          <a:ext cx="97028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02871" imgH="1530385" progId="Excel.Sheet.12">
                  <p:embed/>
                </p:oleObj>
              </mc:Choice>
              <mc:Fallback>
                <p:oleObj name="Worksheet" r:id="rId2" imgW="9702871" imgH="1530385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9FD7AE8E-ED20-C3CD-869C-AA8AB31EE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2855" y="958475"/>
                        <a:ext cx="9702800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BA6BC1A-2E71-89E5-1F79-E4C1A222C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02710"/>
              </p:ext>
            </p:extLst>
          </p:nvPr>
        </p:nvGraphicFramePr>
        <p:xfrm>
          <a:off x="902854" y="2593334"/>
          <a:ext cx="9702799" cy="3956823"/>
        </p:xfrm>
        <a:graphic>
          <a:graphicData uri="http://schemas.openxmlformats.org/drawingml/2006/table">
            <a:tbl>
              <a:tblPr/>
              <a:tblGrid>
                <a:gridCol w="31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3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4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権限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登録ユーザー情報　閲覧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変更申請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自社のユーザー情報を閲覧し、削除・権限変更を申請できる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お見積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構成依頼一覧閲覧　（自社分全て）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からお見積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構成依頼いただいた情報を、自社分全て閲覧できる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ご注文、搬入据付依頼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からご注文、搬入据付依頼ができる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ご注文済・搬入据付依頼一覧閲覧　（自社分全て）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からご注文、搬入据付依頼いただいた情報を、自社分全て閲覧できる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CSV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ダウンロード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業務メニューの情報照会で一覧表示した内容を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CSV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ダウンロードできる　 </a:t>
                      </a:r>
                      <a:r>
                        <a:rPr kumimoji="1" lang="ja-JP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*一部対象外のメニューがございます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保守契約情報　変更・解約依頼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保守契約情報照会にて保守変更・解約依頼ができる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電子署名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保守・支援サービスご注文依頼にて電子署名ができる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26196"/>
                  </a:ext>
                </a:extLst>
              </a:tr>
              <a:tr h="27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保守　閲覧・見積依頼・照会・検収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保守更新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満了日情報の閲覧・見積依頼、保守・支援サービスの閲覧・見積依頼・検収ができる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インベントリー照会　閲覧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インベントリー照会の閲覧ができる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お見積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構成依頼、依頼一覧閲覧　（自身入力分）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から製品及び付帯サービスに関するお見積</a:t>
                      </a: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構成依頼ができる。また、自身の依頼内容を閲覧できる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ご注文搬入据付依頼入力、依頼一覧閲覧　（自身入力分）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から製品及び付帯サービスに関するご注文・搬入据付依頼を入力し、自社担当者へ発注依頼ができる。</a:t>
                      </a:r>
                      <a:endParaRPr kumimoji="1" lang="en-US" altLang="ja-JP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また、自身の依頼内容を閲覧できる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注文納期</a:t>
                      </a:r>
                      <a:r>
                        <a:rPr kumimoji="1" lang="en-US" altLang="zh-TW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zh-TW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請求情報　閲覧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イグアスにご注文いただいた全ての注文状況（納期等）を閲覧できる</a:t>
                      </a: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 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閲覧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PVN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にログインでき、製品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サービス情報などが閲覧できる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C906718-61BB-2A18-11AF-2BAD248DF5CB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26636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3. </a:t>
            </a:r>
            <a:r>
              <a:rPr lang="ja-JP" altLang="en-US" sz="2400" dirty="0">
                <a:latin typeface="+mj-ea"/>
                <a:ea typeface="+mj-ea"/>
              </a:rPr>
              <a:t>権限（ロール）について（オプション）</a:t>
            </a:r>
            <a:endParaRPr lang="ja-JP" altLang="en-US" sz="3200" b="0" dirty="0"/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8CAA3811-E3BD-80D6-66DA-DC8354D111EA}"/>
              </a:ext>
            </a:extLst>
          </p:cNvPr>
          <p:cNvSpPr txBox="1">
            <a:spLocks/>
          </p:cNvSpPr>
          <p:nvPr/>
        </p:nvSpPr>
        <p:spPr>
          <a:xfrm>
            <a:off x="466283" y="891274"/>
            <a:ext cx="9906441" cy="1199193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+mn-ea"/>
              </a:rPr>
              <a:t>権限（ロール）：一般は、ご希望により「保守契約変更・解約依頼」「</a:t>
            </a:r>
            <a:r>
              <a:rPr lang="en-US" altLang="ja-JP" sz="1800" dirty="0">
                <a:latin typeface="+mn-ea"/>
              </a:rPr>
              <a:t>CSV</a:t>
            </a:r>
            <a:r>
              <a:rPr lang="ja-JP" altLang="en-US" sz="1800" dirty="0">
                <a:latin typeface="+mn-ea"/>
              </a:rPr>
              <a:t>ダウンロード」のオプションを付加できます。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B43318C-20DC-44E4-F505-EB944B45743F}"/>
              </a:ext>
            </a:extLst>
          </p:cNvPr>
          <p:cNvSpPr txBox="1">
            <a:spLocks/>
          </p:cNvSpPr>
          <p:nvPr/>
        </p:nvSpPr>
        <p:spPr>
          <a:xfrm>
            <a:off x="446497" y="3929327"/>
            <a:ext cx="9047956" cy="2757909"/>
          </a:xfrm>
          <a:prstGeom prst="rect">
            <a:avLst/>
          </a:prstGeom>
        </p:spPr>
        <p:txBody>
          <a:bodyPr tIns="90000"/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57188" indent="-357188" algn="l" defTabSz="74295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メイリオ" panose="020B0604030504040204" pitchFamily="50" charset="-128"/>
              <a:buChar char="▶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623888" indent="-271463" algn="l" defTabSz="74295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898525" indent="-266700" algn="l" defTabSz="74295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989013" indent="0" algn="l" defTabSz="74295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ja-JP" altLang="en-US" sz="1800" dirty="0">
                <a:latin typeface="+mn-ea"/>
                <a:ea typeface="+mn-ea"/>
              </a:rPr>
              <a:t>オプション付加の場合は書類にてお申し込みのみ承っております。</a:t>
            </a:r>
            <a:br>
              <a:rPr lang="en-US" altLang="ja-JP" sz="1800" dirty="0">
                <a:latin typeface="+mn-ea"/>
                <a:ea typeface="+mn-ea"/>
              </a:rPr>
            </a:br>
            <a:r>
              <a:rPr lang="ja-JP" altLang="en-US" sz="1800" dirty="0">
                <a:latin typeface="+mn-ea"/>
                <a:ea typeface="+mn-ea"/>
              </a:rPr>
              <a:t>備考欄にオプション追加を記入いただき申請ください。</a:t>
            </a:r>
            <a:endParaRPr lang="en-US" altLang="ja-JP" sz="1800" dirty="0">
              <a:latin typeface="+mn-ea"/>
              <a:ea typeface="+mn-ea"/>
            </a:endParaRPr>
          </a:p>
          <a:p>
            <a:pPr fontAlgn="auto"/>
            <a:r>
              <a:rPr lang="ja-JP" altLang="en-US" sz="1800" dirty="0">
                <a:latin typeface="+mn-ea"/>
                <a:ea typeface="+mn-ea"/>
              </a:rPr>
              <a:t>例）</a:t>
            </a:r>
            <a:endParaRPr lang="en-US" altLang="ja-JP" sz="1800" dirty="0">
              <a:latin typeface="+mn-ea"/>
              <a:ea typeface="+mn-ea"/>
            </a:endParaRPr>
          </a:p>
          <a:p>
            <a:pPr fontAlgn="auto"/>
            <a:endParaRPr lang="en-US" altLang="ja-JP" sz="1800" dirty="0">
              <a:latin typeface="+mn-ea"/>
              <a:ea typeface="+mn-ea"/>
            </a:endParaRPr>
          </a:p>
          <a:p>
            <a:pPr fontAlgn="auto"/>
            <a:endParaRPr lang="en-US" altLang="ja-JP" sz="1800" dirty="0">
              <a:latin typeface="+mn-ea"/>
              <a:ea typeface="+mn-ea"/>
            </a:endParaRPr>
          </a:p>
          <a:p>
            <a:pPr fontAlgn="auto"/>
            <a:endParaRPr lang="en-US" altLang="ja-JP" sz="1800" dirty="0">
              <a:latin typeface="+mn-ea"/>
              <a:ea typeface="+mn-ea"/>
            </a:endParaRPr>
          </a:p>
          <a:p>
            <a:pPr fontAlgn="auto"/>
            <a:r>
              <a:rPr lang="ja-JP" altLang="en-US" sz="1200" dirty="0">
                <a:solidFill>
                  <a:schemeClr val="dk1"/>
                </a:solidFill>
                <a:latin typeface="+mn-ea"/>
                <a:ea typeface="+mn-ea"/>
              </a:rPr>
              <a:t>書類にてお申し込みは次頁の「②書類にてお申し込み」をご確認ください。</a:t>
            </a:r>
            <a:endParaRPr lang="en-US" altLang="ja-JP" sz="1200" dirty="0">
              <a:solidFill>
                <a:schemeClr val="dk1"/>
              </a:solidFill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6778BFC-D9C9-0FFB-BA44-A0135310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12" y="4909927"/>
            <a:ext cx="5782637" cy="95793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97DA02E-B095-923F-4EB8-A2B4464322D6}"/>
              </a:ext>
            </a:extLst>
          </p:cNvPr>
          <p:cNvSpPr/>
          <p:nvPr/>
        </p:nvSpPr>
        <p:spPr>
          <a:xfrm>
            <a:off x="3986219" y="5388893"/>
            <a:ext cx="2372325" cy="478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543B594-D542-37B6-2D15-D2E163B1A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96138"/>
              </p:ext>
            </p:extLst>
          </p:nvPr>
        </p:nvGraphicFramePr>
        <p:xfrm>
          <a:off x="534612" y="1526219"/>
          <a:ext cx="9019805" cy="2237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2250">
                  <a:extLst>
                    <a:ext uri="{9D8B030D-6E8A-4147-A177-3AD203B41FA5}">
                      <a16:colId xmlns:a16="http://schemas.microsoft.com/office/drawing/2014/main" val="1393445439"/>
                    </a:ext>
                  </a:extLst>
                </a:gridCol>
                <a:gridCol w="5777555">
                  <a:extLst>
                    <a:ext uri="{9D8B030D-6E8A-4147-A177-3AD203B41FA5}">
                      <a16:colId xmlns:a16="http://schemas.microsoft.com/office/drawing/2014/main" val="174870742"/>
                    </a:ext>
                  </a:extLst>
                </a:gridCol>
              </a:tblGrid>
              <a:tr h="2256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rgbClr val="FAFAFA"/>
                          </a:solidFill>
                          <a:effectLst/>
                          <a:latin typeface="+mn-ea"/>
                          <a:ea typeface="+mn-ea"/>
                        </a:rPr>
                        <a:t>権限</a:t>
                      </a:r>
                      <a:endParaRPr lang="ja-JP" altLang="en-US" sz="1800" b="0" i="0" u="none" strike="noStrike" dirty="0">
                        <a:solidFill>
                          <a:srgbClr val="FAFAFA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solidFill>
                            <a:srgbClr val="FAFAFA"/>
                          </a:solidFill>
                          <a:effectLst/>
                          <a:latin typeface="+mn-ea"/>
                          <a:ea typeface="+mn-ea"/>
                        </a:rPr>
                        <a:t>オプション</a:t>
                      </a:r>
                      <a:endParaRPr lang="ja-JP" altLang="en-US" sz="1800" b="0" i="0" u="none" strike="noStrike" dirty="0">
                        <a:solidFill>
                          <a:srgbClr val="FAFAFA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79649"/>
                  </a:ext>
                </a:extLst>
              </a:tr>
              <a:tr h="5424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一般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＋保守契約変更・解約依頼</a:t>
                      </a:r>
                      <a:endParaRPr lang="ja-JP" altLang="en-US" sz="1800" b="0" i="0" u="none" strike="noStrike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25955"/>
                  </a:ext>
                </a:extLst>
              </a:tr>
              <a:tr h="560997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＋</a:t>
                      </a:r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ダウンロード</a:t>
                      </a:r>
                      <a:endParaRPr lang="ja-JP" altLang="en-US" sz="1800" b="0" i="0" u="none" strike="noStrike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32517"/>
                  </a:ext>
                </a:extLst>
              </a:tr>
              <a:tr h="852494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＋保守契約変更・解約依頼</a:t>
                      </a:r>
                      <a:endParaRPr lang="en-US" altLang="ja-JP" sz="18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＋</a:t>
                      </a:r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ダウンロード</a:t>
                      </a:r>
                      <a:endParaRPr lang="ja-JP" altLang="en-US" sz="1800" b="0" i="0" u="none" strike="noStrike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55" marR="7355" marT="7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36240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587AD4-99E2-5526-92ED-9EB7821CA7A2}"/>
              </a:ext>
            </a:extLst>
          </p:cNvPr>
          <p:cNvSpPr/>
          <p:nvPr/>
        </p:nvSpPr>
        <p:spPr>
          <a:xfrm>
            <a:off x="981075" y="5466874"/>
            <a:ext cx="1895475" cy="27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45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030EB-5A04-FC71-7FFC-8F0F4D9024A2}"/>
              </a:ext>
            </a:extLst>
          </p:cNvPr>
          <p:cNvSpPr txBox="1">
            <a:spLocks/>
          </p:cNvSpPr>
          <p:nvPr/>
        </p:nvSpPr>
        <p:spPr>
          <a:xfrm>
            <a:off x="534612" y="170764"/>
            <a:ext cx="4818438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</a:t>
            </a:r>
            <a:endParaRPr lang="ja-JP" altLang="en-US" sz="3200" b="0" dirty="0"/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92FACC13-F0C1-B128-10A9-A5F34686FC70}"/>
              </a:ext>
            </a:extLst>
          </p:cNvPr>
          <p:cNvSpPr txBox="1">
            <a:spLocks/>
          </p:cNvSpPr>
          <p:nvPr/>
        </p:nvSpPr>
        <p:spPr>
          <a:xfrm>
            <a:off x="534612" y="865188"/>
            <a:ext cx="10552488" cy="1199193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+mn-ea"/>
              </a:rPr>
              <a:t>権限（ロール）変更には以下３つの方法がございます。</a:t>
            </a:r>
            <a:endParaRPr lang="en-US" altLang="ja-JP" sz="1800" dirty="0">
              <a:latin typeface="+mn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F7849AE-D139-908F-CD3F-919D8F9F5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75513"/>
              </p:ext>
            </p:extLst>
          </p:nvPr>
        </p:nvGraphicFramePr>
        <p:xfrm>
          <a:off x="702887" y="1292856"/>
          <a:ext cx="9022556" cy="522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+mn-ea"/>
                          <a:ea typeface="+mn-ea"/>
                          <a:cs typeface="メイリオ" pitchFamily="50" charset="-128"/>
                        </a:rPr>
                        <a:t>ケース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+mn-ea"/>
                          <a:ea typeface="+mn-ea"/>
                          <a:cs typeface="メイリオ" pitchFamily="50" charset="-128"/>
                        </a:rPr>
                        <a:t>お申込み方法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46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①管理者様にて変更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事業責任者様・管理者様は会員管理から変更することが可能です。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トップ画面右上の会員管理 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会員一覧から対象の会員様を選択し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詳細にて権限変更を行うことが可能です。</a:t>
                      </a:r>
                      <a:endParaRPr kumimoji="1" lang="en-US" altLang="ja-JP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38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②変更申請手続き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権限変更希望者様より申請が可能です。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マイページから変更申請 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ロール変更 と進んでいただき、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申請先をご選択いただき、申請をお願いします。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ご選択いただいた申請先にメールが届き、承認いただくことで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変更手続きが可能です。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（申請先は管理者以上の権限をお持ちの方となります。）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38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③書類にてお申込み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申込書　：　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Partner Value Network 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ユーザー登録および変更申込書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xls</a:t>
                      </a:r>
                      <a:br>
                        <a:rPr kumimoji="1" lang="en-US" altLang="ja-JP" sz="5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br>
                        <a:rPr kumimoji="1" lang="en-US" altLang="ja-JP" sz="5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にご記入のうえ、イグアス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Partner Value Network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事務局まで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を送付ください。</a:t>
                      </a:r>
                      <a:b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一般権限以外での登録をご希望の場合は、管理者様以上の方の記名・捺印のうえ、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と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PDF</a:t>
                      </a: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を送付ください。印鑑に制限はございません。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47648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2E2B49-5142-14D2-95F0-DCAED2BA0616}"/>
              </a:ext>
            </a:extLst>
          </p:cNvPr>
          <p:cNvSpPr/>
          <p:nvPr/>
        </p:nvSpPr>
        <p:spPr bwMode="auto">
          <a:xfrm>
            <a:off x="3176048" y="5703633"/>
            <a:ext cx="2880320" cy="7176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z="1200" dirty="0">
                <a:latin typeface="+mn-ea"/>
                <a:ea typeface="+mn-ea"/>
              </a:rPr>
              <a:t>【</a:t>
            </a:r>
            <a:r>
              <a:rPr lang="ja-JP" altLang="en-US" sz="1200" dirty="0">
                <a:latin typeface="+mn-ea"/>
                <a:ea typeface="+mn-ea"/>
              </a:rPr>
              <a:t>書類送付先</a:t>
            </a:r>
            <a:r>
              <a:rPr lang="en-US" altLang="ja-JP" sz="1200" dirty="0">
                <a:latin typeface="+mn-ea"/>
                <a:ea typeface="+mn-ea"/>
              </a:rPr>
              <a:t>】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イグアス</a:t>
            </a:r>
            <a:r>
              <a:rPr lang="en-US" altLang="ja-JP" sz="1200" dirty="0">
                <a:latin typeface="+mn-ea"/>
                <a:ea typeface="+mn-ea"/>
              </a:rPr>
              <a:t>Partner Value Network</a:t>
            </a:r>
            <a:r>
              <a:rPr lang="ja-JP" altLang="en-US" sz="1200" dirty="0">
                <a:latin typeface="+mn-ea"/>
                <a:ea typeface="+mn-ea"/>
              </a:rPr>
              <a:t>事務局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en-US" altLang="ja" sz="900" dirty="0">
                <a:latin typeface="+mn-ea"/>
                <a:ea typeface="+mn-ea"/>
              </a:rPr>
              <a:t>bp_support@i-guazu.co.jp</a:t>
            </a:r>
            <a:endParaRPr lang="en-US" altLang="ja-JP" sz="9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DED250A-2F1B-1112-BCE4-726108A8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077" b="13545"/>
          <a:stretch/>
        </p:blipFill>
        <p:spPr>
          <a:xfrm>
            <a:off x="8211484" y="1843118"/>
            <a:ext cx="1252120" cy="5499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EC049FD-BDD9-DF48-A017-FAA08240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93" y="2935419"/>
            <a:ext cx="959311" cy="1510914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5DB9279-5FC6-D8E4-5E3C-8D282ADAEFC2}"/>
              </a:ext>
            </a:extLst>
          </p:cNvPr>
          <p:cNvSpPr/>
          <p:nvPr/>
        </p:nvSpPr>
        <p:spPr>
          <a:xfrm>
            <a:off x="8489115" y="3429000"/>
            <a:ext cx="696857" cy="252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70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AE70D-FC61-CE87-DAF7-61811499F13D}"/>
              </a:ext>
            </a:extLst>
          </p:cNvPr>
          <p:cNvSpPr txBox="1">
            <a:spLocks/>
          </p:cNvSpPr>
          <p:nvPr/>
        </p:nvSpPr>
        <p:spPr>
          <a:xfrm>
            <a:off x="534611" y="170764"/>
            <a:ext cx="7123489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altLang="ja-JP" sz="2400" dirty="0">
                <a:latin typeface="+mj-ea"/>
                <a:ea typeface="+mj-ea"/>
              </a:rPr>
              <a:t>4. </a:t>
            </a:r>
            <a:r>
              <a:rPr lang="ja-JP" altLang="en-US" sz="2400" dirty="0">
                <a:latin typeface="+mj-ea"/>
                <a:ea typeface="+mj-ea"/>
              </a:rPr>
              <a:t>権限（ロール）変更方法　</a:t>
            </a:r>
            <a:r>
              <a:rPr kumimoji="1" lang="ja-JP" altLang="en-US" sz="2400" kern="1200" dirty="0">
                <a:solidFill>
                  <a:schemeClr val="dk1"/>
                </a:solidFill>
                <a:latin typeface="+mn-ea"/>
                <a:ea typeface="+mn-ea"/>
                <a:cs typeface="+mn-cs"/>
              </a:rPr>
              <a:t>①管理者様にて変更</a:t>
            </a:r>
            <a:endParaRPr kumimoji="1" lang="en-US" altLang="ja-JP" sz="2400" kern="1200" dirty="0">
              <a:solidFill>
                <a:schemeClr val="dk1"/>
              </a:solidFill>
              <a:latin typeface="+mn-ea"/>
              <a:ea typeface="+mn-ea"/>
              <a:cs typeface="+mn-cs"/>
            </a:endParaRPr>
          </a:p>
          <a:p>
            <a:pPr algn="l">
              <a:lnSpc>
                <a:spcPct val="125000"/>
              </a:lnSpc>
            </a:pPr>
            <a:endParaRPr lang="ja-JP" altLang="en-US" sz="3200" b="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E7E86A-1019-6297-8179-36F333F56F33}"/>
              </a:ext>
            </a:extLst>
          </p:cNvPr>
          <p:cNvGrpSpPr/>
          <p:nvPr/>
        </p:nvGrpSpPr>
        <p:grpSpPr>
          <a:xfrm>
            <a:off x="850710" y="1526381"/>
            <a:ext cx="8836215" cy="3805238"/>
            <a:chOff x="660210" y="966787"/>
            <a:chExt cx="8681189" cy="375761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7D2819B-CE01-D114-33B1-D25165251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210" y="1049438"/>
              <a:ext cx="8681189" cy="3674962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4F7B472-95DF-1A17-8BB2-AFC71F8920D4}"/>
                </a:ext>
              </a:extLst>
            </p:cNvPr>
            <p:cNvSpPr/>
            <p:nvPr/>
          </p:nvSpPr>
          <p:spPr>
            <a:xfrm>
              <a:off x="2095500" y="1076325"/>
              <a:ext cx="1704975" cy="276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2200F872-B421-715B-A010-7397A1B5B430}"/>
                </a:ext>
              </a:extLst>
            </p:cNvPr>
            <p:cNvSpPr/>
            <p:nvPr/>
          </p:nvSpPr>
          <p:spPr>
            <a:xfrm>
              <a:off x="7012741" y="966787"/>
              <a:ext cx="702510" cy="4143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E03110-5F30-6E45-37C3-20134548FC48}"/>
              </a:ext>
            </a:extLst>
          </p:cNvPr>
          <p:cNvSpPr txBox="1"/>
          <p:nvPr/>
        </p:nvSpPr>
        <p:spPr>
          <a:xfrm>
            <a:off x="666750" y="986015"/>
            <a:ext cx="61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管理者様以上の方は画面左上に会員管理があります。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499809541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_20230308_02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7173</TotalTime>
  <Words>1421</Words>
  <Application>Microsoft Office PowerPoint</Application>
  <PresentationFormat>ワイド画面</PresentationFormat>
  <Paragraphs>154</Paragraphs>
  <Slides>14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デザインの設定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久保 純一</dc:creator>
  <cp:lastModifiedBy>土屋 貴史</cp:lastModifiedBy>
  <cp:revision>514</cp:revision>
  <cp:lastPrinted>2020-03-18T02:20:42Z</cp:lastPrinted>
  <dcterms:created xsi:type="dcterms:W3CDTF">2016-12-16T00:28:45Z</dcterms:created>
  <dcterms:modified xsi:type="dcterms:W3CDTF">2025-02-27T10:06:29Z</dcterms:modified>
</cp:coreProperties>
</file>